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8"/>
  </p:notesMasterIdLst>
  <p:sldIdLst>
    <p:sldId id="256" r:id="rId2"/>
    <p:sldId id="267" r:id="rId3"/>
    <p:sldId id="266" r:id="rId4"/>
    <p:sldId id="269" r:id="rId5"/>
    <p:sldId id="268" r:id="rId6"/>
    <p:sldId id="272" r:id="rId7"/>
    <p:sldId id="271" r:id="rId8"/>
    <p:sldId id="274" r:id="rId9"/>
    <p:sldId id="263" r:id="rId10"/>
    <p:sldId id="276" r:id="rId11"/>
    <p:sldId id="279" r:id="rId12"/>
    <p:sldId id="265" r:id="rId13"/>
    <p:sldId id="278" r:id="rId14"/>
    <p:sldId id="281" r:id="rId15"/>
    <p:sldId id="261" r:id="rId16"/>
    <p:sldId id="25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A5"/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Stile medio 3 - 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9"/>
    <p:restoredTop sz="75617"/>
  </p:normalViewPr>
  <p:slideViewPr>
    <p:cSldViewPr snapToGrid="0">
      <p:cViewPr>
        <p:scale>
          <a:sx n="89" d="100"/>
          <a:sy n="89" d="100"/>
        </p:scale>
        <p:origin x="976" y="-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87FAB-4C08-C048-B703-9843F8965AE8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51CA9-42EB-4440-90E5-77D0D261FD7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773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it-IT" b="0" i="1" dirty="0">
              <a:solidFill>
                <a:srgbClr val="333333"/>
              </a:solidFill>
              <a:effectLst/>
              <a:latin typeface="Roboto" panose="020F050202020403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51CA9-42EB-4440-90E5-77D0D261FD7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878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51CA9-42EB-4440-90E5-77D0D261FD7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357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C11B06-E947-BF25-DDD2-ABB1A24A3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8C13E5D-1B96-9AE2-8A84-91DC058CCF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4CAC13B-5668-3D5D-0D7A-2DC7549762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0240404-FB5B-422E-3E9E-AA3C82AAE9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51CA9-42EB-4440-90E5-77D0D261FD7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131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51CA9-42EB-4440-90E5-77D0D261FD7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56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51CA9-42EB-4440-90E5-77D0D261FD7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53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51CA9-42EB-4440-90E5-77D0D261FD7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275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51CA9-42EB-4440-90E5-77D0D261FD7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704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51CA9-42EB-4440-90E5-77D0D261FD7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701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>
              <a:latin typeface="Times" pitchFamily="2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51CA9-42EB-4440-90E5-77D0D261FD7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101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51CA9-42EB-4440-90E5-77D0D261FD7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475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1000" dirty="0">
              <a:latin typeface="Times" pitchFamily="2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51CA9-42EB-4440-90E5-77D0D261FD7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262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1720-96EB-E944-9BD4-B0B280585ED4}" type="datetime1">
              <a:rPr lang="it-IT" smtClean="0"/>
              <a:t>11/12/25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EADB2-E33B-504B-9BAF-FCBB7A7AC14B}" type="datetime1">
              <a:rPr lang="it-IT" smtClean="0"/>
              <a:t>11/12/25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09242-D871-C845-BAA3-1BF963663E6D}" type="datetime1">
              <a:rPr lang="it-IT" smtClean="0"/>
              <a:t>11/12/25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66914-A3AB-0542-9C78-C4E840E8ED59}" type="datetime1">
              <a:rPr lang="it-IT" smtClean="0"/>
              <a:t>11/12/25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D1C1A-A209-E54F-AE61-2ABD436CED97}" type="datetime1">
              <a:rPr lang="it-IT" smtClean="0"/>
              <a:t>11/12/25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3F419-F58F-2A41-B405-A0BF7C6CB90D}" type="datetime1">
              <a:rPr lang="it-IT" smtClean="0"/>
              <a:t>11/12/25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4C8E9-18A7-D54B-8FCB-088F226597E4}" type="datetime1">
              <a:rPr lang="it-IT" smtClean="0"/>
              <a:t>11/12/25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5E151-7222-1549-BE7F-4369F8454D1C}" type="datetime1">
              <a:rPr lang="it-IT" smtClean="0"/>
              <a:t>11/12/25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6BECD-3B5A-7541-844B-30CEE13DAA09}" type="datetime1">
              <a:rPr lang="it-IT" smtClean="0"/>
              <a:t>11/12/25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3293-77AD-E046-8991-BCC6539FCB1A}" type="datetime1">
              <a:rPr lang="it-IT" smtClean="0"/>
              <a:t>11/12/25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C175-1BFB-3442-A643-5798CB8DEAD6}" type="datetime1">
              <a:rPr lang="it-IT" smtClean="0"/>
              <a:t>11/12/25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F359C-09F4-5A40-B54A-70B6786F5B8B}" type="datetime1">
              <a:rPr lang="it-IT" smtClean="0"/>
              <a:t>11/12/25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hyperlink" Target="https://www.un.org/en/yearbook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btv.un.org/en" TargetMode="External"/><Relationship Id="rId5" Type="http://schemas.openxmlformats.org/officeDocument/2006/relationships/hyperlink" Target="https://digitallibrary.un.org/" TargetMode="External"/><Relationship Id="rId4" Type="http://schemas.openxmlformats.org/officeDocument/2006/relationships/hyperlink" Target="https://documents.un.or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pil.ouplaw.com/home/ORIL" TargetMode="External"/><Relationship Id="rId2" Type="http://schemas.openxmlformats.org/officeDocument/2006/relationships/hyperlink" Target="https://www.ohchr.org/en/treaty-bodie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hyperlink" Target="https://www.cambridge.org/core/publications/collections/cambridge-law-reports-collection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ate.gov/bureaus-offices/treaty-affairs/" TargetMode="External"/><Relationship Id="rId3" Type="http://schemas.openxmlformats.org/officeDocument/2006/relationships/image" Target="../media/image1.emf"/><Relationship Id="rId7" Type="http://schemas.openxmlformats.org/officeDocument/2006/relationships/hyperlink" Target="https://opil.ouplaw.com/home/OH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ambridge.org/core/journals/international-legal-materials" TargetMode="External"/><Relationship Id="rId5" Type="http://schemas.openxmlformats.org/officeDocument/2006/relationships/hyperlink" Target="https://ihl-databases.icrc.org/en/404" TargetMode="External"/><Relationship Id="rId4" Type="http://schemas.openxmlformats.org/officeDocument/2006/relationships/hyperlink" Target="https://treaties.un.org/" TargetMode="External"/><Relationship Id="rId9" Type="http://schemas.openxmlformats.org/officeDocument/2006/relationships/hyperlink" Target="https://atrio.esteri.it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hyperlink" Target="https://www.ili.org/publications/digest.html#:~:text=Prepared%20by%20the%20Office%20of,public%20and%20private%20international%20law." TargetMode="External"/><Relationship Id="rId7" Type="http://schemas.openxmlformats.org/officeDocument/2006/relationships/hyperlink" Target="https://cyberlaw.ccdcoe.org/wiki/Main_Pag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hl-databases.icrc.org/customary-ihl" TargetMode="External"/><Relationship Id="rId5" Type="http://schemas.openxmlformats.org/officeDocument/2006/relationships/hyperlink" Target="https://documents.un.org/" TargetMode="External"/><Relationship Id="rId4" Type="http://schemas.openxmlformats.org/officeDocument/2006/relationships/hyperlink" Target="https://gpil.jura.uni-bonn.de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law.harvard.edu/ilj/wp-content/uploads/sites/84/How-to-do-research-in-interational-law.pdf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search.un.org/en/legal" TargetMode="External"/><Relationship Id="rId5" Type="http://schemas.openxmlformats.org/officeDocument/2006/relationships/hyperlink" Target="https://libguides.ials.sas.ac.uk/publicinternationallaw" TargetMode="External"/><Relationship Id="rId4" Type="http://schemas.openxmlformats.org/officeDocument/2006/relationships/hyperlink" Target="https://www.lexisnexis.com/community/insights/legal/b/product-features/posts/an-introduction-to-legal-research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home.heinonline.org/" TargetMode="External"/><Relationship Id="rId13" Type="http://schemas.openxmlformats.org/officeDocument/2006/relationships/hyperlink" Target="https://voelkerrechtsblog.org/" TargetMode="External"/><Relationship Id="rId3" Type="http://schemas.openxmlformats.org/officeDocument/2006/relationships/image" Target="../media/image1.emf"/><Relationship Id="rId7" Type="http://schemas.openxmlformats.org/officeDocument/2006/relationships/hyperlink" Target="https://www.cambridge.org/core/journals/international-legal-materials" TargetMode="External"/><Relationship Id="rId12" Type="http://schemas.openxmlformats.org/officeDocument/2006/relationships/hyperlink" Target="http://opiniojuris.org/" TargetMode="External"/><Relationship Id="rId17" Type="http://schemas.openxmlformats.org/officeDocument/2006/relationships/hyperlink" Target="http://ilreports.blogspot.com/" TargetMode="External"/><Relationship Id="rId2" Type="http://schemas.openxmlformats.org/officeDocument/2006/relationships/notesSlide" Target="../notesSlides/notesSlide7.xml"/><Relationship Id="rId16" Type="http://schemas.openxmlformats.org/officeDocument/2006/relationships/hyperlink" Target="http://www.sidiblog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crc.org/en/document/international-humanitarian-law-bibliography" TargetMode="External"/><Relationship Id="rId11" Type="http://schemas.openxmlformats.org/officeDocument/2006/relationships/hyperlink" Target="https://www.lawfareblog.com/" TargetMode="External"/><Relationship Id="rId5" Type="http://schemas.openxmlformats.org/officeDocument/2006/relationships/hyperlink" Target="https://www.oxfordbibliographies.com/obo/page/international-law/" TargetMode="External"/><Relationship Id="rId15" Type="http://schemas.openxmlformats.org/officeDocument/2006/relationships/hyperlink" Target="http://corteidhblog.blogspot.com/" TargetMode="External"/><Relationship Id="rId10" Type="http://schemas.openxmlformats.org/officeDocument/2006/relationships/hyperlink" Target="https://blogs.icrc.org/law-and-policy/" TargetMode="External"/><Relationship Id="rId4" Type="http://schemas.openxmlformats.org/officeDocument/2006/relationships/hyperlink" Target="https://opil.ouplaw.com/home/MPIL" TargetMode="External"/><Relationship Id="rId9" Type="http://schemas.openxmlformats.org/officeDocument/2006/relationships/hyperlink" Target="https://www.ejiltalk.org/" TargetMode="External"/><Relationship Id="rId14" Type="http://schemas.openxmlformats.org/officeDocument/2006/relationships/hyperlink" Target="https://strasbourgobserver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E059180-9475-0CB7-7E3A-0BD40519D30E}"/>
              </a:ext>
            </a:extLst>
          </p:cNvPr>
          <p:cNvSpPr txBox="1"/>
          <p:nvPr/>
        </p:nvSpPr>
        <p:spPr>
          <a:xfrm>
            <a:off x="6583481" y="229660"/>
            <a:ext cx="5267143" cy="30810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4400" kern="1200" dirty="0">
                <a:solidFill>
                  <a:schemeClr val="bg1">
                    <a:lumMod val="65000"/>
                    <a:lumOff val="35000"/>
                  </a:schemeClr>
                </a:solidFill>
                <a:latin typeface="High Tower Text" panose="02040502050506030303" pitchFamily="18" charset="0"/>
                <a:ea typeface="+mj-ea"/>
                <a:cs typeface="Phosphate Inline" panose="02000506050000020004" pitchFamily="2" charset="77"/>
              </a:rPr>
              <a:t>Where to find relevant legal sources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024F698-799D-97BE-FC64-5DAF1097B4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98" t="38667" r="21540" b="39000"/>
          <a:stretch/>
        </p:blipFill>
        <p:spPr>
          <a:xfrm>
            <a:off x="752856" y="1108199"/>
            <a:ext cx="5077769" cy="287985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15641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>
            <a:extLst>
              <a:ext uri="{FF2B5EF4-FFF2-40B4-BE49-F238E27FC236}">
                <a16:creationId xmlns:a16="http://schemas.microsoft.com/office/drawing/2014/main" id="{A4E800FA-EB2F-528C-AD9B-9782F69874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1014" y="5892160"/>
            <a:ext cx="993619" cy="96086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110AC2F-B39D-5F00-F6AC-55F15D691211}"/>
              </a:ext>
            </a:extLst>
          </p:cNvPr>
          <p:cNvSpPr txBox="1"/>
          <p:nvPr/>
        </p:nvSpPr>
        <p:spPr>
          <a:xfrm>
            <a:off x="7126095" y="5905520"/>
            <a:ext cx="472453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Funded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 by the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European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 Union.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Views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 and opinions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expressed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 are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however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those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 of the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author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(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s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)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only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and do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not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necessarily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reflect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those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 of the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European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 Union or the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Georgia"/>
              </a:rPr>
              <a:t>European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latin typeface="Georgia"/>
              </a:rPr>
              <a:t>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Georgia"/>
              </a:rPr>
              <a:t>Education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latin typeface="Georgia"/>
              </a:rPr>
              <a:t> and Culture Executive Agency (EACEA)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.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Neither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the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European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 Union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nor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 the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granting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 authority can be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held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responsible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 for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them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.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4E974534-D5BF-708F-90AF-52DCCF720D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20" b="-8324"/>
          <a:stretch/>
        </p:blipFill>
        <p:spPr bwMode="auto">
          <a:xfrm>
            <a:off x="174321" y="5921511"/>
            <a:ext cx="4810868" cy="8663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9B2FBE91-B7EA-72A6-FA72-0780BC5E40B7}"/>
              </a:ext>
            </a:extLst>
          </p:cNvPr>
          <p:cNvCxnSpPr>
            <a:cxnSpLocks/>
          </p:cNvCxnSpPr>
          <p:nvPr/>
        </p:nvCxnSpPr>
        <p:spPr>
          <a:xfrm>
            <a:off x="6096000" y="499504"/>
            <a:ext cx="0" cy="409724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>
            <a:extLst>
              <a:ext uri="{FF2B5EF4-FFF2-40B4-BE49-F238E27FC236}">
                <a16:creationId xmlns:a16="http://schemas.microsoft.com/office/drawing/2014/main" id="{AEE8A902-A994-9F8B-F9DD-B4B3533E435A}"/>
              </a:ext>
            </a:extLst>
          </p:cNvPr>
          <p:cNvCxnSpPr>
            <a:cxnSpLocks/>
          </p:cNvCxnSpPr>
          <p:nvPr/>
        </p:nvCxnSpPr>
        <p:spPr>
          <a:xfrm>
            <a:off x="0" y="5851384"/>
            <a:ext cx="12192000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 8">
            <a:extLst>
              <a:ext uri="{FF2B5EF4-FFF2-40B4-BE49-F238E27FC236}">
                <a16:creationId xmlns:a16="http://schemas.microsoft.com/office/drawing/2014/main" id="{C60DB410-A76A-85C8-E08C-5ED369A62659}"/>
              </a:ext>
            </a:extLst>
          </p:cNvPr>
          <p:cNvSpPr/>
          <p:nvPr/>
        </p:nvSpPr>
        <p:spPr>
          <a:xfrm>
            <a:off x="5159510" y="5974073"/>
            <a:ext cx="674598" cy="813801"/>
          </a:xfrm>
          <a:custGeom>
            <a:avLst/>
            <a:gdLst/>
            <a:ahLst/>
            <a:cxnLst/>
            <a:rect l="l" t="t" r="r" b="b"/>
            <a:pathLst>
              <a:path w="524577" h="585106">
                <a:moveTo>
                  <a:pt x="0" y="0"/>
                </a:moveTo>
                <a:lnTo>
                  <a:pt x="524578" y="0"/>
                </a:lnTo>
                <a:lnTo>
                  <a:pt x="524578" y="585106"/>
                </a:lnTo>
                <a:lnTo>
                  <a:pt x="0" y="5851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7580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6CFFECF-6DCC-08E8-AB6B-636697E23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7259621-BBDD-6EC0-A89D-4EDAF2AE93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98" t="38667" r="21540" b="39000"/>
          <a:stretch/>
        </p:blipFill>
        <p:spPr>
          <a:xfrm>
            <a:off x="0" y="364797"/>
            <a:ext cx="2871032" cy="1628303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D0771010-8F4B-81C2-4B50-3BA1AD773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816" y="82853"/>
            <a:ext cx="9634728" cy="1325563"/>
          </a:xfrm>
        </p:spPr>
        <p:txBody>
          <a:bodyPr>
            <a:noAutofit/>
          </a:bodyPr>
          <a:lstStyle/>
          <a:p>
            <a:pPr marL="0" indent="0" algn="ctr">
              <a:lnSpc>
                <a:spcPts val="3600"/>
              </a:lnSpc>
              <a:spcBef>
                <a:spcPts val="200"/>
              </a:spcBef>
              <a:spcAft>
                <a:spcPts val="200"/>
              </a:spcAft>
            </a:pPr>
            <a:br>
              <a:rPr lang="it-IT" sz="32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Phosphate Inline" panose="02000506050000020004" pitchFamily="2" charset="77"/>
              </a:rPr>
            </a:br>
            <a:r>
              <a:rPr lang="it-IT" sz="3200" b="1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Phosphate Inline" panose="02000506050000020004" pitchFamily="2" charset="77"/>
              </a:rPr>
              <a:t>where</a:t>
            </a:r>
            <a:r>
              <a:rPr lang="it-IT" sz="32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Phosphate Inline" panose="02000506050000020004" pitchFamily="2" charset="77"/>
              </a:rPr>
              <a:t> to </a:t>
            </a:r>
            <a:r>
              <a:rPr lang="it-IT" sz="3200" b="1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Phosphate Inline" panose="02000506050000020004" pitchFamily="2" charset="77"/>
              </a:rPr>
              <a:t>search</a:t>
            </a:r>
            <a:br>
              <a:rPr lang="it-IT" sz="32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Phosphate Inline" panose="02000506050000020004" pitchFamily="2" charset="77"/>
              </a:rPr>
            </a:br>
            <a:endParaRPr lang="en-GB" sz="3600" b="1" cap="all" dirty="0">
              <a:latin typeface="High Tower Text" panose="02040502050506030303" pitchFamily="18" charset="77"/>
              <a:cs typeface="PHOSPHATE INLINE" panose="02000506050000020004" pitchFamily="2" charset="77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B63C436-535E-CD90-2A66-45FA1A8466FE}"/>
              </a:ext>
            </a:extLst>
          </p:cNvPr>
          <p:cNvSpPr txBox="1"/>
          <p:nvPr/>
        </p:nvSpPr>
        <p:spPr>
          <a:xfrm>
            <a:off x="563880" y="2174223"/>
            <a:ext cx="110642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  <a:latin typeface="High Tower Text" panose="02040502050506030303" pitchFamily="18" charset="77"/>
                <a:cs typeface="Times New Roman" panose="02020603050405020304" pitchFamily="18" charset="0"/>
              </a:rPr>
              <a:t>Relevant UN documents: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n-GB" sz="2400" dirty="0">
                <a:solidFill>
                  <a:srgbClr val="7030A0"/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UN Official Document System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(UNSC/UNGA resolutions, UNSG statements, SR reports, ILC work…);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n-GB" sz="2400" dirty="0">
                <a:solidFill>
                  <a:srgbClr val="7030A0"/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UNSC, UNGA, Human Rights Council’s websites for the full </a:t>
            </a:r>
            <a:r>
              <a:rPr lang="en-GB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verbatim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records;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n-GB" sz="2400" u="sng" dirty="0">
                <a:solidFill>
                  <a:srgbClr val="7030A0"/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400" dirty="0">
                <a:solidFill>
                  <a:srgbClr val="518B9B"/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 Digital Library 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(documents, maps, voting data, speeches…);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n-GB" sz="2400" dirty="0">
                <a:solidFill>
                  <a:srgbClr val="7030A0"/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400" dirty="0">
                <a:solidFill>
                  <a:srgbClr val="518B9B"/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 Web TV 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(live streaming and recordings of public meetings);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n-GB" sz="2400" dirty="0">
                <a:solidFill>
                  <a:srgbClr val="7030A0"/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400" dirty="0">
                <a:solidFill>
                  <a:srgbClr val="518B9B"/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Yearbook of the United Nations 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(for info related to past UN activities, published so far from 1946 to 2015). </a:t>
            </a:r>
          </a:p>
          <a:p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  <a:latin typeface="High Tower Text" panose="02040502050506030303" pitchFamily="18" charset="7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393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9D2D81F-853A-E9E4-6CC4-792A9D6DE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F70AD6C-9256-187E-9181-2B52775ADB77}"/>
              </a:ext>
            </a:extLst>
          </p:cNvPr>
          <p:cNvSpPr txBox="1"/>
          <p:nvPr/>
        </p:nvSpPr>
        <p:spPr>
          <a:xfrm>
            <a:off x="838200" y="1690063"/>
            <a:ext cx="105156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  <a:latin typeface="High Tower Text" panose="02040502050506030303" pitchFamily="18" charset="77"/>
                <a:cs typeface="Times New Roman" panose="02020603050405020304" pitchFamily="18" charset="0"/>
              </a:rPr>
              <a:t>Case law: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n-GB" sz="2400" dirty="0">
                <a:solidFill>
                  <a:srgbClr val="7030A0"/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High Tower Text" panose="02040502050506030303" pitchFamily="18" charset="77"/>
                <a:hlinkClick r:id="rId2"/>
              </a:rPr>
              <a:t>UN Treaty Bodies</a:t>
            </a:r>
            <a:r>
              <a:rPr lang="en-GB" sz="2400" dirty="0">
                <a:latin typeface="High Tower Text" panose="02040502050506030303" pitchFamily="18" charset="77"/>
              </a:rPr>
              <a:t>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n-GB" sz="2400" dirty="0">
                <a:solidFill>
                  <a:srgbClr val="7030A0"/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High Tower Text" panose="02040502050506030303" pitchFamily="18" charset="77"/>
              </a:rPr>
              <a:t>Judicial decisions:</a:t>
            </a:r>
          </a:p>
          <a:p>
            <a:pPr marL="742950" lvl="1" indent="-285750" algn="just">
              <a:buFont typeface="Wingdings" pitchFamily="2" charset="2"/>
              <a:buChar char="Ø"/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Search engines: 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Oxford Report on International Law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>
                <a:latin typeface="High Tower Text" panose="02040502050506030303" pitchFamily="18" charset="77"/>
                <a:hlinkClick r:id="rId4"/>
              </a:rPr>
              <a:t>Cambridge Law Reports</a:t>
            </a:r>
            <a:r>
              <a:rPr lang="en-GB" sz="2400" dirty="0">
                <a:latin typeface="High Tower Text" panose="02040502050506030303" pitchFamily="18" charset="77"/>
              </a:rPr>
              <a:t>…</a:t>
            </a:r>
          </a:p>
          <a:p>
            <a:pPr marL="742950" lvl="1" indent="-285750" algn="just">
              <a:buFont typeface="Wingdings" pitchFamily="2" charset="2"/>
              <a:buChar char="Ø"/>
            </a:pPr>
            <a:r>
              <a:rPr lang="en-GB" sz="2400" dirty="0">
                <a:latin typeface="High Tower Text" panose="02040502050506030303" pitchFamily="18" charset="77"/>
              </a:rPr>
              <a:t>Tribunals’ websites: ICJ; ICC; ICTY; ICTR; ECHR; ACHR; etc.</a:t>
            </a:r>
            <a:br>
              <a:rPr lang="en-GB" sz="2400" dirty="0">
                <a:latin typeface="High Tower Text" panose="02040502050506030303" pitchFamily="18" charset="77"/>
              </a:rPr>
            </a:br>
            <a:r>
              <a:rPr lang="en-GB" sz="2400" dirty="0">
                <a:latin typeface="High Tower Text" panose="02040502050506030303" pitchFamily="18" charset="77"/>
              </a:rPr>
              <a:t>(These websites usually include not only decisions, but also oral and written proceedings and other documents of interest for in-depth research.)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7DF9795-371F-A455-A08B-6FEDBCBC82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798" t="38667" r="21540" b="39000"/>
          <a:stretch/>
        </p:blipFill>
        <p:spPr>
          <a:xfrm>
            <a:off x="0" y="0"/>
            <a:ext cx="2871032" cy="162830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2FE80B46-3F50-945D-7B50-5ABB458C5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816" y="82853"/>
            <a:ext cx="9634728" cy="1325563"/>
          </a:xfrm>
        </p:spPr>
        <p:txBody>
          <a:bodyPr>
            <a:noAutofit/>
          </a:bodyPr>
          <a:lstStyle/>
          <a:p>
            <a:pPr marL="0" indent="0" algn="ctr">
              <a:lnSpc>
                <a:spcPts val="3600"/>
              </a:lnSpc>
              <a:spcBef>
                <a:spcPts val="200"/>
              </a:spcBef>
              <a:spcAft>
                <a:spcPts val="200"/>
              </a:spcAft>
            </a:pPr>
            <a:br>
              <a:rPr lang="it-IT" sz="32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Phosphate Inline" panose="02000506050000020004" pitchFamily="2" charset="77"/>
              </a:rPr>
            </a:br>
            <a:r>
              <a:rPr lang="it-IT" sz="3200" b="1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Phosphate Inline" panose="02000506050000020004" pitchFamily="2" charset="77"/>
              </a:rPr>
              <a:t>where</a:t>
            </a:r>
            <a:r>
              <a:rPr lang="it-IT" sz="32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Phosphate Inline" panose="02000506050000020004" pitchFamily="2" charset="77"/>
              </a:rPr>
              <a:t> to </a:t>
            </a:r>
            <a:r>
              <a:rPr lang="it-IT" sz="3200" b="1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Phosphate Inline" panose="02000506050000020004" pitchFamily="2" charset="77"/>
              </a:rPr>
              <a:t>search</a:t>
            </a:r>
            <a:br>
              <a:rPr lang="it-IT" sz="32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Phosphate Inline" panose="02000506050000020004" pitchFamily="2" charset="77"/>
              </a:rPr>
            </a:br>
            <a:endParaRPr lang="en-GB" sz="3600" b="1" cap="all" dirty="0">
              <a:latin typeface="High Tower Text" panose="02040502050506030303" pitchFamily="18" charset="77"/>
              <a:cs typeface="PHOSPHATE INLINE" panose="0200050605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20815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286CF7-6CD8-6068-98C2-E31FD4722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816" y="82853"/>
            <a:ext cx="9634728" cy="1325563"/>
          </a:xfrm>
        </p:spPr>
        <p:txBody>
          <a:bodyPr>
            <a:noAutofit/>
          </a:bodyPr>
          <a:lstStyle/>
          <a:p>
            <a:pPr marL="0" indent="0" algn="ctr">
              <a:lnSpc>
                <a:spcPts val="3600"/>
              </a:lnSpc>
              <a:spcBef>
                <a:spcPts val="200"/>
              </a:spcBef>
              <a:spcAft>
                <a:spcPts val="200"/>
              </a:spcAft>
            </a:pPr>
            <a:r>
              <a:rPr lang="it-IT" sz="3200" b="1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Phosphate Inline" panose="02000506050000020004" pitchFamily="2" charset="77"/>
              </a:rPr>
              <a:t>where</a:t>
            </a:r>
            <a:r>
              <a:rPr lang="it-IT" sz="32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Phosphate Inline" panose="02000506050000020004" pitchFamily="2" charset="77"/>
              </a:rPr>
              <a:t> to </a:t>
            </a:r>
            <a:r>
              <a:rPr lang="it-IT" sz="3200" b="1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Phosphate Inline" panose="02000506050000020004" pitchFamily="2" charset="77"/>
              </a:rPr>
              <a:t>search</a:t>
            </a:r>
            <a:br>
              <a:rPr lang="it-IT" sz="32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Phosphate Inline" panose="02000506050000020004" pitchFamily="2" charset="77"/>
              </a:rPr>
            </a:br>
            <a:endParaRPr lang="en-GB" sz="3600" b="1" cap="all" dirty="0">
              <a:latin typeface="High Tower Text" panose="02040502050506030303" pitchFamily="18" charset="77"/>
              <a:cs typeface="PHOSPHATE INLINE" panose="02000506050000020004" pitchFamily="2" charset="77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2BCAEB1-D080-0091-C00C-60F4C5024E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98" t="38667" r="21540" b="39000"/>
          <a:stretch/>
        </p:blipFill>
        <p:spPr>
          <a:xfrm>
            <a:off x="-18289" y="-963"/>
            <a:ext cx="2871032" cy="1628303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A8B5C8F-1AC7-3202-08AB-8556931D05FC}"/>
              </a:ext>
            </a:extLst>
          </p:cNvPr>
          <p:cNvSpPr txBox="1"/>
          <p:nvPr/>
        </p:nvSpPr>
        <p:spPr>
          <a:xfrm>
            <a:off x="1533404" y="2372447"/>
            <a:ext cx="9125191" cy="2693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  <a:buClr>
                <a:srgbClr val="7030A0"/>
              </a:buClr>
            </a:pPr>
            <a:r>
              <a:rPr lang="en-GB" sz="2400" b="1" dirty="0">
                <a:solidFill>
                  <a:srgbClr val="7030A0"/>
                </a:solidFill>
                <a:latin typeface="High Tower Text" panose="02040502050506030303" pitchFamily="18" charset="77"/>
                <a:cs typeface="Times New Roman" panose="02020603050405020304" pitchFamily="18" charset="0"/>
              </a:rPr>
              <a:t>Treaty Law: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Clr>
                <a:srgbClr val="7030A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UN Treaty Collection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Clr>
                <a:srgbClr val="7030A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Relevant organisations’ websites (e.g., 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ICRC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…);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Clr>
                <a:srgbClr val="7030A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International Legal Materials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(curated collection by ASIL);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Clr>
                <a:srgbClr val="7030A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Oxford Historical Treaties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Clr>
                <a:srgbClr val="7030A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National institutional/governmental resources (e.g., 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US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Italy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Segnaposto numero diapositiva 17">
            <a:extLst>
              <a:ext uri="{FF2B5EF4-FFF2-40B4-BE49-F238E27FC236}">
                <a16:creationId xmlns:a16="http://schemas.microsoft.com/office/drawing/2014/main" id="{7351C56E-13E6-24F4-B9FF-79E4F5EE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0949" y="6491761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3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CEA123-0F7E-8C00-97A0-91102CDA7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138" y="1627340"/>
            <a:ext cx="11578406" cy="4956339"/>
          </a:xfrm>
        </p:spPr>
        <p:txBody>
          <a:bodyPr>
            <a:noAutofit/>
          </a:bodyPr>
          <a:lstStyle/>
          <a:p>
            <a:pPr marL="0" indent="0" algn="just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Clr>
                <a:srgbClr val="7030A0"/>
              </a:buClr>
              <a:buNone/>
            </a:pPr>
            <a:r>
              <a:rPr lang="en-GB" sz="2400" b="1" dirty="0">
                <a:solidFill>
                  <a:srgbClr val="7030A0"/>
                </a:solidFill>
                <a:latin typeface="High Tower Text" panose="02040502050506030303" pitchFamily="18" charset="77"/>
                <a:cs typeface="Times New Roman" panose="02020603050405020304" pitchFamily="18" charset="0"/>
              </a:rPr>
              <a:t>Customary International Law:</a:t>
            </a:r>
          </a:p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7030A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Collections and Digests of State practice (e.g., 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Annual digest on U.S. State Practice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German practice in international law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7030A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Official statements by heads of States (governmental websites, media outlet…) – including Social Media (e.g., twitter/X);</a:t>
            </a:r>
          </a:p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7030A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Domestic legislation and rulings (for English-speaking jurisdictions: Westlaw and Lexis);</a:t>
            </a:r>
          </a:p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7030A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High Tower Text" panose="02040502050506030303" pitchFamily="18" charset="77"/>
                <a:cs typeface="Times New Roman" panose="02020603050405020304" pitchFamily="18" charset="0"/>
                <a:hlinkClick r:id="rId5"/>
              </a:rPr>
              <a:t>UN Official Document System</a:t>
            </a:r>
            <a:r>
              <a:rPr lang="en-GB" sz="2400" dirty="0">
                <a:latin typeface="High Tower Text" panose="02040502050506030303" pitchFamily="18" charset="77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7030A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cs typeface="Times New Roman" panose="02020603050405020304" pitchFamily="18" charset="0"/>
              </a:rPr>
              <a:t>Other thematic databases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cs typeface="Times New Roman" panose="02020603050405020304" pitchFamily="18" charset="0"/>
                <a:sym typeface="Wingdings" pitchFamily="2" charset="2"/>
              </a:rPr>
              <a:t> (e.g., 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ICRC Customary IHL database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cs typeface="Times New Roman" panose="02020603050405020304" pitchFamily="18" charset="0"/>
                <a:sym typeface="Wingdings" pitchFamily="2" charset="2"/>
                <a:hlinkClick r:id="rId7"/>
              </a:rPr>
              <a:t>Cyber Law Toolkit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cs typeface="Times New Roman" panose="02020603050405020304" pitchFamily="18" charset="0"/>
                <a:sym typeface="Wingdings" pitchFamily="2" charset="2"/>
              </a:rPr>
              <a:t>);</a:t>
            </a:r>
          </a:p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7030A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cs typeface="Times New Roman" panose="02020603050405020304" pitchFamily="18" charset="0"/>
              </a:rPr>
              <a:t>NGOs Reports (e.g., Human Rights Watch, Amnesty International…).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F9787FC-9AD0-666E-9977-0AD923E9A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DD16D90-E10F-BFF4-52E8-D431191D64F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2798" t="38667" r="21540" b="39000"/>
          <a:stretch/>
        </p:blipFill>
        <p:spPr>
          <a:xfrm>
            <a:off x="-18289" y="-963"/>
            <a:ext cx="2871032" cy="162830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AFF390BA-6601-1DC2-2241-55E33353C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816" y="82853"/>
            <a:ext cx="9634728" cy="1325563"/>
          </a:xfrm>
        </p:spPr>
        <p:txBody>
          <a:bodyPr>
            <a:noAutofit/>
          </a:bodyPr>
          <a:lstStyle/>
          <a:p>
            <a:pPr marL="0" indent="0" algn="ctr">
              <a:lnSpc>
                <a:spcPts val="3600"/>
              </a:lnSpc>
              <a:spcBef>
                <a:spcPts val="200"/>
              </a:spcBef>
              <a:spcAft>
                <a:spcPts val="200"/>
              </a:spcAft>
            </a:pPr>
            <a:r>
              <a:rPr lang="it-IT" sz="3200" b="1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Phosphate Inline" panose="02000506050000020004" pitchFamily="2" charset="77"/>
              </a:rPr>
              <a:t>where</a:t>
            </a:r>
            <a:r>
              <a:rPr lang="it-IT" sz="32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Phosphate Inline" panose="02000506050000020004" pitchFamily="2" charset="77"/>
              </a:rPr>
              <a:t> to </a:t>
            </a:r>
            <a:r>
              <a:rPr lang="it-IT" sz="3200" b="1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Phosphate Inline" panose="02000506050000020004" pitchFamily="2" charset="77"/>
              </a:rPr>
              <a:t>search</a:t>
            </a:r>
            <a:r>
              <a:rPr lang="it-IT" sz="32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Phosphate Inline" panose="02000506050000020004" pitchFamily="2" charset="77"/>
              </a:rPr>
              <a:t>:</a:t>
            </a:r>
            <a:br>
              <a:rPr lang="it-IT" sz="32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Phosphate Inline" panose="02000506050000020004" pitchFamily="2" charset="77"/>
              </a:rPr>
            </a:br>
            <a:endParaRPr lang="en-GB" sz="3600" b="1" cap="all" dirty="0">
              <a:latin typeface="High Tower Text" panose="02040502050506030303" pitchFamily="18" charset="77"/>
              <a:cs typeface="PHOSPHATE INLINE" panose="0200050605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37089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B1268E-27DC-198A-23B5-B0350E26F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57B2B61-7D85-A393-E88A-601C1752F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C63B700-09BC-A5B5-11ED-6B23DC31AD84}"/>
              </a:ext>
            </a:extLst>
          </p:cNvPr>
          <p:cNvSpPr txBox="1"/>
          <p:nvPr/>
        </p:nvSpPr>
        <p:spPr>
          <a:xfrm>
            <a:off x="867103" y="1677933"/>
            <a:ext cx="10772362" cy="4670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spcBef>
                <a:spcPts val="300"/>
              </a:spcBef>
              <a:spcAft>
                <a:spcPts val="300"/>
              </a:spcAft>
              <a:buClr>
                <a:srgbClr val="7030A0"/>
              </a:buClr>
              <a:buNone/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cs typeface="Times New Roman" panose="02020603050405020304" pitchFamily="18" charset="0"/>
              </a:rPr>
              <a:t>Take a few minutes to start working on your </a:t>
            </a:r>
            <a:r>
              <a:rPr lang="en-GB" sz="2400" b="1" dirty="0">
                <a:solidFill>
                  <a:srgbClr val="7030A0"/>
                </a:solidFill>
                <a:latin typeface="High Tower Text" panose="02040502050506030303" pitchFamily="18" charset="77"/>
                <a:cs typeface="Times New Roman" panose="02020603050405020304" pitchFamily="18" charset="0"/>
              </a:rPr>
              <a:t>research plan: </a:t>
            </a:r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Clr>
                <a:srgbClr val="7030A0"/>
              </a:buClr>
              <a:buNone/>
            </a:pPr>
            <a:endParaRPr lang="en-GB" sz="2400" b="1" dirty="0">
              <a:solidFill>
                <a:srgbClr val="7030A0"/>
              </a:solidFill>
              <a:latin typeface="High Tower Text" panose="02040502050506030303" pitchFamily="18" charset="77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Clr>
                <a:srgbClr val="7030A0"/>
              </a:buClr>
              <a:buNone/>
            </a:pPr>
            <a:r>
              <a:rPr lang="en-GB" sz="2400" b="1" dirty="0">
                <a:solidFill>
                  <a:srgbClr val="7030A0"/>
                </a:solidFill>
                <a:latin typeface="High Tower Text" panose="02040502050506030303" pitchFamily="18" charset="77"/>
                <a:cs typeface="Times New Roman" panose="02020603050405020304" pitchFamily="18" charset="0"/>
              </a:rPr>
              <a:t>I. Select one of the following (descriptive) research questions: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IHL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: Is Russia occupying Crimea?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IHRL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: Do States have the duty to take action to mitigate the effect of climate change?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High Tower Text" panose="02040502050506030303" pitchFamily="18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7030A0"/>
                </a:solidFill>
                <a:latin typeface="High Tower Text" panose="02040502050506030303" pitchFamily="18" charset="77"/>
                <a:cs typeface="Times New Roman" panose="02020603050405020304" pitchFamily="18" charset="0"/>
              </a:rPr>
              <a:t>II. Write a list of potentially relevant “research sources” that you plan to consult to answer to your RQ.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cs typeface="Times New Roman" panose="02020603050405020304" pitchFamily="18" charset="0"/>
              </a:rPr>
              <a:t>It will be used as a basis for our next class.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0ECC8C1-41A1-ED9D-3DCC-B934CD9D89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98" t="38667" r="21540" b="39000"/>
          <a:stretch/>
        </p:blipFill>
        <p:spPr>
          <a:xfrm>
            <a:off x="-18289" y="0"/>
            <a:ext cx="2871032" cy="162830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0CF2228C-AAA5-BAE9-D166-C640515FF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816" y="82853"/>
            <a:ext cx="9634728" cy="1325563"/>
          </a:xfrm>
        </p:spPr>
        <p:txBody>
          <a:bodyPr>
            <a:noAutofit/>
          </a:bodyPr>
          <a:lstStyle/>
          <a:p>
            <a:pPr marL="0" indent="0" algn="ctr">
              <a:lnSpc>
                <a:spcPts val="3600"/>
              </a:lnSpc>
              <a:spcBef>
                <a:spcPts val="200"/>
              </a:spcBef>
              <a:spcAft>
                <a:spcPts val="200"/>
              </a:spcAft>
            </a:pPr>
            <a:r>
              <a:rPr lang="it-IT" sz="32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Phosphate Inline" panose="02000506050000020004" pitchFamily="2" charset="77"/>
              </a:rPr>
              <a:t>CREATE YOUR RESEARCH PLAN</a:t>
            </a:r>
            <a:endParaRPr lang="en-GB" sz="3600" b="1" cap="all" dirty="0">
              <a:latin typeface="High Tower Text" panose="02040502050506030303" pitchFamily="18" charset="77"/>
              <a:cs typeface="PHOSPHATE INLINE" panose="0200050605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00059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286CF7-6CD8-6068-98C2-E31FD4722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816" y="82853"/>
            <a:ext cx="9634728" cy="1325563"/>
          </a:xfrm>
        </p:spPr>
        <p:txBody>
          <a:bodyPr>
            <a:noAutofit/>
          </a:bodyPr>
          <a:lstStyle/>
          <a:p>
            <a:pPr marL="0" indent="0" algn="ctr">
              <a:lnSpc>
                <a:spcPts val="3600"/>
              </a:lnSpc>
              <a:spcBef>
                <a:spcPts val="200"/>
              </a:spcBef>
              <a:spcAft>
                <a:spcPts val="200"/>
              </a:spcAft>
            </a:pPr>
            <a:r>
              <a:rPr lang="it-IT" sz="3200" b="1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Phosphate Inline" panose="02000506050000020004" pitchFamily="2" charset="77"/>
              </a:rPr>
              <a:t>References</a:t>
            </a:r>
            <a:r>
              <a:rPr lang="it-IT" sz="32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Phosphate Inline" panose="02000506050000020004" pitchFamily="2" charset="77"/>
              </a:rPr>
              <a:t> and SUGGESTED </a:t>
            </a:r>
            <a:r>
              <a:rPr lang="it-IT" sz="3200" b="1" cap="all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igh Tower Text" panose="02040502050506030303" pitchFamily="18" charset="77"/>
                <a:ea typeface="Times New Roman" panose="02020603050405020304" pitchFamily="18" charset="0"/>
                <a:cs typeface="Phosphate Inline" panose="02000506050000020004" pitchFamily="2" charset="77"/>
              </a:rPr>
              <a:t>readings</a:t>
            </a:r>
            <a:endParaRPr lang="en-GB" sz="3600" b="1" cap="all" dirty="0">
              <a:latin typeface="High Tower Text" panose="02040502050506030303" pitchFamily="18" charset="77"/>
              <a:cs typeface="PHOSPHATE INLINE" panose="02000506050000020004" pitchFamily="2" charset="77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2BCAEB1-D080-0091-C00C-60F4C5024E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98" t="38667" r="21540" b="39000"/>
          <a:stretch/>
        </p:blipFill>
        <p:spPr>
          <a:xfrm>
            <a:off x="-18289" y="-963"/>
            <a:ext cx="2871032" cy="1628303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A8B5C8F-1AC7-3202-08AB-8556931D05FC}"/>
              </a:ext>
            </a:extLst>
          </p:cNvPr>
          <p:cNvSpPr txBox="1"/>
          <p:nvPr/>
        </p:nvSpPr>
        <p:spPr>
          <a:xfrm>
            <a:off x="350196" y="1738175"/>
            <a:ext cx="11622348" cy="4095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200"/>
              </a:spcBef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Main reference for this lecture:</a:t>
            </a:r>
          </a:p>
          <a:p>
            <a:pPr algn="just">
              <a:spcBef>
                <a:spcPts val="200"/>
              </a:spcBef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E. Lieblich, ‘How To Do Research in International Law? A Basic Guide for Beginners’, 62 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Harvard International Law Journal Online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2021 [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link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algn="just">
              <a:spcBef>
                <a:spcPts val="200"/>
              </a:spcBef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High Tower Text" panose="02040502050506030303" pitchFamily="18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200"/>
              </a:spcBef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Further suggested readings:</a:t>
            </a:r>
          </a:p>
          <a:p>
            <a:pPr marL="342900" indent="-342900" algn="just">
              <a:spcBef>
                <a:spcPts val="200"/>
              </a:spcBef>
              <a:buFont typeface="Wingdings" pitchFamily="2" charset="2"/>
              <a:buChar char="§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https://www.lexisnexis.com/community/insights/legal/b/product-features/posts/an-introduction-to-legal-research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spcBef>
                <a:spcPts val="200"/>
              </a:spcBef>
              <a:buFont typeface="Wingdings" pitchFamily="2" charset="2"/>
              <a:buChar char="§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https://libguides.ials.sas.ac.uk/publicinternationallaw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spcBef>
                <a:spcPts val="200"/>
              </a:spcBef>
              <a:buFont typeface="Wingdings" pitchFamily="2" charset="2"/>
              <a:buChar char="§"/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https://research.un.org/en/legal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High Tower Text" panose="02040502050506030303" pitchFamily="18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  <a:spcBef>
                <a:spcPts val="200"/>
              </a:spcBef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High Tower Text" panose="02040502050506030303" pitchFamily="18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  <a:spcBef>
                <a:spcPts val="200"/>
              </a:spcBef>
            </a:pP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  <a:latin typeface="High Tower Text" panose="02040502050506030303" pitchFamily="18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numero diapositiva 17">
            <a:extLst>
              <a:ext uri="{FF2B5EF4-FFF2-40B4-BE49-F238E27FC236}">
                <a16:creationId xmlns:a16="http://schemas.microsoft.com/office/drawing/2014/main" id="{7351C56E-13E6-24F4-B9FF-79E4F5EE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0949" y="6491761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901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Caselle con punto interrogativo">
            <a:extLst>
              <a:ext uri="{FF2B5EF4-FFF2-40B4-BE49-F238E27FC236}">
                <a16:creationId xmlns:a16="http://schemas.microsoft.com/office/drawing/2014/main" id="{C45BCE29-1A85-F1DE-2176-416FE5FE56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17851" y="10"/>
            <a:ext cx="12192000" cy="6857990"/>
          </a:xfrm>
          <a:prstGeom prst="rect">
            <a:avLst/>
          </a:pr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6" name="Straight Connector 1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EDD32E0-F2F4-A9D0-6733-8D35A55E2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819" y="3764901"/>
            <a:ext cx="7134241" cy="26198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</a:rPr>
              <a:t>Questions?</a:t>
            </a:r>
          </a:p>
          <a:p>
            <a:pPr marL="0" indent="0">
              <a:buNone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</a:rPr>
              <a:t>Please contact: </a:t>
            </a:r>
            <a:r>
              <a:rPr lang="en-GB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</a:rPr>
              <a:t>…</a:t>
            </a: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latin typeface="High Tower Text" panose="02040502050506030303" pitchFamily="18" charset="77"/>
            </a:endParaRPr>
          </a:p>
        </p:txBody>
      </p:sp>
      <p:sp>
        <p:nvSpPr>
          <p:cNvPr id="2" name="Segnaposto numero diapositiva 17">
            <a:extLst>
              <a:ext uri="{FF2B5EF4-FFF2-40B4-BE49-F238E27FC236}">
                <a16:creationId xmlns:a16="http://schemas.microsoft.com/office/drawing/2014/main" id="{C46DD378-300C-5D33-17D6-79FC49104EFE}"/>
              </a:ext>
            </a:extLst>
          </p:cNvPr>
          <p:cNvSpPr txBox="1">
            <a:spLocks/>
          </p:cNvSpPr>
          <p:nvPr/>
        </p:nvSpPr>
        <p:spPr>
          <a:xfrm>
            <a:off x="9430949" y="649176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34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1A4BD92-4645-8D47-E9E0-B7CE86EC6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B37B1DC-DBEB-F182-EF97-F5AE9EA40F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98" t="38667" r="21540" b="39000"/>
          <a:stretch/>
        </p:blipFill>
        <p:spPr>
          <a:xfrm>
            <a:off x="-18289" y="-963"/>
            <a:ext cx="2871032" cy="1628303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DDC7A2DA-F123-9189-A808-F9ACD3DDE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2864" y="294181"/>
            <a:ext cx="9634728" cy="1182414"/>
          </a:xfrm>
        </p:spPr>
        <p:txBody>
          <a:bodyPr>
            <a:noAutofit/>
          </a:bodyPr>
          <a:lstStyle/>
          <a:p>
            <a:pPr marL="0" indent="0" algn="ctr"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it-IT" sz="3200" b="1" cap="all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igh Tower Text" panose="02040502050506030303" pitchFamily="18" charset="77"/>
                <a:ea typeface="Times New Roman" panose="02020603050405020304" pitchFamily="18" charset="0"/>
                <a:cs typeface="Phosphate Inline" panose="02000506050000020004" pitchFamily="2" charset="77"/>
              </a:rPr>
              <a:t>INTRODUCTION</a:t>
            </a:r>
            <a:endParaRPr lang="en-GB" sz="3600" b="1" cap="all" dirty="0">
              <a:latin typeface="High Tower Text" panose="02040502050506030303" pitchFamily="18" charset="77"/>
              <a:cs typeface="PHOSPHATE INLINE" panose="02000506050000020004" pitchFamily="2" charset="77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FD21352-31B5-79DC-674E-5BA3A5391D07}"/>
              </a:ext>
            </a:extLst>
          </p:cNvPr>
          <p:cNvSpPr txBox="1"/>
          <p:nvPr/>
        </p:nvSpPr>
        <p:spPr>
          <a:xfrm>
            <a:off x="945931" y="2129484"/>
            <a:ext cx="104078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High Tower Text" panose="02040502050506030303" pitchFamily="18" charset="77"/>
              </a:rPr>
              <a:t>Basic requirements for a legal research (either in domestic or international law):</a:t>
            </a:r>
          </a:p>
          <a:p>
            <a:endParaRPr lang="en-GB" sz="2400" dirty="0">
              <a:latin typeface="High Tower Text" panose="02040502050506030303" pitchFamily="18" charset="77"/>
            </a:endParaRPr>
          </a:p>
          <a:p>
            <a:r>
              <a:rPr lang="en-GB" sz="2400" dirty="0">
                <a:latin typeface="High Tower Text" panose="02040502050506030303" pitchFamily="18" charset="77"/>
              </a:rPr>
              <a:t>1) Problem;</a:t>
            </a:r>
          </a:p>
          <a:p>
            <a:endParaRPr lang="en-GB" sz="2400" dirty="0">
              <a:latin typeface="High Tower Text" panose="02040502050506030303" pitchFamily="18" charset="77"/>
            </a:endParaRPr>
          </a:p>
          <a:p>
            <a:r>
              <a:rPr lang="en-GB" sz="2400" dirty="0">
                <a:latin typeface="High Tower Text" panose="02040502050506030303" pitchFamily="18" charset="77"/>
              </a:rPr>
              <a:t>2) Research question(s);</a:t>
            </a:r>
          </a:p>
          <a:p>
            <a:endParaRPr lang="en-GB" sz="2400" dirty="0">
              <a:latin typeface="High Tower Text" panose="02040502050506030303" pitchFamily="18" charset="77"/>
            </a:endParaRPr>
          </a:p>
          <a:p>
            <a:r>
              <a:rPr lang="en-GB" sz="2400" dirty="0">
                <a:latin typeface="High Tower Text" panose="02040502050506030303" pitchFamily="18" charset="77"/>
              </a:rPr>
              <a:t>3) Methodology;</a:t>
            </a:r>
          </a:p>
          <a:p>
            <a:endParaRPr lang="en-GB" sz="2400" dirty="0">
              <a:latin typeface="High Tower Text" panose="02040502050506030303" pitchFamily="18" charset="77"/>
            </a:endParaRPr>
          </a:p>
          <a:p>
            <a:r>
              <a:rPr lang="en-GB" sz="2400" dirty="0">
                <a:latin typeface="High Tower Text" panose="02040502050506030303" pitchFamily="18" charset="77"/>
              </a:rPr>
              <a:t>4) Research sources. </a:t>
            </a:r>
          </a:p>
        </p:txBody>
      </p:sp>
    </p:spTree>
    <p:extLst>
      <p:ext uri="{BB962C8B-B14F-4D97-AF65-F5344CB8AC3E}">
        <p14:creationId xmlns:p14="http://schemas.microsoft.com/office/powerpoint/2010/main" val="2150614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2CCA9D4-A576-CD3F-A870-824BE945C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428A5CA-AAF4-4003-9E68-6E02DEA75E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98" t="38667" r="21540" b="39000"/>
          <a:stretch/>
        </p:blipFill>
        <p:spPr>
          <a:xfrm>
            <a:off x="-18289" y="-963"/>
            <a:ext cx="2871032" cy="162830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9481556F-F98A-1AA8-87F1-C8B0294E1BC0}"/>
              </a:ext>
            </a:extLst>
          </p:cNvPr>
          <p:cNvSpPr txBox="1"/>
          <p:nvPr/>
        </p:nvSpPr>
        <p:spPr>
          <a:xfrm>
            <a:off x="1166648" y="1986455"/>
            <a:ext cx="95854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High Tower Text" panose="02040502050506030303" pitchFamily="18" charset="77"/>
              </a:rPr>
              <a:t>What makes legal research in international law different?</a:t>
            </a:r>
          </a:p>
          <a:p>
            <a:endParaRPr lang="en-GB" sz="2400" dirty="0">
              <a:latin typeface="High Tower Text" panose="02040502050506030303" pitchFamily="18" charset="77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it-GB" sz="2400" kern="0" dirty="0">
                <a:latin typeface="High Tower Text" panose="02040502050506030303" pitchFamily="18" charset="77"/>
                <a:ea typeface="Times New Roman" panose="02020603050405020304" pitchFamily="18" charset="0"/>
              </a:rPr>
              <a:t>I</a:t>
            </a:r>
            <a:r>
              <a:rPr lang="it-GB" sz="2400" kern="0" dirty="0">
                <a:effectLst/>
                <a:latin typeface="High Tower Text" panose="02040502050506030303" pitchFamily="18" charset="77"/>
                <a:ea typeface="Times New Roman" panose="02020603050405020304" pitchFamily="18" charset="0"/>
              </a:rPr>
              <a:t>nternational law is universal;</a:t>
            </a:r>
          </a:p>
          <a:p>
            <a:pPr algn="just"/>
            <a:endParaRPr lang="it-GB" sz="2400" kern="0" dirty="0">
              <a:effectLst/>
              <a:latin typeface="High Tower Text" panose="02040502050506030303" pitchFamily="18" charset="77"/>
              <a:ea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arenR" startAt="2"/>
            </a:pPr>
            <a:r>
              <a:rPr lang="it-GB" sz="2400" kern="0" dirty="0">
                <a:latin typeface="High Tower Text" panose="02040502050506030303" pitchFamily="18" charset="77"/>
                <a:ea typeface="Times New Roman" panose="02020603050405020304" pitchFamily="18" charset="0"/>
              </a:rPr>
              <a:t>There are </a:t>
            </a:r>
            <a:r>
              <a:rPr lang="it-GB" sz="2400" kern="0" dirty="0">
                <a:effectLst/>
                <a:latin typeface="High Tower Text" panose="02040502050506030303" pitchFamily="18" charset="77"/>
                <a:ea typeface="Times New Roman" panose="02020603050405020304" pitchFamily="18" charset="0"/>
              </a:rPr>
              <a:t>multiple actors concurring to the creation, interpretation and enforcement of international law;</a:t>
            </a:r>
          </a:p>
          <a:p>
            <a:pPr marL="457200" indent="-457200" algn="just">
              <a:buFont typeface="+mj-lt"/>
              <a:buAutoNum type="arabicParenR" startAt="2"/>
            </a:pPr>
            <a:endParaRPr lang="it-GB" sz="2400" kern="0" dirty="0">
              <a:latin typeface="High Tower Text" panose="02040502050506030303" pitchFamily="18" charset="77"/>
              <a:ea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arenR" startAt="2"/>
            </a:pPr>
            <a:r>
              <a:rPr lang="it-GB" sz="2400" kern="0" dirty="0">
                <a:effectLst/>
                <a:latin typeface="High Tower Text" panose="02040502050506030303" pitchFamily="18" charset="77"/>
                <a:ea typeface="Times New Roman" panose="02020603050405020304" pitchFamily="18" charset="0"/>
              </a:rPr>
              <a:t>International law is not hierarchical, and several legal frameworks may apply to one single question. </a:t>
            </a:r>
            <a:endParaRPr lang="en-GB" sz="2400" dirty="0">
              <a:latin typeface="High Tower Text" panose="02040502050506030303" pitchFamily="18" charset="77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4ADB2AB-EC8F-B6E2-5C82-935BD25F2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098" y="294181"/>
            <a:ext cx="9634728" cy="1182414"/>
          </a:xfrm>
        </p:spPr>
        <p:txBody>
          <a:bodyPr>
            <a:noAutofit/>
          </a:bodyPr>
          <a:lstStyle/>
          <a:p>
            <a:pPr marL="0" indent="0" algn="ctr"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it-IT" sz="3200" b="1" cap="all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igh Tower Text" panose="02040502050506030303" pitchFamily="18" charset="77"/>
                <a:ea typeface="Times New Roman" panose="02020603050405020304" pitchFamily="18" charset="0"/>
                <a:cs typeface="Phosphate Inline" panose="02000506050000020004" pitchFamily="2" charset="77"/>
              </a:rPr>
              <a:t>LEGAL RESEARCH IN IL</a:t>
            </a:r>
            <a:endParaRPr lang="en-GB" sz="3600" b="1" cap="all" dirty="0">
              <a:latin typeface="High Tower Text" panose="02040502050506030303" pitchFamily="18" charset="77"/>
              <a:cs typeface="PHOSPHATE INLINE" panose="0200050605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42525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4BC0CB6-862C-DEAE-E9A6-373B421BA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E0E3611-0AE4-6CED-CBA4-19BF923CB5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98" t="38667" r="21540" b="39000"/>
          <a:stretch/>
        </p:blipFill>
        <p:spPr>
          <a:xfrm>
            <a:off x="0" y="15210"/>
            <a:ext cx="2871032" cy="1628303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0A13BE97-644E-FAE7-89F0-505E54A1A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816" y="238155"/>
            <a:ext cx="9634728" cy="1182414"/>
          </a:xfrm>
        </p:spPr>
        <p:txBody>
          <a:bodyPr>
            <a:noAutofit/>
          </a:bodyPr>
          <a:lstStyle/>
          <a:p>
            <a:pPr marL="0" indent="0" algn="ctr"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en-GB" sz="3200" b="1" cap="all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igh Tower Text" panose="02040502050506030303" pitchFamily="18" charset="77"/>
                <a:ea typeface="Times New Roman" panose="02020603050405020304" pitchFamily="18" charset="0"/>
                <a:cs typeface="Phosphate Inline" panose="02000506050000020004" pitchFamily="2" charset="77"/>
              </a:rPr>
              <a:t>Research question(s)</a:t>
            </a:r>
            <a:br>
              <a:rPr lang="en-GB" sz="3200" b="1" cap="all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igh Tower Text" panose="02040502050506030303" pitchFamily="18" charset="77"/>
                <a:ea typeface="Times New Roman" panose="02020603050405020304" pitchFamily="18" charset="0"/>
                <a:cs typeface="Phosphate Inline" panose="02000506050000020004" pitchFamily="2" charset="77"/>
              </a:rPr>
            </a:br>
            <a:endParaRPr lang="en-GB" sz="3600" b="1" cap="all" dirty="0">
              <a:latin typeface="High Tower Text" panose="02040502050506030303" pitchFamily="18" charset="77"/>
              <a:cs typeface="PHOSPHATE INLINE" panose="02000506050000020004" pitchFamily="2" charset="77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FB81F04-7FF1-563C-DAC9-099841938623}"/>
              </a:ext>
            </a:extLst>
          </p:cNvPr>
          <p:cNvSpPr txBox="1"/>
          <p:nvPr/>
        </p:nvSpPr>
        <p:spPr>
          <a:xfrm>
            <a:off x="517159" y="1587829"/>
            <a:ext cx="11157681" cy="3735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  <a:spcBef>
                <a:spcPts val="200"/>
              </a:spcBef>
            </a:pPr>
            <a:endParaRPr lang="en-GB" sz="24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High Tower Text" panose="02040502050506030303" pitchFamily="18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The research question is simply the question your research seeks to answer.</a:t>
            </a:r>
          </a:p>
          <a:p>
            <a:pPr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High Tower Text" panose="02040502050506030303" pitchFamily="18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Three families of research question in IL: </a:t>
            </a:r>
          </a:p>
          <a:p>
            <a:pPr marL="971550" lvl="1" indent="-514350"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AutoNum type="romanLcParenBoth"/>
            </a:pPr>
            <a:r>
              <a:rPr lang="en-US" sz="2400" b="1" dirty="0">
                <a:solidFill>
                  <a:srgbClr val="7030A0"/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Descriptive research question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(the law as it is);</a:t>
            </a:r>
          </a:p>
          <a:p>
            <a:pPr marL="971550" lvl="1" indent="-514350"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AutoNum type="romanLcParenBoth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Normative research question (the law as it should be);</a:t>
            </a:r>
          </a:p>
          <a:p>
            <a:pPr marL="971550" lvl="1" indent="-514350"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AutoNum type="romanLcParenBoth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Critical research question.</a:t>
            </a:r>
          </a:p>
          <a:p>
            <a:pPr lvl="1"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High Tower Text" panose="02040502050506030303" pitchFamily="18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The RQ must be tailored to the scope of your research.</a:t>
            </a:r>
          </a:p>
          <a:p>
            <a:pPr marL="342900" indent="-342900"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High Tower Text" panose="02040502050506030303" pitchFamily="18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056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A030C9B-24D8-60CC-A0F8-74C186519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83DB39C-44EB-A0DF-3C84-25139B515C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98" t="38667" r="21540" b="39000"/>
          <a:stretch/>
        </p:blipFill>
        <p:spPr>
          <a:xfrm>
            <a:off x="-18289" y="-963"/>
            <a:ext cx="2871032" cy="162830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9D68DF7D-162B-8888-FF31-8393E1D04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816" y="238155"/>
            <a:ext cx="9634728" cy="1182414"/>
          </a:xfrm>
        </p:spPr>
        <p:txBody>
          <a:bodyPr>
            <a:noAutofit/>
          </a:bodyPr>
          <a:lstStyle/>
          <a:p>
            <a:pPr marL="0" indent="0" algn="ctr"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it-IT" sz="3200" b="1" cap="all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igh Tower Text" panose="02040502050506030303" pitchFamily="18" charset="77"/>
                <a:ea typeface="Times New Roman" panose="02020603050405020304" pitchFamily="18" charset="0"/>
                <a:cs typeface="Phosphate Inline" panose="02000506050000020004" pitchFamily="2" charset="77"/>
              </a:rPr>
              <a:t>METHODOLOGY</a:t>
            </a:r>
            <a:endParaRPr lang="en-GB" sz="3600" b="1" cap="all" dirty="0">
              <a:latin typeface="High Tower Text" panose="02040502050506030303" pitchFamily="18" charset="77"/>
              <a:cs typeface="PHOSPHATE INLINE" panose="02000506050000020004" pitchFamily="2" charset="77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C0BEBE4-F0A6-8B5B-49C1-FDDAFDA6953D}"/>
              </a:ext>
            </a:extLst>
          </p:cNvPr>
          <p:cNvSpPr txBox="1"/>
          <p:nvPr/>
        </p:nvSpPr>
        <p:spPr>
          <a:xfrm>
            <a:off x="457200" y="1866458"/>
            <a:ext cx="110516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0" i="0" dirty="0">
                <a:solidFill>
                  <a:srgbClr val="333333"/>
                </a:solidFill>
                <a:effectLst/>
                <a:latin typeface="High Tower Text" panose="02040502050506030303" pitchFamily="18" charset="77"/>
              </a:rPr>
              <a:t>How to find and arrange the information required to answer your RQ</a:t>
            </a:r>
            <a:endParaRPr lang="en-GB" sz="2400" dirty="0">
              <a:solidFill>
                <a:srgbClr val="333333"/>
              </a:solidFill>
              <a:latin typeface="High Tower Text" panose="02040502050506030303" pitchFamily="18" charset="77"/>
            </a:endParaRPr>
          </a:p>
          <a:p>
            <a:pPr algn="just"/>
            <a:endParaRPr lang="en-GB" sz="2400" dirty="0">
              <a:solidFill>
                <a:srgbClr val="333333"/>
              </a:solidFill>
              <a:latin typeface="High Tower Text" panose="02040502050506030303" pitchFamily="18" charset="77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n-GB" sz="2400" dirty="0">
                <a:solidFill>
                  <a:srgbClr val="333333"/>
                </a:solidFill>
                <a:latin typeface="High Tower Text" panose="02040502050506030303" pitchFamily="18" charset="77"/>
              </a:rPr>
              <a:t>Different </a:t>
            </a:r>
            <a:r>
              <a:rPr lang="en-GB" sz="2400" b="1" dirty="0">
                <a:solidFill>
                  <a:srgbClr val="333333"/>
                </a:solidFill>
                <a:latin typeface="High Tower Text" panose="02040502050506030303" pitchFamily="18" charset="77"/>
              </a:rPr>
              <a:t>methodologies</a:t>
            </a:r>
            <a:r>
              <a:rPr lang="en-GB" sz="2400" dirty="0">
                <a:solidFill>
                  <a:srgbClr val="333333"/>
                </a:solidFill>
                <a:latin typeface="High Tower Text" panose="02040502050506030303" pitchFamily="18" charset="77"/>
              </a:rPr>
              <a:t> can be adopted, but the method you choose should reflect your RQ (</a:t>
            </a:r>
            <a:r>
              <a:rPr lang="en-GB" sz="2400" i="1" dirty="0">
                <a:solidFill>
                  <a:srgbClr val="333333"/>
                </a:solidFill>
                <a:latin typeface="High Tower Text" panose="02040502050506030303" pitchFamily="18" charset="77"/>
              </a:rPr>
              <a:t>e.g., </a:t>
            </a:r>
            <a:r>
              <a:rPr lang="en-GB" sz="2400" i="1" dirty="0">
                <a:latin typeface="High Tower Text" panose="02040502050506030303" pitchFamily="18" charset="77"/>
              </a:rPr>
              <a:t>black letter approach, multi</a:t>
            </a:r>
            <a:r>
              <a:rPr lang="en-GB" sz="2400" i="1" dirty="0">
                <a:solidFill>
                  <a:srgbClr val="333333"/>
                </a:solidFill>
                <a:latin typeface="High Tower Text" panose="02040502050506030303" pitchFamily="18" charset="77"/>
              </a:rPr>
              <a:t>/interdisciplinary approach, critical approach…</a:t>
            </a:r>
            <a:r>
              <a:rPr lang="en-GB" sz="2400" dirty="0">
                <a:solidFill>
                  <a:srgbClr val="333333"/>
                </a:solidFill>
                <a:latin typeface="High Tower Text" panose="02040502050506030303" pitchFamily="18" charset="77"/>
              </a:rPr>
              <a:t>). </a:t>
            </a:r>
          </a:p>
          <a:p>
            <a:pPr algn="just"/>
            <a:endParaRPr lang="en-GB" sz="2400" dirty="0">
              <a:solidFill>
                <a:srgbClr val="333333"/>
              </a:solidFill>
              <a:latin typeface="High Tower Text" panose="02040502050506030303" pitchFamily="18" charset="77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n-GB" sz="2400" dirty="0">
                <a:solidFill>
                  <a:srgbClr val="333333"/>
                </a:solidFill>
                <a:latin typeface="High Tower Text" panose="02040502050506030303" pitchFamily="18" charset="77"/>
                <a:sym typeface="Wingdings" pitchFamily="2" charset="2"/>
              </a:rPr>
              <a:t>C</a:t>
            </a:r>
            <a:r>
              <a:rPr lang="en-GB" sz="2400" dirty="0">
                <a:solidFill>
                  <a:srgbClr val="333333"/>
                </a:solidFill>
                <a:latin typeface="High Tower Text" panose="02040502050506030303" pitchFamily="18" charset="77"/>
              </a:rPr>
              <a:t>reate your </a:t>
            </a:r>
            <a:r>
              <a:rPr lang="en-GB" sz="2400" b="1" dirty="0">
                <a:solidFill>
                  <a:srgbClr val="333333"/>
                </a:solidFill>
                <a:latin typeface="High Tower Text" panose="02040502050506030303" pitchFamily="18" charset="77"/>
              </a:rPr>
              <a:t>research plan</a:t>
            </a:r>
            <a:r>
              <a:rPr lang="en-GB" sz="2400" dirty="0">
                <a:solidFill>
                  <a:srgbClr val="333333"/>
                </a:solidFill>
                <a:latin typeface="High Tower Text" panose="02040502050506030303" pitchFamily="18" charset="77"/>
              </a:rPr>
              <a:t>: </a:t>
            </a:r>
          </a:p>
          <a:p>
            <a:pPr marL="971550" lvl="1" indent="-514350" algn="just">
              <a:buFont typeface="+mj-lt"/>
              <a:buAutoNum type="romanLcPeriod"/>
            </a:pPr>
            <a:r>
              <a:rPr lang="en-GB" sz="2400" dirty="0">
                <a:solidFill>
                  <a:srgbClr val="7030A0"/>
                </a:solidFill>
                <a:latin typeface="High Tower Text" panose="02040502050506030303" pitchFamily="18" charset="77"/>
              </a:rPr>
              <a:t>What do you search? </a:t>
            </a:r>
          </a:p>
          <a:p>
            <a:pPr marL="971550" lvl="1" indent="-514350" algn="just">
              <a:buFont typeface="+mj-lt"/>
              <a:buAutoNum type="romanLcPeriod"/>
            </a:pPr>
            <a:r>
              <a:rPr lang="en-GB" sz="2400" dirty="0">
                <a:solidFill>
                  <a:srgbClr val="7030A0"/>
                </a:solidFill>
                <a:latin typeface="High Tower Text" panose="02040502050506030303" pitchFamily="18" charset="77"/>
              </a:rPr>
              <a:t>Where do you find it?</a:t>
            </a:r>
          </a:p>
          <a:p>
            <a:pPr algn="just"/>
            <a:endParaRPr lang="it-IT" sz="1800" b="0" i="0" dirty="0">
              <a:solidFill>
                <a:srgbClr val="333333"/>
              </a:solidFill>
              <a:effectLst/>
              <a:latin typeface="Times" pitchFamily="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4538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2DA682F-FCDC-D9AD-4738-7983C0EFE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728" y="1627340"/>
            <a:ext cx="10102543" cy="48655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400" b="0" i="0" dirty="0">
                <a:solidFill>
                  <a:srgbClr val="333333"/>
                </a:solidFill>
                <a:effectLst/>
                <a:latin typeface="High Tower Text" panose="02040502050506030303" pitchFamily="18" charset="77"/>
              </a:rPr>
              <a:t>In academic research, it is common to differentiate </a:t>
            </a:r>
            <a:r>
              <a:rPr lang="en-GB" sz="2400" b="1" i="0" dirty="0">
                <a:solidFill>
                  <a:srgbClr val="333333"/>
                </a:solidFill>
                <a:effectLst/>
                <a:latin typeface="High Tower Text" panose="02040502050506030303" pitchFamily="18" charset="77"/>
              </a:rPr>
              <a:t>between primary and secondary sources</a:t>
            </a:r>
            <a:r>
              <a:rPr lang="en-GB" sz="2400" b="0" i="0" dirty="0">
                <a:solidFill>
                  <a:srgbClr val="333333"/>
                </a:solidFill>
                <a:effectLst/>
                <a:latin typeface="High Tower Text" panose="02040502050506030303" pitchFamily="18" charset="77"/>
              </a:rPr>
              <a:t>:</a:t>
            </a:r>
          </a:p>
          <a:p>
            <a:pPr marL="0" indent="0">
              <a:buNone/>
            </a:pPr>
            <a:endParaRPr lang="en-GB" sz="2400" b="0" i="0" dirty="0">
              <a:solidFill>
                <a:srgbClr val="333333"/>
              </a:solidFill>
              <a:effectLst/>
              <a:latin typeface="High Tower Text" panose="02040502050506030303" pitchFamily="18" charset="77"/>
            </a:endParaRPr>
          </a:p>
          <a:p>
            <a:pPr algn="just">
              <a:buFont typeface="Wingdings" pitchFamily="2" charset="2"/>
              <a:buChar char="Ø"/>
            </a:pPr>
            <a:r>
              <a:rPr lang="en-GB" sz="2400" b="1" i="0" dirty="0">
                <a:solidFill>
                  <a:srgbClr val="7030A0"/>
                </a:solidFill>
                <a:effectLst/>
                <a:latin typeface="High Tower Text" panose="02040502050506030303" pitchFamily="18" charset="77"/>
              </a:rPr>
              <a:t>Primary sources </a:t>
            </a:r>
            <a:r>
              <a:rPr lang="en-GB" sz="2400" b="0" i="0" dirty="0">
                <a:solidFill>
                  <a:srgbClr val="333333"/>
                </a:solidFill>
                <a:effectLst/>
                <a:latin typeface="High Tower Text" panose="02040502050506030303" pitchFamily="18" charset="77"/>
              </a:rPr>
              <a:t>comprise the black letter law</a:t>
            </a:r>
          </a:p>
          <a:p>
            <a:pPr marL="457200" lvl="1" indent="0" algn="just">
              <a:buNone/>
            </a:pPr>
            <a:r>
              <a:rPr lang="en-GB" sz="2000" dirty="0">
                <a:solidFill>
                  <a:srgbClr val="333333"/>
                </a:solidFill>
                <a:latin typeface="High Tower Text" panose="02040502050506030303" pitchFamily="18" charset="77"/>
              </a:rPr>
              <a:t>Mainly, treaty law &amp; customary international law</a:t>
            </a:r>
          </a:p>
          <a:p>
            <a:pPr marL="457200" lvl="1" indent="0" algn="just">
              <a:buNone/>
            </a:pPr>
            <a:endParaRPr lang="en-GB" sz="2400" b="0" i="0" dirty="0">
              <a:solidFill>
                <a:srgbClr val="333333"/>
              </a:solidFill>
              <a:effectLst/>
              <a:latin typeface="High Tower Text" panose="02040502050506030303" pitchFamily="18" charset="77"/>
            </a:endParaRPr>
          </a:p>
          <a:p>
            <a:pPr algn="just">
              <a:buFont typeface="Wingdings" pitchFamily="2" charset="2"/>
              <a:buChar char="Ø"/>
            </a:pPr>
            <a:r>
              <a:rPr lang="en-GB" sz="2400" b="1" i="0" dirty="0">
                <a:solidFill>
                  <a:srgbClr val="7030A0"/>
                </a:solidFill>
                <a:effectLst/>
                <a:latin typeface="High Tower Text" panose="02040502050506030303" pitchFamily="18" charset="77"/>
              </a:rPr>
              <a:t>Secondary sources </a:t>
            </a:r>
            <a:r>
              <a:rPr lang="en-GB" sz="2400" b="0" i="0" dirty="0">
                <a:solidFill>
                  <a:srgbClr val="333333"/>
                </a:solidFill>
                <a:effectLst/>
                <a:latin typeface="High Tower Text" panose="02040502050506030303" pitchFamily="18" charset="77"/>
              </a:rPr>
              <a:t>are writings </a:t>
            </a:r>
            <a:r>
              <a:rPr lang="en-GB" sz="2400" b="0" i="1" dirty="0">
                <a:solidFill>
                  <a:srgbClr val="333333"/>
                </a:solidFill>
                <a:effectLst/>
                <a:latin typeface="High Tower Text" panose="02040502050506030303" pitchFamily="18" charset="77"/>
              </a:rPr>
              <a:t>about </a:t>
            </a:r>
            <a:r>
              <a:rPr lang="en-GB" sz="2400" dirty="0">
                <a:solidFill>
                  <a:srgbClr val="333333"/>
                </a:solidFill>
                <a:latin typeface="High Tower Text" panose="02040502050506030303" pitchFamily="18" charset="77"/>
              </a:rPr>
              <a:t>primary sources that </a:t>
            </a:r>
            <a:r>
              <a:rPr lang="en-GB" sz="2400" b="0" i="0" dirty="0">
                <a:solidFill>
                  <a:srgbClr val="333333"/>
                </a:solidFill>
                <a:effectLst/>
                <a:latin typeface="High Tower Text" panose="02040502050506030303" pitchFamily="18" charset="77"/>
              </a:rPr>
              <a:t>describe or interpret the law</a:t>
            </a:r>
          </a:p>
          <a:p>
            <a:pPr marL="457200" lvl="1" indent="0" algn="just"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Mainly, academic commentary (e.g., books; journal articles; treaty commentaries), relevant documents (e.g., UN organs non-binding resolutions; reports of other international organizations), and case law. </a:t>
            </a: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  <a:latin typeface="High Tower Text" panose="02040502050506030303" pitchFamily="18" charset="77"/>
            </a:endParaRPr>
          </a:p>
          <a:p>
            <a:pPr marL="0" indent="0">
              <a:buNone/>
            </a:pPr>
            <a:endParaRPr lang="en-GB" sz="2400" dirty="0">
              <a:solidFill>
                <a:srgbClr val="333333"/>
              </a:solidFill>
              <a:latin typeface="High Tower Text" panose="02040502050506030303" pitchFamily="18" charset="77"/>
            </a:endParaRPr>
          </a:p>
          <a:p>
            <a:pPr marL="0" indent="0" algn="just">
              <a:buNone/>
            </a:pPr>
            <a:endParaRPr lang="it-IT" sz="2400" b="0" i="0" dirty="0">
              <a:solidFill>
                <a:srgbClr val="333333"/>
              </a:solidFill>
              <a:effectLst/>
              <a:latin typeface="High Tower Text" panose="02040502050506030303" pitchFamily="18" charset="77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FB93345-C0DD-E043-3F90-BE3D3276D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1D25B4B0-2AFD-67D3-6E38-C1188D0B359C}"/>
              </a:ext>
            </a:extLst>
          </p:cNvPr>
          <p:cNvSpPr txBox="1">
            <a:spLocks/>
          </p:cNvSpPr>
          <p:nvPr/>
        </p:nvSpPr>
        <p:spPr>
          <a:xfrm>
            <a:off x="2538248" y="365125"/>
            <a:ext cx="88155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en-GB" sz="32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cs typeface="Phosphate Inline" panose="02000506050000020004" pitchFamily="2" charset="77"/>
              </a:rPr>
              <a:t>WHAT TO SEARCH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8D130A3-6135-629A-6648-BC17FEDFDB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98" t="38667" r="21540" b="39000"/>
          <a:stretch/>
        </p:blipFill>
        <p:spPr>
          <a:xfrm>
            <a:off x="-18289" y="-963"/>
            <a:ext cx="2871032" cy="162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260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AC166DD-FA14-3736-539F-92CCD74A1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BC65A37-7147-67DC-C61E-BDBF96163ECD}"/>
              </a:ext>
            </a:extLst>
          </p:cNvPr>
          <p:cNvSpPr txBox="1"/>
          <p:nvPr/>
        </p:nvSpPr>
        <p:spPr>
          <a:xfrm>
            <a:off x="709819" y="1880551"/>
            <a:ext cx="10772362" cy="4073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Let’s pick a (descriptive) research question: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IHL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: Is Russia occupying Crimea?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IHRL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: Do States have the duty to take action to mitigate the effect of climate change?</a:t>
            </a:r>
          </a:p>
          <a:p>
            <a:pPr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High Tower Text" panose="02040502050506030303" pitchFamily="18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High Tower Text" panose="02040502050506030303" pitchFamily="18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And then </a:t>
            </a:r>
            <a:r>
              <a:rPr lang="en-US" sz="24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discuss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514350" indent="-514350"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What sources do you search for? </a:t>
            </a:r>
          </a:p>
          <a:p>
            <a:pPr marL="514350" indent="-514350"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In which order? </a:t>
            </a:r>
          </a:p>
          <a:p>
            <a:pPr marL="514350" indent="-514350"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Where do you search for your sources?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High Tower Text" panose="02040502050506030303" pitchFamily="18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8B088C9-5026-8FAA-C286-770FE8D193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98" t="38667" r="21540" b="39000"/>
          <a:stretch/>
        </p:blipFill>
        <p:spPr>
          <a:xfrm>
            <a:off x="-18289" y="0"/>
            <a:ext cx="2871032" cy="162830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70A8307-7974-D247-95D0-3059B2E41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7953" y="281610"/>
            <a:ext cx="7785847" cy="1325563"/>
          </a:xfrm>
        </p:spPr>
        <p:txBody>
          <a:bodyPr>
            <a:normAutofit/>
          </a:bodyPr>
          <a:lstStyle/>
          <a:p>
            <a:pPr algn="ctr"/>
            <a:r>
              <a:rPr lang="it-IT" sz="32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cs typeface="Phosphate Inline" panose="02000506050000020004" pitchFamily="2" charset="77"/>
              </a:rPr>
              <a:t>EXERCISE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330330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3D47D2-B2B2-8417-145D-A71F4A349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7953" y="281610"/>
            <a:ext cx="7785847" cy="1325563"/>
          </a:xfrm>
        </p:spPr>
        <p:txBody>
          <a:bodyPr>
            <a:normAutofit/>
          </a:bodyPr>
          <a:lstStyle/>
          <a:p>
            <a:pPr algn="ctr"/>
            <a:r>
              <a:rPr lang="it-IT" sz="32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cs typeface="Phosphate Inline" panose="02000506050000020004" pitchFamily="2" charset="77"/>
              </a:rPr>
              <a:t>SOME GENERAL TIPS</a:t>
            </a:r>
            <a:endParaRPr lang="en-GB" sz="3200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EBEBB6-9C2E-0B85-B30D-D8CC45437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48" y="2164002"/>
            <a:ext cx="10939452" cy="419234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en-GB" sz="2400" dirty="0">
                <a:solidFill>
                  <a:srgbClr val="7030A0"/>
                </a:solidFill>
                <a:latin typeface="High Tower Text" panose="02040502050506030303" pitchFamily="18" charset="77"/>
              </a:rPr>
              <a:t> </a:t>
            </a:r>
            <a:r>
              <a:rPr lang="en-GB" sz="2400" dirty="0">
                <a:latin typeface="High Tower Text" panose="02040502050506030303" pitchFamily="18" charset="77"/>
              </a:rPr>
              <a:t>When gathering information, </a:t>
            </a:r>
            <a:r>
              <a:rPr lang="en-GB" sz="2400" b="1" dirty="0">
                <a:latin typeface="High Tower Text" panose="02040502050506030303" pitchFamily="18" charset="77"/>
              </a:rPr>
              <a:t>start with secondary sources </a:t>
            </a:r>
            <a:r>
              <a:rPr lang="en-GB" sz="2400" dirty="0">
                <a:latin typeface="High Tower Text" panose="02040502050506030303" pitchFamily="18" charset="77"/>
              </a:rPr>
              <a:t>to learn from legal experts that have already explored a given topic; then, you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move on to identify primary legal sources.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High Tower Text" panose="02040502050506030303" pitchFamily="18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2400" dirty="0">
                <a:solidFill>
                  <a:srgbClr val="7030A0"/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When you look for secondary sources, remember to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diversify your sources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Be aware of:</a:t>
            </a:r>
          </a:p>
          <a:p>
            <a:pPr lvl="1" algn="just"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Differing perceptions of IL across different legal cultures;</a:t>
            </a:r>
          </a:p>
          <a:p>
            <a:pPr lvl="1" algn="just"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Geographical and language aspects;</a:t>
            </a:r>
          </a:p>
          <a:p>
            <a:pPr lvl="1" algn="just"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Inclusiveness (e.g., racial / gender-based inclusiveness…).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7EBC7A-6586-43BC-838E-CA20F16A7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3C454CC-706A-04FE-999A-D19C2F68C3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98" t="38667" r="21540" b="39000"/>
          <a:stretch/>
        </p:blipFill>
        <p:spPr>
          <a:xfrm>
            <a:off x="-18289" y="0"/>
            <a:ext cx="2871032" cy="162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15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286CF7-6CD8-6068-98C2-E31FD4722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816" y="82853"/>
            <a:ext cx="9634728" cy="1325563"/>
          </a:xfrm>
        </p:spPr>
        <p:txBody>
          <a:bodyPr>
            <a:noAutofit/>
          </a:bodyPr>
          <a:lstStyle/>
          <a:p>
            <a:pPr marL="0" indent="0" algn="ctr">
              <a:lnSpc>
                <a:spcPts val="3600"/>
              </a:lnSpc>
              <a:spcBef>
                <a:spcPts val="200"/>
              </a:spcBef>
              <a:spcAft>
                <a:spcPts val="200"/>
              </a:spcAft>
            </a:pPr>
            <a:br>
              <a:rPr lang="it-IT" sz="32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Phosphate Inline" panose="02000506050000020004" pitchFamily="2" charset="77"/>
              </a:rPr>
            </a:br>
            <a:r>
              <a:rPr lang="it-IT" sz="3200" b="1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Phosphate Inline" panose="02000506050000020004" pitchFamily="2" charset="77"/>
              </a:rPr>
              <a:t>where</a:t>
            </a:r>
            <a:r>
              <a:rPr lang="it-IT" sz="32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Phosphate Inline" panose="02000506050000020004" pitchFamily="2" charset="77"/>
              </a:rPr>
              <a:t> to </a:t>
            </a:r>
            <a:r>
              <a:rPr lang="it-IT" sz="3200" b="1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Phosphate Inline" panose="02000506050000020004" pitchFamily="2" charset="77"/>
              </a:rPr>
              <a:t>search</a:t>
            </a:r>
            <a:r>
              <a:rPr lang="it-IT" sz="32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Phosphate Inline" panose="02000506050000020004" pitchFamily="2" charset="77"/>
              </a:rPr>
              <a:t> </a:t>
            </a:r>
            <a:br>
              <a:rPr lang="it-IT" sz="32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Phosphate Inline" panose="02000506050000020004" pitchFamily="2" charset="77"/>
              </a:rPr>
            </a:br>
            <a:endParaRPr lang="en-GB" sz="3600" b="1" cap="all" dirty="0">
              <a:latin typeface="High Tower Text" panose="02040502050506030303" pitchFamily="18" charset="77"/>
              <a:cs typeface="PHOSPHATE INLINE" panose="02000506050000020004" pitchFamily="2" charset="77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2BCAEB1-D080-0091-C00C-60F4C5024E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98" t="38667" r="21540" b="39000"/>
          <a:stretch/>
        </p:blipFill>
        <p:spPr>
          <a:xfrm>
            <a:off x="-18289" y="-963"/>
            <a:ext cx="2871032" cy="1628303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A8B5C8F-1AC7-3202-08AB-8556931D05FC}"/>
              </a:ext>
            </a:extLst>
          </p:cNvPr>
          <p:cNvSpPr txBox="1"/>
          <p:nvPr/>
        </p:nvSpPr>
        <p:spPr>
          <a:xfrm>
            <a:off x="350196" y="1348846"/>
            <a:ext cx="11622348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just">
              <a:spcBef>
                <a:spcPts val="300"/>
              </a:spcBef>
              <a:spcAft>
                <a:spcPts val="300"/>
              </a:spcAft>
              <a:buNone/>
            </a:pPr>
            <a:r>
              <a:rPr lang="en-GB" sz="2400" b="1" dirty="0">
                <a:solidFill>
                  <a:srgbClr val="7030A0"/>
                </a:solidFill>
                <a:latin typeface="High Tower Text" panose="02040502050506030303" pitchFamily="18" charset="77"/>
                <a:cs typeface="Times New Roman" panose="02020603050405020304" pitchFamily="18" charset="0"/>
              </a:rPr>
              <a:t>Academic commentary: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Clr>
                <a:srgbClr val="7030A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Google Scholar and Google Books; 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Clr>
                <a:srgbClr val="7030A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IL Encyclopedias / Bibliographies (e.g.,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Max Planck Encyclopedias of International Law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Oxford Bibliographies of International Law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ICRC IHL Bibliography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Clr>
                <a:srgbClr val="7030A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Curated collections with expert commentaries (e.g.,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International Legal Materials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Clr>
                <a:srgbClr val="7030A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Libraries’ search engines and other online commercial databases (e.g.,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Hein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…);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Clr>
                <a:srgbClr val="7030A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Actual libraries!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buClr>
                <a:srgbClr val="7030A0"/>
              </a:buClr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To keep you updated, you may want to check also: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Clr>
                <a:srgbClr val="7030A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IL Blogs (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EJIL:Talk!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ICRC Humanitarian law and policy blog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Lawfare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Opinio Juris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Volkerrechtsblog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Strasbourg Observer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Inter-American Court of Human Rights’ blog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SIDIBlog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Clr>
                <a:srgbClr val="7030A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IL Newsletters (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International Law Reporter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EJIL:Talk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!, SIDI, ICRC…). </a:t>
            </a:r>
          </a:p>
        </p:txBody>
      </p:sp>
      <p:sp>
        <p:nvSpPr>
          <p:cNvPr id="3" name="Segnaposto numero diapositiva 17">
            <a:extLst>
              <a:ext uri="{FF2B5EF4-FFF2-40B4-BE49-F238E27FC236}">
                <a16:creationId xmlns:a16="http://schemas.microsoft.com/office/drawing/2014/main" id="{7351C56E-13E6-24F4-B9FF-79E4F5EE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0949" y="6491761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0470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2E9CB8"/>
      </a:accent2>
      <a:accent3>
        <a:srgbClr val="E97132"/>
      </a:accent3>
      <a:accent4>
        <a:srgbClr val="196B24"/>
      </a:accent4>
      <a:accent5>
        <a:srgbClr val="4EA72E"/>
      </a:accent5>
      <a:accent6>
        <a:srgbClr val="C80724"/>
      </a:accent6>
      <a:hlink>
        <a:srgbClr val="518B9B"/>
      </a:hlink>
      <a:folHlink>
        <a:srgbClr val="96607D"/>
      </a:folHlink>
    </a:clrScheme>
    <a:fontScheme name="Office Theme">
      <a:majorFont>
        <a:latin typeface="Bierstadt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Bierstadt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 2013-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di Office</Template>
  <TotalTime>6168</TotalTime>
  <Words>1167</Words>
  <Application>Microsoft Macintosh PowerPoint</Application>
  <PresentationFormat>Widescreen</PresentationFormat>
  <Paragraphs>146</Paragraphs>
  <Slides>16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7" baseType="lpstr">
      <vt:lpstr>Arial</vt:lpstr>
      <vt:lpstr>Bierstadt</vt:lpstr>
      <vt:lpstr>BierstadtDisplay</vt:lpstr>
      <vt:lpstr>Calibri</vt:lpstr>
      <vt:lpstr>Georgia</vt:lpstr>
      <vt:lpstr>High Tower Text</vt:lpstr>
      <vt:lpstr>Roboto</vt:lpstr>
      <vt:lpstr>Times</vt:lpstr>
      <vt:lpstr>Tw Cen MT</vt:lpstr>
      <vt:lpstr>Wingdings</vt:lpstr>
      <vt:lpstr>Tema di Office</vt:lpstr>
      <vt:lpstr>Presentazione standard di PowerPoint</vt:lpstr>
      <vt:lpstr>INTRODUCTION</vt:lpstr>
      <vt:lpstr>LEGAL RESEARCH IN IL</vt:lpstr>
      <vt:lpstr>Research question(s) </vt:lpstr>
      <vt:lpstr>METHODOLOGY</vt:lpstr>
      <vt:lpstr>Presentazione standard di PowerPoint</vt:lpstr>
      <vt:lpstr>EXERCISE</vt:lpstr>
      <vt:lpstr>SOME GENERAL TIPS</vt:lpstr>
      <vt:lpstr> where to search  </vt:lpstr>
      <vt:lpstr> where to search </vt:lpstr>
      <vt:lpstr> where to search </vt:lpstr>
      <vt:lpstr>where to search </vt:lpstr>
      <vt:lpstr>where to search: </vt:lpstr>
      <vt:lpstr>CREATE YOUR RESEARCH PLAN</vt:lpstr>
      <vt:lpstr>References and SUGGESTED readings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Federica Favuzza</dc:creator>
  <cp:lastModifiedBy>Federica Favuzza</cp:lastModifiedBy>
  <cp:revision>154</cp:revision>
  <dcterms:created xsi:type="dcterms:W3CDTF">2023-01-18T11:50:09Z</dcterms:created>
  <dcterms:modified xsi:type="dcterms:W3CDTF">2025-12-11T12:55:56Z</dcterms:modified>
</cp:coreProperties>
</file>