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2"/>
  </p:notesMasterIdLst>
  <p:sldIdLst>
    <p:sldId id="256" r:id="rId2"/>
    <p:sldId id="268" r:id="rId3"/>
    <p:sldId id="259" r:id="rId4"/>
    <p:sldId id="267" r:id="rId5"/>
    <p:sldId id="274" r:id="rId6"/>
    <p:sldId id="275" r:id="rId7"/>
    <p:sldId id="276" r:id="rId8"/>
    <p:sldId id="489" r:id="rId9"/>
    <p:sldId id="490" r:id="rId10"/>
    <p:sldId id="266" r:id="rId11"/>
    <p:sldId id="493" r:id="rId12"/>
    <p:sldId id="258" r:id="rId13"/>
    <p:sldId id="269" r:id="rId14"/>
    <p:sldId id="270" r:id="rId15"/>
    <p:sldId id="271" r:id="rId16"/>
    <p:sldId id="272" r:id="rId17"/>
    <p:sldId id="273" r:id="rId18"/>
    <p:sldId id="491" r:id="rId19"/>
    <p:sldId id="487" r:id="rId20"/>
    <p:sldId id="4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0432FF"/>
    <a:srgbClr val="00FDFF"/>
    <a:srgbClr val="ECECA5"/>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5C0C7-4ED6-4871-AA75-9B87911864CE}" v="4" dt="2025-12-11T13:41:20.81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p:restoredTop sz="82099"/>
  </p:normalViewPr>
  <p:slideViewPr>
    <p:cSldViewPr snapToGrid="0">
      <p:cViewPr>
        <p:scale>
          <a:sx n="279" d="100"/>
          <a:sy n="279" d="100"/>
        </p:scale>
        <p:origin x="-12144" y="-8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Favuzza" userId="/lXKGKiLEjH3pDXOGG8vyaI5poByEGHZD48kiPW2ZSk=" providerId="None" clId="Web-{61A5C0C7-4ED6-4871-AA75-9B87911864CE}"/>
    <pc:docChg chg="modSld">
      <pc:chgData name="Federica Favuzza" userId="/lXKGKiLEjH3pDXOGG8vyaI5poByEGHZD48kiPW2ZSk=" providerId="None" clId="Web-{61A5C0C7-4ED6-4871-AA75-9B87911864CE}" dt="2025-12-11T13:41:20.810" v="1" actId="20577"/>
      <pc:docMkLst>
        <pc:docMk/>
      </pc:docMkLst>
      <pc:sldChg chg="modSp">
        <pc:chgData name="Federica Favuzza" userId="/lXKGKiLEjH3pDXOGG8vyaI5poByEGHZD48kiPW2ZSk=" providerId="None" clId="Web-{61A5C0C7-4ED6-4871-AA75-9B87911864CE}" dt="2025-12-11T13:41:20.810" v="1" actId="20577"/>
        <pc:sldMkLst>
          <pc:docMk/>
          <pc:sldMk cId="1368017804" sldId="493"/>
        </pc:sldMkLst>
        <pc:spChg chg="mod">
          <ac:chgData name="Federica Favuzza" userId="/lXKGKiLEjH3pDXOGG8vyaI5poByEGHZD48kiPW2ZSk=" providerId="None" clId="Web-{61A5C0C7-4ED6-4871-AA75-9B87911864CE}" dt="2025-12-11T13:41:20.810" v="1" actId="20577"/>
          <ac:spMkLst>
            <pc:docMk/>
            <pc:sldMk cId="1368017804" sldId="493"/>
            <ac:spMk id="13" creationId="{7A8B5C8F-1AC7-3202-08AB-8556931D05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87FAB-4C08-C048-B703-9843F8965AE8}" type="datetimeFigureOut">
              <a:rPr lang="en-GB" smtClean="0"/>
              <a:t>11/12/2025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51CA9-42EB-4440-90E5-77D0D261FD71}" type="slidenum">
              <a:rPr lang="en-GB" smtClean="0"/>
              <a:t>‹N›</a:t>
            </a:fld>
            <a:endParaRPr lang="en-GB"/>
          </a:p>
        </p:txBody>
      </p:sp>
    </p:spTree>
    <p:extLst>
      <p:ext uri="{BB962C8B-B14F-4D97-AF65-F5344CB8AC3E}">
        <p14:creationId xmlns:p14="http://schemas.microsoft.com/office/powerpoint/2010/main" val="14247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b="0" i="1" dirty="0">
              <a:solidFill>
                <a:srgbClr val="333333"/>
              </a:solidFill>
              <a:effectLst/>
              <a:latin typeface="Roboto" panose="020F0502020204030204" pitchFamily="34"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a:t>
            </a:fld>
            <a:endParaRPr lang="en-GB"/>
          </a:p>
        </p:txBody>
      </p:sp>
    </p:spTree>
    <p:extLst>
      <p:ext uri="{BB962C8B-B14F-4D97-AF65-F5344CB8AC3E}">
        <p14:creationId xmlns:p14="http://schemas.microsoft.com/office/powerpoint/2010/main" val="48687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000" dirty="0">
              <a:latin typeface="Times" pitchFamily="2"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10</a:t>
            </a:fld>
            <a:endParaRPr lang="en-GB"/>
          </a:p>
        </p:txBody>
      </p:sp>
    </p:spTree>
    <p:extLst>
      <p:ext uri="{BB962C8B-B14F-4D97-AF65-F5344CB8AC3E}">
        <p14:creationId xmlns:p14="http://schemas.microsoft.com/office/powerpoint/2010/main" val="4171850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7151CA9-42EB-4440-90E5-77D0D261FD71}" type="slidenum">
              <a:rPr lang="en-GB" smtClean="0"/>
              <a:t>11</a:t>
            </a:fld>
            <a:endParaRPr lang="en-GB"/>
          </a:p>
        </p:txBody>
      </p:sp>
    </p:spTree>
    <p:extLst>
      <p:ext uri="{BB962C8B-B14F-4D97-AF65-F5344CB8AC3E}">
        <p14:creationId xmlns:p14="http://schemas.microsoft.com/office/powerpoint/2010/main" val="338879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000" dirty="0">
              <a:latin typeface="Times" pitchFamily="2"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13</a:t>
            </a:fld>
            <a:endParaRPr lang="en-GB"/>
          </a:p>
        </p:txBody>
      </p:sp>
    </p:spTree>
    <p:extLst>
      <p:ext uri="{BB962C8B-B14F-4D97-AF65-F5344CB8AC3E}">
        <p14:creationId xmlns:p14="http://schemas.microsoft.com/office/powerpoint/2010/main" val="1791638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000" dirty="0">
              <a:latin typeface="Times" pitchFamily="2"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14</a:t>
            </a:fld>
            <a:endParaRPr lang="en-GB"/>
          </a:p>
        </p:txBody>
      </p:sp>
    </p:spTree>
    <p:extLst>
      <p:ext uri="{BB962C8B-B14F-4D97-AF65-F5344CB8AC3E}">
        <p14:creationId xmlns:p14="http://schemas.microsoft.com/office/powerpoint/2010/main" val="164507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000" dirty="0">
              <a:latin typeface="Times" pitchFamily="2"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15</a:t>
            </a:fld>
            <a:endParaRPr lang="en-GB"/>
          </a:p>
        </p:txBody>
      </p:sp>
    </p:spTree>
    <p:extLst>
      <p:ext uri="{BB962C8B-B14F-4D97-AF65-F5344CB8AC3E}">
        <p14:creationId xmlns:p14="http://schemas.microsoft.com/office/powerpoint/2010/main" val="151317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000" dirty="0">
              <a:latin typeface="Times" pitchFamily="2"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16</a:t>
            </a:fld>
            <a:endParaRPr lang="en-GB"/>
          </a:p>
        </p:txBody>
      </p:sp>
    </p:spTree>
    <p:extLst>
      <p:ext uri="{BB962C8B-B14F-4D97-AF65-F5344CB8AC3E}">
        <p14:creationId xmlns:p14="http://schemas.microsoft.com/office/powerpoint/2010/main" val="244183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000" dirty="0">
              <a:latin typeface="Times" pitchFamily="2"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17</a:t>
            </a:fld>
            <a:endParaRPr lang="en-GB"/>
          </a:p>
        </p:txBody>
      </p:sp>
    </p:spTree>
    <p:extLst>
      <p:ext uri="{BB962C8B-B14F-4D97-AF65-F5344CB8AC3E}">
        <p14:creationId xmlns:p14="http://schemas.microsoft.com/office/powerpoint/2010/main" val="741139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000" dirty="0">
              <a:latin typeface="Times" pitchFamily="2"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18</a:t>
            </a:fld>
            <a:endParaRPr lang="en-GB"/>
          </a:p>
        </p:txBody>
      </p:sp>
    </p:spTree>
    <p:extLst>
      <p:ext uri="{BB962C8B-B14F-4D97-AF65-F5344CB8AC3E}">
        <p14:creationId xmlns:p14="http://schemas.microsoft.com/office/powerpoint/2010/main" val="410419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000" dirty="0">
              <a:latin typeface="Times" pitchFamily="2"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19</a:t>
            </a:fld>
            <a:endParaRPr lang="en-GB"/>
          </a:p>
        </p:txBody>
      </p:sp>
    </p:spTree>
    <p:extLst>
      <p:ext uri="{BB962C8B-B14F-4D97-AF65-F5344CB8AC3E}">
        <p14:creationId xmlns:p14="http://schemas.microsoft.com/office/powerpoint/2010/main" val="21420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GB" sz="1000" dirty="0">
              <a:latin typeface="Times" pitchFamily="2"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20</a:t>
            </a:fld>
            <a:endParaRPr lang="en-GB"/>
          </a:p>
        </p:txBody>
      </p:sp>
    </p:spTree>
    <p:extLst>
      <p:ext uri="{BB962C8B-B14F-4D97-AF65-F5344CB8AC3E}">
        <p14:creationId xmlns:p14="http://schemas.microsoft.com/office/powerpoint/2010/main" val="7015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7151CA9-42EB-4440-90E5-77D0D261FD71}" type="slidenum">
              <a:rPr lang="en-GB" smtClean="0"/>
              <a:t>2</a:t>
            </a:fld>
            <a:endParaRPr lang="en-GB"/>
          </a:p>
        </p:txBody>
      </p:sp>
    </p:spTree>
    <p:extLst>
      <p:ext uri="{BB962C8B-B14F-4D97-AF65-F5344CB8AC3E}">
        <p14:creationId xmlns:p14="http://schemas.microsoft.com/office/powerpoint/2010/main" val="4760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7151CA9-42EB-4440-90E5-77D0D261FD71}" type="slidenum">
              <a:rPr lang="en-GB" smtClean="0"/>
              <a:t>3</a:t>
            </a:fld>
            <a:endParaRPr lang="en-GB"/>
          </a:p>
        </p:txBody>
      </p:sp>
    </p:spTree>
    <p:extLst>
      <p:ext uri="{BB962C8B-B14F-4D97-AF65-F5344CB8AC3E}">
        <p14:creationId xmlns:p14="http://schemas.microsoft.com/office/powerpoint/2010/main" val="417689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7151CA9-42EB-4440-90E5-77D0D261FD71}" type="slidenum">
              <a:rPr lang="en-GB" smtClean="0"/>
              <a:t>4</a:t>
            </a:fld>
            <a:endParaRPr lang="en-GB"/>
          </a:p>
        </p:txBody>
      </p:sp>
    </p:spTree>
    <p:extLst>
      <p:ext uri="{BB962C8B-B14F-4D97-AF65-F5344CB8AC3E}">
        <p14:creationId xmlns:p14="http://schemas.microsoft.com/office/powerpoint/2010/main" val="114977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7151CA9-42EB-4440-90E5-77D0D261FD71}" type="slidenum">
              <a:rPr lang="en-GB" smtClean="0"/>
              <a:t>5</a:t>
            </a:fld>
            <a:endParaRPr lang="en-GB"/>
          </a:p>
        </p:txBody>
      </p:sp>
    </p:spTree>
    <p:extLst>
      <p:ext uri="{BB962C8B-B14F-4D97-AF65-F5344CB8AC3E}">
        <p14:creationId xmlns:p14="http://schemas.microsoft.com/office/powerpoint/2010/main" val="100991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7151CA9-42EB-4440-90E5-77D0D261FD71}" type="slidenum">
              <a:rPr lang="en-GB" smtClean="0"/>
              <a:t>6</a:t>
            </a:fld>
            <a:endParaRPr lang="en-GB"/>
          </a:p>
        </p:txBody>
      </p:sp>
    </p:spTree>
    <p:extLst>
      <p:ext uri="{BB962C8B-B14F-4D97-AF65-F5344CB8AC3E}">
        <p14:creationId xmlns:p14="http://schemas.microsoft.com/office/powerpoint/2010/main" val="3033700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err="1"/>
          </a:p>
        </p:txBody>
      </p:sp>
      <p:sp>
        <p:nvSpPr>
          <p:cNvPr id="4" name="Segnaposto numero diapositiva 3"/>
          <p:cNvSpPr>
            <a:spLocks noGrp="1"/>
          </p:cNvSpPr>
          <p:nvPr>
            <p:ph type="sldNum" sz="quarter" idx="5"/>
          </p:nvPr>
        </p:nvSpPr>
        <p:spPr/>
        <p:txBody>
          <a:bodyPr/>
          <a:lstStyle/>
          <a:p>
            <a:fld id="{87151CA9-42EB-4440-90E5-77D0D261FD71}" type="slidenum">
              <a:rPr lang="en-GB" smtClean="0"/>
              <a:t>7</a:t>
            </a:fld>
            <a:endParaRPr lang="en-GB"/>
          </a:p>
        </p:txBody>
      </p:sp>
    </p:spTree>
    <p:extLst>
      <p:ext uri="{BB962C8B-B14F-4D97-AF65-F5344CB8AC3E}">
        <p14:creationId xmlns:p14="http://schemas.microsoft.com/office/powerpoint/2010/main" val="225810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7151CA9-42EB-4440-90E5-77D0D261FD71}" type="slidenum">
              <a:rPr lang="en-GB" smtClean="0"/>
              <a:t>8</a:t>
            </a:fld>
            <a:endParaRPr lang="en-GB"/>
          </a:p>
        </p:txBody>
      </p:sp>
    </p:spTree>
    <p:extLst>
      <p:ext uri="{BB962C8B-B14F-4D97-AF65-F5344CB8AC3E}">
        <p14:creationId xmlns:p14="http://schemas.microsoft.com/office/powerpoint/2010/main" val="130282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7151CA9-42EB-4440-90E5-77D0D261FD71}" type="slidenum">
              <a:rPr lang="en-GB" smtClean="0"/>
              <a:t>9</a:t>
            </a:fld>
            <a:endParaRPr lang="en-GB"/>
          </a:p>
        </p:txBody>
      </p:sp>
    </p:spTree>
    <p:extLst>
      <p:ext uri="{BB962C8B-B14F-4D97-AF65-F5344CB8AC3E}">
        <p14:creationId xmlns:p14="http://schemas.microsoft.com/office/powerpoint/2010/main" val="383620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3301720-96EB-E944-9BD4-B0B280585ED4}" type="datetime1">
              <a:rPr lang="it-IT"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3EADB2-E33B-504B-9BAF-FCBB7A7AC14B}" type="datetime1">
              <a:rPr lang="it-IT"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209242-D871-C845-BAA3-1BF963663E6D}" type="datetime1">
              <a:rPr lang="it-IT"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FD66914-A3AB-0542-9C78-C4E840E8ED59}" type="datetime1">
              <a:rPr lang="it-IT"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12D1C1A-A209-E54F-AE61-2ABD436CED97}" type="datetime1">
              <a:rPr lang="it-IT"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4E3F419-F58F-2A41-B405-A0BF7C6CB90D}" type="datetime1">
              <a:rPr lang="it-IT" smtClean="0"/>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E94C8E9-18A7-D54B-8FCB-088F226597E4}" type="datetime1">
              <a:rPr lang="it-IT" smtClean="0"/>
              <a:t>11/12/2025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8C5E151-7222-1549-BE7F-4369F8454D1C}" type="datetime1">
              <a:rPr lang="it-IT" smtClean="0"/>
              <a:t>11/12/2025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6BECD-3B5A-7541-844B-30CEE13DAA09}" type="datetime1">
              <a:rPr lang="it-IT" smtClean="0"/>
              <a:t>11/12/2025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3BE3293-77AD-E046-8991-BCC6539FCB1A}" type="datetime1">
              <a:rPr lang="it-IT" smtClean="0"/>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C3C175-1BFB-3442-A643-5798CB8DEAD6}" type="datetime1">
              <a:rPr lang="it-IT" smtClean="0"/>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F359C-09F4-5A40-B54A-70B6786F5B8B}" type="datetime1">
              <a:rPr lang="it-IT" smtClean="0"/>
              <a:t>11/12/2025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un.org/en/global-issues/international-law-and-justice" TargetMode="External"/><Relationship Id="rId4" Type="http://schemas.openxmlformats.org/officeDocument/2006/relationships/hyperlink" Target="http://www.icrc.org/en/doc/resources/documents/misc/57jmuk.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emf"/><Relationship Id="rId7" Type="http://schemas.openxmlformats.org/officeDocument/2006/relationships/image" Target="../media/image16.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4.xml"/><Relationship Id="rId4" Type="http://schemas.openxmlformats.org/officeDocument/2006/relationships/hyperlink" Target="http://www.ohchr.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emf"/><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undocs.org/en/A/RES/60/25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news.un.org/en/story/2022/04/111578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documents-dds-ny.un.org/doc/UNDOC/GEN/N22/312/47/PDF/N2231247.pdf?OpenElemen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amnestyusa.org/press-releases/u-s-withdrawal-from-un-human-rights-council-is-performative-disregard-for-human-rights/" TargetMode="External"/><Relationship Id="rId5" Type="http://schemas.openxmlformats.org/officeDocument/2006/relationships/slide" Target="slide19.xml"/><Relationship Id="rId4" Type="http://schemas.openxmlformats.org/officeDocument/2006/relationships/hyperlink" Target="https://www.ohchr.org/en/hr-bodies/hrc/members-by-grou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undocs.org/en/A/RES/60/25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undocs.org/en/A/RES/60/25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CasellaDiTesto 6">
            <a:extLst>
              <a:ext uri="{FF2B5EF4-FFF2-40B4-BE49-F238E27FC236}">
                <a16:creationId xmlns:a16="http://schemas.microsoft.com/office/drawing/2014/main" id="{BE059180-9475-0CB7-7E3A-0BD40519D30E}"/>
              </a:ext>
            </a:extLst>
          </p:cNvPr>
          <p:cNvSpPr txBox="1"/>
          <p:nvPr/>
        </p:nvSpPr>
        <p:spPr>
          <a:xfrm>
            <a:off x="6570249" y="1007617"/>
            <a:ext cx="5267143" cy="3081014"/>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4400" kern="1200" dirty="0">
                <a:solidFill>
                  <a:schemeClr val="bg1">
                    <a:lumMod val="65000"/>
                    <a:lumOff val="35000"/>
                  </a:schemeClr>
                </a:solidFill>
                <a:latin typeface="High Tower Text" panose="02040502050506030303" pitchFamily="18" charset="0"/>
                <a:ea typeface="+mj-ea"/>
                <a:cs typeface="Phosphate Inline" panose="02000506050000020004" pitchFamily="2" charset="77"/>
              </a:rPr>
              <a:t>The UN and international human rights and humanitarian law promotion</a:t>
            </a:r>
          </a:p>
        </p:txBody>
      </p:sp>
      <p:pic>
        <p:nvPicPr>
          <p:cNvPr id="5" name="Immagine 4">
            <a:extLst>
              <a:ext uri="{FF2B5EF4-FFF2-40B4-BE49-F238E27FC236}">
                <a16:creationId xmlns:a16="http://schemas.microsoft.com/office/drawing/2014/main" id="{8024F698-799D-97BE-FC64-5DAF1097B40E}"/>
              </a:ext>
            </a:extLst>
          </p:cNvPr>
          <p:cNvPicPr>
            <a:picLocks noChangeAspect="1"/>
          </p:cNvPicPr>
          <p:nvPr/>
        </p:nvPicPr>
        <p:blipFill rotWithShape="1">
          <a:blip r:embed="rId3"/>
          <a:srcRect l="22798" t="38667" r="21540" b="39000"/>
          <a:stretch/>
        </p:blipFill>
        <p:spPr>
          <a:xfrm>
            <a:off x="752856" y="1108199"/>
            <a:ext cx="5077769" cy="2879851"/>
          </a:xfrm>
          <a:prstGeom prst="rect">
            <a:avLst/>
          </a:prstGeom>
        </p:spPr>
      </p:pic>
      <p:cxnSp>
        <p:nvCxnSpPr>
          <p:cNvPr id="14" name="Straight Connector 13">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1564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A4E800FA-EB2F-528C-AD9B-9782F69874C8}"/>
              </a:ext>
            </a:extLst>
          </p:cNvPr>
          <p:cNvPicPr>
            <a:picLocks noChangeAspect="1"/>
          </p:cNvPicPr>
          <p:nvPr/>
        </p:nvPicPr>
        <p:blipFill>
          <a:blip r:embed="rId4"/>
          <a:stretch>
            <a:fillRect/>
          </a:stretch>
        </p:blipFill>
        <p:spPr>
          <a:xfrm>
            <a:off x="6131014" y="5892160"/>
            <a:ext cx="993619" cy="960863"/>
          </a:xfrm>
          <a:prstGeom prst="rect">
            <a:avLst/>
          </a:prstGeom>
        </p:spPr>
      </p:pic>
      <p:sp>
        <p:nvSpPr>
          <p:cNvPr id="10" name="CasellaDiTesto 9">
            <a:extLst>
              <a:ext uri="{FF2B5EF4-FFF2-40B4-BE49-F238E27FC236}">
                <a16:creationId xmlns:a16="http://schemas.microsoft.com/office/drawing/2014/main" id="{5110AC2F-B39D-5F00-F6AC-55F15D691211}"/>
              </a:ext>
            </a:extLst>
          </p:cNvPr>
          <p:cNvSpPr txBox="1"/>
          <p:nvPr/>
        </p:nvSpPr>
        <p:spPr>
          <a:xfrm>
            <a:off x="7126095" y="5905520"/>
            <a:ext cx="4724530" cy="861774"/>
          </a:xfrm>
          <a:prstGeom prst="rect">
            <a:avLst/>
          </a:prstGeom>
          <a:noFill/>
        </p:spPr>
        <p:txBody>
          <a:bodyPr wrap="square">
            <a:spAutoFit/>
          </a:bodyPr>
          <a:lstStyle/>
          <a:p>
            <a:pPr algn="just">
              <a:lnSpc>
                <a:spcPts val="1200"/>
              </a:lnSpc>
            </a:pPr>
            <a:r>
              <a:rPr lang="it-IT" sz="1100" dirty="0" err="1">
                <a:solidFill>
                  <a:schemeClr val="bg1">
                    <a:lumMod val="50000"/>
                    <a:lumOff val="50000"/>
                  </a:schemeClr>
                </a:solidFill>
                <a:effectLst/>
                <a:latin typeface="Georgia" panose="02040502050405020303" pitchFamily="18" charset="0"/>
              </a:rPr>
              <a:t>Funded</a:t>
            </a:r>
            <a:r>
              <a:rPr lang="it-IT" sz="1100" dirty="0">
                <a:solidFill>
                  <a:schemeClr val="bg1">
                    <a:lumMod val="50000"/>
                    <a:lumOff val="50000"/>
                  </a:schemeClr>
                </a:solidFill>
                <a:effectLst/>
                <a:latin typeface="Georgia" panose="02040502050405020303" pitchFamily="18" charset="0"/>
              </a:rPr>
              <a:t> by the </a:t>
            </a:r>
            <a:r>
              <a:rPr lang="it-IT" sz="1100" dirty="0" err="1">
                <a:solidFill>
                  <a:schemeClr val="bg1">
                    <a:lumMod val="50000"/>
                    <a:lumOff val="50000"/>
                  </a:schemeClr>
                </a:solidFill>
                <a:effectLst/>
                <a:latin typeface="Georgia" panose="02040502050405020303" pitchFamily="18" charset="0"/>
              </a:rPr>
              <a:t>European</a:t>
            </a:r>
            <a:r>
              <a:rPr lang="it-IT" sz="1100" dirty="0">
                <a:solidFill>
                  <a:schemeClr val="bg1">
                    <a:lumMod val="50000"/>
                    <a:lumOff val="50000"/>
                  </a:schemeClr>
                </a:solidFill>
                <a:effectLst/>
                <a:latin typeface="Georgia" panose="02040502050405020303" pitchFamily="18" charset="0"/>
              </a:rPr>
              <a:t> Union. Views and opinions </a:t>
            </a:r>
            <a:r>
              <a:rPr lang="it-IT" sz="1100" dirty="0" err="1">
                <a:solidFill>
                  <a:schemeClr val="bg1">
                    <a:lumMod val="50000"/>
                    <a:lumOff val="50000"/>
                  </a:schemeClr>
                </a:solidFill>
                <a:effectLst/>
                <a:latin typeface="Georgia" panose="02040502050405020303" pitchFamily="18" charset="0"/>
              </a:rPr>
              <a:t>expressed</a:t>
            </a:r>
            <a:r>
              <a:rPr lang="it-IT" sz="1100" dirty="0">
                <a:solidFill>
                  <a:schemeClr val="bg1">
                    <a:lumMod val="50000"/>
                    <a:lumOff val="50000"/>
                  </a:schemeClr>
                </a:solidFill>
                <a:effectLst/>
                <a:latin typeface="Georgia" panose="02040502050405020303" pitchFamily="18" charset="0"/>
              </a:rPr>
              <a:t> are </a:t>
            </a:r>
            <a:r>
              <a:rPr lang="it-IT" sz="1100" dirty="0" err="1">
                <a:solidFill>
                  <a:schemeClr val="bg1">
                    <a:lumMod val="50000"/>
                    <a:lumOff val="50000"/>
                  </a:schemeClr>
                </a:solidFill>
                <a:effectLst/>
                <a:latin typeface="Georgia" panose="02040502050405020303" pitchFamily="18" charset="0"/>
              </a:rPr>
              <a:t>however</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those</a:t>
            </a:r>
            <a:r>
              <a:rPr lang="it-IT" sz="1100" dirty="0">
                <a:solidFill>
                  <a:schemeClr val="bg1">
                    <a:lumMod val="50000"/>
                    <a:lumOff val="50000"/>
                  </a:schemeClr>
                </a:solidFill>
                <a:effectLst/>
                <a:latin typeface="Georgia" panose="02040502050405020303" pitchFamily="18" charset="0"/>
              </a:rPr>
              <a:t> of the </a:t>
            </a:r>
            <a:r>
              <a:rPr lang="it-IT" sz="1100" dirty="0" err="1">
                <a:solidFill>
                  <a:schemeClr val="bg1">
                    <a:lumMod val="50000"/>
                    <a:lumOff val="50000"/>
                  </a:schemeClr>
                </a:solidFill>
                <a:effectLst/>
                <a:latin typeface="Georgia" panose="02040502050405020303" pitchFamily="18" charset="0"/>
              </a:rPr>
              <a:t>author</a:t>
            </a:r>
            <a:r>
              <a:rPr lang="it-IT" sz="1100" dirty="0">
                <a:solidFill>
                  <a:schemeClr val="bg1">
                    <a:lumMod val="50000"/>
                    <a:lumOff val="50000"/>
                  </a:schemeClr>
                </a:solidFill>
                <a:effectLst/>
                <a:latin typeface="Georgia" panose="02040502050405020303" pitchFamily="18" charset="0"/>
              </a:rPr>
              <a:t>(s) </a:t>
            </a:r>
            <a:r>
              <a:rPr lang="it-IT" sz="1100" dirty="0" err="1">
                <a:solidFill>
                  <a:schemeClr val="bg1">
                    <a:lumMod val="50000"/>
                    <a:lumOff val="50000"/>
                  </a:schemeClr>
                </a:solidFill>
                <a:effectLst/>
                <a:latin typeface="Georgia" panose="02040502050405020303" pitchFamily="18" charset="0"/>
              </a:rPr>
              <a:t>only</a:t>
            </a:r>
            <a:r>
              <a:rPr lang="it-IT" sz="1100" dirty="0">
                <a:solidFill>
                  <a:schemeClr val="bg1">
                    <a:lumMod val="50000"/>
                    <a:lumOff val="50000"/>
                  </a:schemeClr>
                </a:solidFill>
                <a:latin typeface="Georgia" panose="02040502050405020303" pitchFamily="18" charset="0"/>
              </a:rPr>
              <a:t> </a:t>
            </a:r>
            <a:r>
              <a:rPr lang="it-IT" sz="1100" dirty="0">
                <a:solidFill>
                  <a:schemeClr val="bg1">
                    <a:lumMod val="50000"/>
                    <a:lumOff val="50000"/>
                  </a:schemeClr>
                </a:solidFill>
                <a:effectLst/>
                <a:latin typeface="Georgia" panose="02040502050405020303" pitchFamily="18" charset="0"/>
              </a:rPr>
              <a:t>and do </a:t>
            </a:r>
            <a:r>
              <a:rPr lang="it-IT" sz="1100" dirty="0" err="1">
                <a:solidFill>
                  <a:schemeClr val="bg1">
                    <a:lumMod val="50000"/>
                    <a:lumOff val="50000"/>
                  </a:schemeClr>
                </a:solidFill>
                <a:effectLst/>
                <a:latin typeface="Georgia" panose="02040502050405020303" pitchFamily="18" charset="0"/>
              </a:rPr>
              <a:t>not</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necessarily</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reflect</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those</a:t>
            </a:r>
            <a:r>
              <a:rPr lang="it-IT" sz="1100" dirty="0">
                <a:solidFill>
                  <a:schemeClr val="bg1">
                    <a:lumMod val="50000"/>
                    <a:lumOff val="50000"/>
                  </a:schemeClr>
                </a:solidFill>
                <a:effectLst/>
                <a:latin typeface="Georgia" panose="02040502050405020303" pitchFamily="18" charset="0"/>
              </a:rPr>
              <a:t> of the </a:t>
            </a:r>
            <a:r>
              <a:rPr lang="it-IT" sz="1100" dirty="0" err="1">
                <a:solidFill>
                  <a:schemeClr val="bg1">
                    <a:lumMod val="50000"/>
                    <a:lumOff val="50000"/>
                  </a:schemeClr>
                </a:solidFill>
                <a:effectLst/>
                <a:latin typeface="Georgia" panose="02040502050405020303" pitchFamily="18" charset="0"/>
              </a:rPr>
              <a:t>European</a:t>
            </a:r>
            <a:r>
              <a:rPr lang="it-IT" sz="1100" dirty="0">
                <a:solidFill>
                  <a:schemeClr val="bg1">
                    <a:lumMod val="50000"/>
                    <a:lumOff val="50000"/>
                  </a:schemeClr>
                </a:solidFill>
                <a:effectLst/>
                <a:latin typeface="Georgia" panose="02040502050405020303" pitchFamily="18" charset="0"/>
              </a:rPr>
              <a:t> Union or the </a:t>
            </a:r>
            <a:r>
              <a:rPr lang="it-IT" sz="1100" dirty="0" err="1">
                <a:solidFill>
                  <a:schemeClr val="bg1">
                    <a:lumMod val="50000"/>
                    <a:lumOff val="50000"/>
                  </a:schemeClr>
                </a:solidFill>
                <a:effectLst/>
                <a:latin typeface="Georgia" panose="02040502050405020303" pitchFamily="18" charset="0"/>
              </a:rPr>
              <a:t>European</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Education</a:t>
            </a:r>
            <a:r>
              <a:rPr lang="it-IT" sz="1100">
                <a:solidFill>
                  <a:schemeClr val="bg1">
                    <a:lumMod val="50000"/>
                    <a:lumOff val="50000"/>
                  </a:schemeClr>
                </a:solidFill>
                <a:effectLst/>
                <a:latin typeface="Georgia" panose="02040502050405020303" pitchFamily="18" charset="0"/>
              </a:rPr>
              <a:t> and Culture Executive Agency (EACEA). </a:t>
            </a:r>
            <a:r>
              <a:rPr lang="it-IT" sz="1100" dirty="0" err="1">
                <a:solidFill>
                  <a:schemeClr val="bg1">
                    <a:lumMod val="50000"/>
                    <a:lumOff val="50000"/>
                  </a:schemeClr>
                </a:solidFill>
                <a:effectLst/>
                <a:latin typeface="Georgia" panose="02040502050405020303" pitchFamily="18" charset="0"/>
              </a:rPr>
              <a:t>Neither</a:t>
            </a:r>
            <a:r>
              <a:rPr lang="it-IT" sz="1100" dirty="0">
                <a:solidFill>
                  <a:schemeClr val="bg1">
                    <a:lumMod val="50000"/>
                    <a:lumOff val="50000"/>
                  </a:schemeClr>
                </a:solidFill>
                <a:latin typeface="Georgia" panose="02040502050405020303" pitchFamily="18" charset="0"/>
              </a:rPr>
              <a:t> </a:t>
            </a:r>
            <a:r>
              <a:rPr lang="it-IT" sz="1100" dirty="0">
                <a:solidFill>
                  <a:schemeClr val="bg1">
                    <a:lumMod val="50000"/>
                    <a:lumOff val="50000"/>
                  </a:schemeClr>
                </a:solidFill>
                <a:effectLst/>
                <a:latin typeface="Georgia" panose="02040502050405020303" pitchFamily="18" charset="0"/>
              </a:rPr>
              <a:t>the </a:t>
            </a:r>
            <a:r>
              <a:rPr lang="it-IT" sz="1100" dirty="0" err="1">
                <a:solidFill>
                  <a:schemeClr val="bg1">
                    <a:lumMod val="50000"/>
                    <a:lumOff val="50000"/>
                  </a:schemeClr>
                </a:solidFill>
                <a:effectLst/>
                <a:latin typeface="Georgia" panose="02040502050405020303" pitchFamily="18" charset="0"/>
              </a:rPr>
              <a:t>European</a:t>
            </a:r>
            <a:r>
              <a:rPr lang="it-IT" sz="1100" dirty="0">
                <a:solidFill>
                  <a:schemeClr val="bg1">
                    <a:lumMod val="50000"/>
                    <a:lumOff val="50000"/>
                  </a:schemeClr>
                </a:solidFill>
                <a:effectLst/>
                <a:latin typeface="Georgia" panose="02040502050405020303" pitchFamily="18" charset="0"/>
              </a:rPr>
              <a:t> Union </a:t>
            </a:r>
            <a:r>
              <a:rPr lang="it-IT" sz="1100" dirty="0" err="1">
                <a:solidFill>
                  <a:schemeClr val="bg1">
                    <a:lumMod val="50000"/>
                    <a:lumOff val="50000"/>
                  </a:schemeClr>
                </a:solidFill>
                <a:effectLst/>
                <a:latin typeface="Georgia" panose="02040502050405020303" pitchFamily="18" charset="0"/>
              </a:rPr>
              <a:t>nor</a:t>
            </a:r>
            <a:r>
              <a:rPr lang="it-IT" sz="1100" dirty="0">
                <a:solidFill>
                  <a:schemeClr val="bg1">
                    <a:lumMod val="50000"/>
                    <a:lumOff val="50000"/>
                  </a:schemeClr>
                </a:solidFill>
                <a:effectLst/>
                <a:latin typeface="Georgia" panose="02040502050405020303" pitchFamily="18" charset="0"/>
              </a:rPr>
              <a:t> the </a:t>
            </a:r>
            <a:r>
              <a:rPr lang="it-IT" sz="1100" dirty="0" err="1">
                <a:solidFill>
                  <a:schemeClr val="bg1">
                    <a:lumMod val="50000"/>
                    <a:lumOff val="50000"/>
                  </a:schemeClr>
                </a:solidFill>
                <a:effectLst/>
                <a:latin typeface="Georgia" panose="02040502050405020303" pitchFamily="18" charset="0"/>
              </a:rPr>
              <a:t>granting</a:t>
            </a:r>
            <a:r>
              <a:rPr lang="it-IT" sz="1100" dirty="0">
                <a:solidFill>
                  <a:schemeClr val="bg1">
                    <a:lumMod val="50000"/>
                    <a:lumOff val="50000"/>
                  </a:schemeClr>
                </a:solidFill>
                <a:effectLst/>
                <a:latin typeface="Georgia" panose="02040502050405020303" pitchFamily="18" charset="0"/>
              </a:rPr>
              <a:t> authority can be </a:t>
            </a:r>
            <a:r>
              <a:rPr lang="it-IT" sz="1100" dirty="0" err="1">
                <a:solidFill>
                  <a:schemeClr val="bg1">
                    <a:lumMod val="50000"/>
                    <a:lumOff val="50000"/>
                  </a:schemeClr>
                </a:solidFill>
                <a:effectLst/>
                <a:latin typeface="Georgia" panose="02040502050405020303" pitchFamily="18" charset="0"/>
              </a:rPr>
              <a:t>held</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responsible</a:t>
            </a:r>
            <a:r>
              <a:rPr lang="it-IT" sz="1100" dirty="0">
                <a:solidFill>
                  <a:schemeClr val="bg1">
                    <a:lumMod val="50000"/>
                    <a:lumOff val="50000"/>
                  </a:schemeClr>
                </a:solidFill>
                <a:effectLst/>
                <a:latin typeface="Georgia" panose="02040502050405020303" pitchFamily="18" charset="0"/>
              </a:rPr>
              <a:t> for </a:t>
            </a:r>
            <a:r>
              <a:rPr lang="it-IT" sz="1100" dirty="0" err="1">
                <a:solidFill>
                  <a:schemeClr val="bg1">
                    <a:lumMod val="50000"/>
                    <a:lumOff val="50000"/>
                  </a:schemeClr>
                </a:solidFill>
                <a:effectLst/>
                <a:latin typeface="Georgia" panose="02040502050405020303" pitchFamily="18" charset="0"/>
              </a:rPr>
              <a:t>them</a:t>
            </a:r>
            <a:r>
              <a:rPr lang="it-IT" sz="1100" dirty="0">
                <a:solidFill>
                  <a:schemeClr val="bg1">
                    <a:lumMod val="50000"/>
                    <a:lumOff val="50000"/>
                  </a:schemeClr>
                </a:solidFill>
                <a:effectLst/>
                <a:latin typeface="Georgia" panose="02040502050405020303" pitchFamily="18" charset="0"/>
              </a:rPr>
              <a:t>.</a:t>
            </a:r>
          </a:p>
        </p:txBody>
      </p:sp>
      <p:pic>
        <p:nvPicPr>
          <p:cNvPr id="18" name="Immagine 17">
            <a:extLst>
              <a:ext uri="{FF2B5EF4-FFF2-40B4-BE49-F238E27FC236}">
                <a16:creationId xmlns:a16="http://schemas.microsoft.com/office/drawing/2014/main" id="{4E974534-D5BF-708F-90AF-52DCCF720DD7}"/>
              </a:ext>
            </a:extLst>
          </p:cNvPr>
          <p:cNvPicPr>
            <a:picLocks noChangeAspect="1"/>
          </p:cNvPicPr>
          <p:nvPr/>
        </p:nvPicPr>
        <p:blipFill rotWithShape="1">
          <a:blip r:embed="rId5">
            <a:extLst>
              <a:ext uri="{28A0092B-C50C-407E-A947-70E740481C1C}">
                <a14:useLocalDpi xmlns:a14="http://schemas.microsoft.com/office/drawing/2010/main" val="0"/>
              </a:ext>
            </a:extLst>
          </a:blip>
          <a:srcRect r="14520" b="-8324"/>
          <a:stretch/>
        </p:blipFill>
        <p:spPr bwMode="auto">
          <a:xfrm>
            <a:off x="259216" y="5921511"/>
            <a:ext cx="4810868" cy="866363"/>
          </a:xfrm>
          <a:prstGeom prst="rect">
            <a:avLst/>
          </a:prstGeom>
          <a:noFill/>
          <a:ln>
            <a:noFill/>
          </a:ln>
        </p:spPr>
      </p:pic>
      <p:cxnSp>
        <p:nvCxnSpPr>
          <p:cNvPr id="20" name="Connettore 1 19">
            <a:extLst>
              <a:ext uri="{FF2B5EF4-FFF2-40B4-BE49-F238E27FC236}">
                <a16:creationId xmlns:a16="http://schemas.microsoft.com/office/drawing/2014/main" id="{9B2FBE91-B7EA-72A6-FA72-0780BC5E40B7}"/>
              </a:ext>
            </a:extLst>
          </p:cNvPr>
          <p:cNvCxnSpPr>
            <a:cxnSpLocks/>
          </p:cNvCxnSpPr>
          <p:nvPr/>
        </p:nvCxnSpPr>
        <p:spPr>
          <a:xfrm>
            <a:off x="6096000" y="499504"/>
            <a:ext cx="0" cy="4097240"/>
          </a:xfrm>
          <a:prstGeom prst="line">
            <a:avLst/>
          </a:prstGeom>
          <a:ln w="38100">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Connettore 1 32">
            <a:extLst>
              <a:ext uri="{FF2B5EF4-FFF2-40B4-BE49-F238E27FC236}">
                <a16:creationId xmlns:a16="http://schemas.microsoft.com/office/drawing/2014/main" id="{AEE8A902-A994-9F8B-F9DD-B4B3533E435A}"/>
              </a:ext>
            </a:extLst>
          </p:cNvPr>
          <p:cNvCxnSpPr>
            <a:cxnSpLocks/>
          </p:cNvCxnSpPr>
          <p:nvPr/>
        </p:nvCxnSpPr>
        <p:spPr>
          <a:xfrm>
            <a:off x="0" y="5851384"/>
            <a:ext cx="12192000" cy="0"/>
          </a:xfrm>
          <a:prstGeom prst="line">
            <a:avLst/>
          </a:prstGeom>
          <a:ln w="19050">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Freeform 8">
            <a:extLst>
              <a:ext uri="{FF2B5EF4-FFF2-40B4-BE49-F238E27FC236}">
                <a16:creationId xmlns:a16="http://schemas.microsoft.com/office/drawing/2014/main" id="{5AFC10A3-72F5-C664-380C-60C1F72B44AA}"/>
              </a:ext>
            </a:extLst>
          </p:cNvPr>
          <p:cNvSpPr/>
          <p:nvPr/>
        </p:nvSpPr>
        <p:spPr>
          <a:xfrm>
            <a:off x="5159510" y="5974073"/>
            <a:ext cx="674598" cy="813801"/>
          </a:xfrm>
          <a:custGeom>
            <a:avLst/>
            <a:gdLst/>
            <a:ahLst/>
            <a:cxnLst/>
            <a:rect l="l" t="t" r="r" b="b"/>
            <a:pathLst>
              <a:path w="524577" h="585106">
                <a:moveTo>
                  <a:pt x="0" y="0"/>
                </a:moveTo>
                <a:lnTo>
                  <a:pt x="524578" y="0"/>
                </a:lnTo>
                <a:lnTo>
                  <a:pt x="524578" y="585106"/>
                </a:lnTo>
                <a:lnTo>
                  <a:pt x="0" y="585106"/>
                </a:lnTo>
                <a:lnTo>
                  <a:pt x="0" y="0"/>
                </a:lnTo>
                <a:close/>
              </a:path>
            </a:pathLst>
          </a:custGeom>
          <a:blipFill>
            <a:blip r:embed="rId6"/>
            <a:stretch>
              <a:fillRect/>
            </a:stretch>
          </a:blipFill>
        </p:spPr>
        <p:txBody>
          <a:bodyPr/>
          <a:lstStyle/>
          <a:p>
            <a:endParaRPr lang="it-IT"/>
          </a:p>
        </p:txBody>
      </p:sp>
    </p:spTree>
    <p:extLst>
      <p:ext uri="{BB962C8B-B14F-4D97-AF65-F5344CB8AC3E}">
        <p14:creationId xmlns:p14="http://schemas.microsoft.com/office/powerpoint/2010/main" val="11475804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The UN and IHL promotion</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283936" y="1492232"/>
            <a:ext cx="11622348" cy="5422318"/>
          </a:xfrm>
          <a:prstGeom prst="rect">
            <a:avLst/>
          </a:prstGeom>
          <a:noFill/>
        </p:spPr>
        <p:txBody>
          <a:bodyPr wrap="square">
            <a:spAutoFit/>
          </a:bodyPr>
          <a:lstStyle/>
          <a:p>
            <a:pPr marL="0" indent="0" algn="just">
              <a:lnSpc>
                <a:spcPts val="1800"/>
              </a:lnSpc>
              <a:spcBef>
                <a:spcPts val="200"/>
              </a:spcBef>
              <a:buNone/>
            </a:pPr>
            <a:endParaRPr lang="en-GB" sz="2000" b="1"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a:p>
            <a:pPr algn="just">
              <a:lnSpc>
                <a:spcPts val="1800"/>
              </a:lnSpc>
              <a:spcBef>
                <a:spcPts val="200"/>
              </a:spcBef>
            </a:pPr>
            <a:r>
              <a:rPr lang="en-US" sz="20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rPr>
              <a:t>UN Charter?</a:t>
            </a:r>
          </a:p>
          <a:p>
            <a:pPr algn="just">
              <a:lnSpc>
                <a:spcPts val="1800"/>
              </a:lnSpc>
              <a:spcBef>
                <a:spcPts val="200"/>
              </a:spcBef>
            </a:pPr>
            <a:endParaRPr lang="en-US" sz="20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algn="just">
              <a:lnSpc>
                <a:spcPts val="1800"/>
              </a:lnSpc>
              <a:spcBef>
                <a:spcPts val="200"/>
              </a:spcBef>
            </a:pPr>
            <a:r>
              <a:rPr lang="en-US" sz="2000" b="1" dirty="0">
                <a:solidFill>
                  <a:srgbClr val="7030A0"/>
                </a:solidFill>
                <a:latin typeface="High Tower Text" panose="02040502050506030303" pitchFamily="18" charset="77"/>
                <a:ea typeface="Times New Roman" panose="02020603050405020304" pitchFamily="18" charset="0"/>
                <a:cs typeface="Times New Roman" panose="02020603050405020304" pitchFamily="18" charset="0"/>
              </a:rPr>
              <a:t>Practice:</a:t>
            </a:r>
          </a:p>
          <a:p>
            <a:pPr algn="just">
              <a:lnSpc>
                <a:spcPts val="1800"/>
              </a:lnSpc>
              <a:spcBef>
                <a:spcPts val="200"/>
              </a:spcBef>
            </a:pPr>
            <a:endParaRPr lang="en-US" sz="20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marL="342900" indent="-342900" algn="just">
              <a:lnSpc>
                <a:spcPts val="1800"/>
              </a:lnSpc>
              <a:spcBef>
                <a:spcPts val="200"/>
              </a:spcBef>
              <a:buFont typeface="Arial" panose="020B0604020202020204" pitchFamily="34" charset="0"/>
              <a:buChar char="•"/>
            </a:pPr>
            <a:r>
              <a:rPr lang="en-US" sz="20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rPr>
              <a:t>‘Reaffirmation and progressive codification of international humanitarian law (standard-setting)</a:t>
            </a:r>
          </a:p>
          <a:p>
            <a:pPr marL="342900" indent="-342900" algn="just">
              <a:lnSpc>
                <a:spcPts val="1800"/>
              </a:lnSpc>
              <a:spcBef>
                <a:spcPts val="200"/>
              </a:spcBef>
              <a:buFont typeface="Arial" panose="020B0604020202020204" pitchFamily="34" charset="0"/>
              <a:buChar char="•"/>
            </a:pPr>
            <a:endParaRPr lang="en-US" sz="20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marL="342900" indent="-342900" algn="just">
              <a:lnSpc>
                <a:spcPts val="1800"/>
              </a:lnSpc>
              <a:spcBef>
                <a:spcPts val="200"/>
              </a:spcBef>
              <a:buFont typeface="Arial" panose="020B0604020202020204" pitchFamily="34" charset="0"/>
              <a:buChar char="•"/>
            </a:pPr>
            <a:r>
              <a:rPr lang="en-US" sz="20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rPr>
              <a:t>Ensuring prosecution and punishment of persons who have committed serious violations of that law</a:t>
            </a:r>
          </a:p>
          <a:p>
            <a:pPr marL="342900" indent="-342900" algn="just">
              <a:lnSpc>
                <a:spcPts val="1800"/>
              </a:lnSpc>
              <a:spcBef>
                <a:spcPts val="200"/>
              </a:spcBef>
              <a:buFont typeface="Arial" panose="020B0604020202020204" pitchFamily="34" charset="0"/>
              <a:buChar char="•"/>
            </a:pPr>
            <a:endParaRPr lang="en-US" sz="20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marL="342900" indent="-342900" algn="just">
              <a:lnSpc>
                <a:spcPts val="1800"/>
              </a:lnSpc>
              <a:spcBef>
                <a:spcPts val="200"/>
              </a:spcBef>
              <a:buFont typeface="Arial" panose="020B0604020202020204" pitchFamily="34" charset="0"/>
              <a:buChar char="•"/>
            </a:pPr>
            <a:r>
              <a:rPr lang="en-US" sz="20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rPr>
              <a:t>Increasing respect on the part of parties to specific conflicts for their obligations under international humanitarian law (humanitarian diplomacy)’*</a:t>
            </a:r>
          </a:p>
          <a:p>
            <a:pPr algn="just">
              <a:lnSpc>
                <a:spcPts val="1800"/>
              </a:lnSpc>
              <a:spcBef>
                <a:spcPts val="200"/>
              </a:spcBef>
            </a:pPr>
            <a:endParaRPr lang="en-US" sz="20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algn="just">
              <a:lnSpc>
                <a:spcPts val="1800"/>
              </a:lnSpc>
              <a:spcBef>
                <a:spcPts val="200"/>
              </a:spcBef>
            </a:pPr>
            <a:endParaRPr lang="en-US" sz="16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algn="just">
              <a:lnSpc>
                <a:spcPts val="1800"/>
              </a:lnSpc>
              <a:spcBef>
                <a:spcPts val="200"/>
              </a:spcBef>
            </a:pPr>
            <a:endParaRPr lang="en-US" sz="16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algn="just">
              <a:lnSpc>
                <a:spcPts val="1800"/>
              </a:lnSpc>
              <a:spcBef>
                <a:spcPts val="200"/>
              </a:spcBef>
            </a:pPr>
            <a:endParaRPr lang="en-US" sz="16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algn="just">
              <a:lnSpc>
                <a:spcPts val="1800"/>
              </a:lnSpc>
              <a:spcBef>
                <a:spcPts val="200"/>
              </a:spcBef>
            </a:pPr>
            <a:endParaRPr lang="en-US" sz="16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algn="just">
              <a:lnSpc>
                <a:spcPts val="1800"/>
              </a:lnSpc>
              <a:spcBef>
                <a:spcPts val="200"/>
              </a:spcBef>
            </a:pPr>
            <a:endParaRPr lang="en-US" sz="16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algn="just">
              <a:lnSpc>
                <a:spcPts val="1500"/>
              </a:lnSpc>
              <a:spcBef>
                <a:spcPts val="200"/>
              </a:spcBef>
            </a:pPr>
            <a:endParaRPr lang="en-US" sz="1600" dirty="0">
              <a:solidFill>
                <a:schemeClr val="tx1">
                  <a:lumMod val="50000"/>
                  <a:lumOff val="50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algn="just">
              <a:lnSpc>
                <a:spcPts val="1500"/>
              </a:lnSpc>
              <a:spcBef>
                <a:spcPts val="200"/>
              </a:spcBef>
            </a:pPr>
            <a:r>
              <a:rPr lang="en-US" sz="1600" dirty="0">
                <a:solidFill>
                  <a:schemeClr val="tx1">
                    <a:lumMod val="50000"/>
                    <a:lumOff val="50000"/>
                  </a:schemeClr>
                </a:solidFill>
                <a:latin typeface="High Tower Text" panose="02040502050506030303" pitchFamily="18" charset="77"/>
                <a:ea typeface="Times New Roman" panose="02020603050405020304" pitchFamily="18" charset="0"/>
                <a:cs typeface="Times New Roman" panose="02020603050405020304" pitchFamily="18" charset="0"/>
              </a:rPr>
              <a:t>* See H.-P- Gasser, The United Nations and International Humanitarian Law: The International Committee of the Red Cross and the United Nations' involvement in the implementation of international humanitarian law, International Symposium on the occasion of the fiftieth anniversary of the United Nations, Geneva, 19-21 October 1995 (available at: </a:t>
            </a:r>
            <a:r>
              <a:rPr lang="en-US" sz="1600" dirty="0">
                <a:solidFill>
                  <a:schemeClr val="tx1">
                    <a:lumMod val="50000"/>
                    <a:lumOff val="50000"/>
                  </a:schemeClr>
                </a:solidFill>
                <a:latin typeface="High Tower Text" panose="02040502050506030303" pitchFamily="18" charset="77"/>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www.icrc.org/en/doc/resources/documents/misc/57jmuk.htm</a:t>
            </a:r>
            <a:r>
              <a:rPr lang="en-US" sz="1600" dirty="0">
                <a:solidFill>
                  <a:schemeClr val="tx1">
                    <a:lumMod val="50000"/>
                    <a:lumOff val="50000"/>
                  </a:schemeClr>
                </a:solidFill>
                <a:latin typeface="High Tower Text" panose="02040502050506030303" pitchFamily="18" charset="77"/>
                <a:ea typeface="Times New Roman" panose="02020603050405020304" pitchFamily="18" charset="0"/>
                <a:cs typeface="Times New Roman" panose="02020603050405020304" pitchFamily="18" charset="0"/>
              </a:rPr>
              <a:t>) </a:t>
            </a:r>
            <a:endParaRPr lang="en-GB" sz="1600" dirty="0">
              <a:solidFill>
                <a:schemeClr val="tx1">
                  <a:lumMod val="50000"/>
                  <a:lumOff val="50000"/>
                </a:schemeClr>
              </a:solidFill>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10</a:t>
            </a:fld>
            <a:endParaRPr lang="en-US" dirty="0"/>
          </a:p>
        </p:txBody>
      </p:sp>
      <p:sp>
        <p:nvSpPr>
          <p:cNvPr id="6" name="CasellaDiTesto 5">
            <a:extLst>
              <a:ext uri="{FF2B5EF4-FFF2-40B4-BE49-F238E27FC236}">
                <a16:creationId xmlns:a16="http://schemas.microsoft.com/office/drawing/2014/main" id="{E5139CDD-2DC3-F7B8-F3CD-5CD18A3ECB0E}"/>
              </a:ext>
            </a:extLst>
          </p:cNvPr>
          <p:cNvSpPr txBox="1"/>
          <p:nvPr/>
        </p:nvSpPr>
        <p:spPr>
          <a:xfrm>
            <a:off x="3028122" y="3136463"/>
            <a:ext cx="6109252" cy="591700"/>
          </a:xfrm>
          <a:prstGeom prst="rect">
            <a:avLst/>
          </a:prstGeom>
          <a:noFill/>
        </p:spPr>
        <p:txBody>
          <a:bodyPr wrap="square">
            <a:spAutoFit/>
          </a:bodyPr>
          <a:lstStyle/>
          <a:p>
            <a:pPr algn="ctr" defTabSz="914400">
              <a:lnSpc>
                <a:spcPct val="90000"/>
              </a:lnSpc>
              <a:spcBef>
                <a:spcPct val="0"/>
              </a:spcBef>
              <a:spcAft>
                <a:spcPts val="600"/>
              </a:spcAft>
            </a:pPr>
            <a:r>
              <a:rPr lang="en-US" sz="1800" kern="1200" dirty="0">
                <a:solidFill>
                  <a:schemeClr val="bg1">
                    <a:lumMod val="65000"/>
                    <a:lumOff val="35000"/>
                  </a:schemeClr>
                </a:solidFill>
                <a:latin typeface="High Tower Text" panose="02040502050506030303" pitchFamily="18" charset="0"/>
                <a:ea typeface="+mj-ea"/>
                <a:cs typeface="Phosphate Inline" panose="02000506050000020004" pitchFamily="2" charset="77"/>
              </a:rPr>
              <a:t>The Un and international human rights and humanitarian law promotion</a:t>
            </a:r>
          </a:p>
        </p:txBody>
      </p:sp>
      <p:sp>
        <p:nvSpPr>
          <p:cNvPr id="7" name="CasellaDiTesto 6">
            <a:extLst>
              <a:ext uri="{FF2B5EF4-FFF2-40B4-BE49-F238E27FC236}">
                <a16:creationId xmlns:a16="http://schemas.microsoft.com/office/drawing/2014/main" id="{311A6D1B-E8E8-E86B-58EE-A70E7CC6D9B8}"/>
              </a:ext>
            </a:extLst>
          </p:cNvPr>
          <p:cNvSpPr txBox="1"/>
          <p:nvPr/>
        </p:nvSpPr>
        <p:spPr>
          <a:xfrm>
            <a:off x="1830840" y="4474494"/>
            <a:ext cx="8528539" cy="1200329"/>
          </a:xfrm>
          <a:prstGeom prst="rect">
            <a:avLst/>
          </a:prstGeom>
          <a:noFill/>
          <a:ln w="28575">
            <a:solidFill>
              <a:srgbClr val="7030A0"/>
            </a:solidFill>
          </a:ln>
        </p:spPr>
        <p:txBody>
          <a:bodyPr wrap="square" rtlCol="0">
            <a:spAutoFit/>
          </a:bodyPr>
          <a:lstStyle/>
          <a:p>
            <a:pPr algn="ctr"/>
            <a:r>
              <a:rPr lang="en-GB" dirty="0">
                <a:latin typeface="High Tower Text" panose="02040502050506030303" pitchFamily="18" charset="77"/>
              </a:rPr>
              <a:t>‘The United Nations has taken a leading role in efforts to advance international humanitarian law. The Security Council has become increasingly involved in protecting civilians in armed conflict, promoting human rights and protecting children in wars.’ – </a:t>
            </a:r>
            <a:r>
              <a:rPr lang="en-GB" dirty="0">
                <a:latin typeface="High Tower Text" panose="02040502050506030303" pitchFamily="18" charset="77"/>
                <a:hlinkClick r:id="rId5"/>
              </a:rPr>
              <a:t>https://www.un.org/en/global-issues/international-law-and-justice</a:t>
            </a:r>
            <a:r>
              <a:rPr lang="en-GB" dirty="0">
                <a:latin typeface="High Tower Text" panose="02040502050506030303" pitchFamily="18" charset="77"/>
              </a:rPr>
              <a:t>  </a:t>
            </a:r>
          </a:p>
        </p:txBody>
      </p:sp>
      <p:sp>
        <p:nvSpPr>
          <p:cNvPr id="10" name="CasellaDiTesto 9">
            <a:extLst>
              <a:ext uri="{FF2B5EF4-FFF2-40B4-BE49-F238E27FC236}">
                <a16:creationId xmlns:a16="http://schemas.microsoft.com/office/drawing/2014/main" id="{6E9A1258-0168-7B5A-628E-E0EC98DA63E7}"/>
              </a:ext>
            </a:extLst>
          </p:cNvPr>
          <p:cNvSpPr txBox="1"/>
          <p:nvPr/>
        </p:nvSpPr>
        <p:spPr>
          <a:xfrm>
            <a:off x="492370" y="1492232"/>
            <a:ext cx="1055076" cy="769441"/>
          </a:xfrm>
          <a:prstGeom prst="rect">
            <a:avLst/>
          </a:prstGeom>
          <a:noFill/>
        </p:spPr>
        <p:txBody>
          <a:bodyPr wrap="square" rtlCol="0">
            <a:spAutoFit/>
          </a:bodyPr>
          <a:lstStyle/>
          <a:p>
            <a:pPr algn="ctr"/>
            <a:r>
              <a:rPr lang="en-GB" sz="4400" b="1" dirty="0">
                <a:solidFill>
                  <a:srgbClr val="FF0000"/>
                </a:solidFill>
                <a:latin typeface="Felix Titling" pitchFamily="82" charset="77"/>
              </a:rPr>
              <a:t>X</a:t>
            </a:r>
          </a:p>
        </p:txBody>
      </p:sp>
    </p:spTree>
    <p:extLst>
      <p:ext uri="{BB962C8B-B14F-4D97-AF65-F5344CB8AC3E}">
        <p14:creationId xmlns:p14="http://schemas.microsoft.com/office/powerpoint/2010/main" val="211578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7" end="1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err="1">
                <a:solidFill>
                  <a:schemeClr val="tx1">
                    <a:lumMod val="85000"/>
                    <a:lumOff val="15000"/>
                  </a:schemeClr>
                </a:solidFill>
                <a:latin typeface="High Tower Text" panose="02040502050506030303" pitchFamily="18" charset="77"/>
                <a:cs typeface="Phosphate Inline" panose="02000506050000020004" pitchFamily="2" charset="77"/>
              </a:rPr>
              <a:t>References</a:t>
            </a: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 and </a:t>
            </a:r>
            <a:r>
              <a:rPr lang="it-IT" sz="3200" b="1" cap="all" dirty="0" err="1">
                <a:solidFill>
                  <a:schemeClr val="tx1">
                    <a:lumMod val="85000"/>
                    <a:lumOff val="15000"/>
                  </a:schemeClr>
                </a:solidFill>
                <a:latin typeface="High Tower Text" panose="02040502050506030303" pitchFamily="18" charset="77"/>
                <a:cs typeface="Phosphate Inline" panose="02000506050000020004" pitchFamily="2" charset="77"/>
              </a:rPr>
              <a:t>suggested</a:t>
            </a: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 readings</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283936" y="1786114"/>
            <a:ext cx="11477758" cy="2595582"/>
          </a:xfrm>
          <a:prstGeom prst="rect">
            <a:avLst/>
          </a:prstGeom>
          <a:noFill/>
        </p:spPr>
        <p:txBody>
          <a:bodyPr wrap="square" lIns="91440" tIns="45720" rIns="91440" bIns="45720" anchor="t">
            <a:spAutoFit/>
          </a:bodyPr>
          <a:lstStyle/>
          <a:p>
            <a:pPr marL="457200" indent="-457200" algn="just">
              <a:lnSpc>
                <a:spcPts val="2040"/>
              </a:lnSpc>
              <a:spcBef>
                <a:spcPts val="1200"/>
              </a:spcBef>
              <a:buClr>
                <a:srgbClr val="7030A0"/>
              </a:buClr>
              <a:buFont typeface="Wingdings" pitchFamily="2" charset="2"/>
              <a:buChar char="§"/>
            </a:pPr>
            <a:r>
              <a:rPr lang="en-GB" altLang="it-IT" sz="2000" dirty="0">
                <a:solidFill>
                  <a:srgbClr val="262626"/>
                </a:solidFill>
                <a:latin typeface="High Tower Text" panose="02040502050506030303" pitchFamily="18" charset="77"/>
              </a:rPr>
              <a:t>UN official website</a:t>
            </a:r>
          </a:p>
          <a:p>
            <a:pPr marL="457200" indent="-457200" algn="just">
              <a:lnSpc>
                <a:spcPts val="2040"/>
              </a:lnSpc>
              <a:spcBef>
                <a:spcPts val="1200"/>
              </a:spcBef>
              <a:buClr>
                <a:srgbClr val="7030A0"/>
              </a:buClr>
              <a:buFont typeface="Wingdings" pitchFamily="2" charset="2"/>
              <a:buChar char="§"/>
            </a:pPr>
            <a:r>
              <a:rPr lang="en-GB" altLang="it-IT" sz="2000" dirty="0" err="1">
                <a:solidFill>
                  <a:srgbClr val="262626"/>
                </a:solidFill>
                <a:latin typeface="High Tower Text"/>
              </a:rPr>
              <a:t>Bantekas</a:t>
            </a:r>
            <a:r>
              <a:rPr lang="en-GB" altLang="it-IT" sz="2000" dirty="0">
                <a:solidFill>
                  <a:srgbClr val="262626"/>
                </a:solidFill>
                <a:latin typeface="High Tower Text"/>
              </a:rPr>
              <a:t> and </a:t>
            </a:r>
            <a:r>
              <a:rPr lang="en-GB" altLang="it-IT" sz="2000" dirty="0" err="1">
                <a:solidFill>
                  <a:srgbClr val="262626"/>
                </a:solidFill>
                <a:latin typeface="High Tower Text"/>
              </a:rPr>
              <a:t>Oette</a:t>
            </a:r>
            <a:r>
              <a:rPr lang="en-GB" altLang="it-IT" sz="2000" dirty="0">
                <a:solidFill>
                  <a:srgbClr val="262626"/>
                </a:solidFill>
                <a:latin typeface="High Tower Text"/>
              </a:rPr>
              <a:t>, </a:t>
            </a:r>
            <a:r>
              <a:rPr lang="en-GB" altLang="it-IT" sz="2000" i="1" dirty="0">
                <a:solidFill>
                  <a:srgbClr val="262626"/>
                </a:solidFill>
                <a:latin typeface="High Tower Text"/>
              </a:rPr>
              <a:t>International Human Rights Law and Practice</a:t>
            </a:r>
            <a:r>
              <a:rPr lang="en-GB" altLang="it-IT" sz="2000">
                <a:solidFill>
                  <a:srgbClr val="262626"/>
                </a:solidFill>
                <a:latin typeface="High Tower Text"/>
              </a:rPr>
              <a:t>, CUP, 2024 </a:t>
            </a:r>
          </a:p>
          <a:p>
            <a:pPr marL="457200" indent="-457200" algn="just">
              <a:lnSpc>
                <a:spcPts val="2040"/>
              </a:lnSpc>
              <a:spcBef>
                <a:spcPts val="1200"/>
              </a:spcBef>
              <a:buClr>
                <a:srgbClr val="7030A0"/>
              </a:buClr>
              <a:buFont typeface="Wingdings" pitchFamily="2" charset="2"/>
              <a:buChar char="§"/>
            </a:pPr>
            <a:r>
              <a:rPr lang="en-GB" altLang="it-IT" sz="2000" dirty="0" err="1">
                <a:solidFill>
                  <a:srgbClr val="262626"/>
                </a:solidFill>
                <a:latin typeface="High Tower Text" panose="02040502050506030303" pitchFamily="18" charset="77"/>
              </a:rPr>
              <a:t>Conforti</a:t>
            </a:r>
            <a:r>
              <a:rPr lang="en-GB" altLang="it-IT" sz="2000" dirty="0">
                <a:solidFill>
                  <a:srgbClr val="262626"/>
                </a:solidFill>
                <a:latin typeface="High Tower Text" panose="02040502050506030303" pitchFamily="18" charset="77"/>
              </a:rPr>
              <a:t> and </a:t>
            </a:r>
            <a:r>
              <a:rPr lang="en-GB" altLang="it-IT" sz="2000" dirty="0" err="1">
                <a:solidFill>
                  <a:srgbClr val="262626"/>
                </a:solidFill>
                <a:latin typeface="High Tower Text" panose="02040502050506030303" pitchFamily="18" charset="77"/>
              </a:rPr>
              <a:t>Focarelli</a:t>
            </a:r>
            <a:r>
              <a:rPr lang="en-GB" altLang="it-IT" sz="2000" dirty="0">
                <a:solidFill>
                  <a:srgbClr val="262626"/>
                </a:solidFill>
                <a:latin typeface="High Tower Text" panose="02040502050506030303" pitchFamily="18" charset="77"/>
              </a:rPr>
              <a:t>, </a:t>
            </a:r>
            <a:r>
              <a:rPr lang="en-GB" altLang="it-IT" sz="2000" i="1" dirty="0">
                <a:solidFill>
                  <a:srgbClr val="262626"/>
                </a:solidFill>
                <a:latin typeface="High Tower Text" panose="02040502050506030303" pitchFamily="18" charset="77"/>
              </a:rPr>
              <a:t>Le </a:t>
            </a:r>
            <a:r>
              <a:rPr lang="en-GB" altLang="it-IT" sz="2000" i="1" dirty="0" err="1">
                <a:solidFill>
                  <a:srgbClr val="262626"/>
                </a:solidFill>
                <a:latin typeface="High Tower Text" panose="02040502050506030303" pitchFamily="18" charset="77"/>
              </a:rPr>
              <a:t>Nazioni</a:t>
            </a:r>
            <a:r>
              <a:rPr lang="en-GB" altLang="it-IT" sz="2000" i="1" dirty="0">
                <a:solidFill>
                  <a:srgbClr val="262626"/>
                </a:solidFill>
                <a:latin typeface="High Tower Text" panose="02040502050506030303" pitchFamily="18" charset="77"/>
              </a:rPr>
              <a:t> Unite</a:t>
            </a:r>
            <a:r>
              <a:rPr lang="en-GB" altLang="it-IT" sz="2000" dirty="0">
                <a:solidFill>
                  <a:srgbClr val="262626"/>
                </a:solidFill>
                <a:latin typeface="High Tower Text" panose="02040502050506030303" pitchFamily="18" charset="77"/>
              </a:rPr>
              <a:t>, CEDAM, 2020</a:t>
            </a:r>
          </a:p>
          <a:p>
            <a:pPr marL="457200" indent="-457200" algn="just">
              <a:lnSpc>
                <a:spcPts val="2040"/>
              </a:lnSpc>
              <a:spcBef>
                <a:spcPts val="1200"/>
              </a:spcBef>
              <a:buClr>
                <a:srgbClr val="7030A0"/>
              </a:buClr>
              <a:buFont typeface="Wingdings" pitchFamily="2" charset="2"/>
              <a:buChar char="§"/>
            </a:pPr>
            <a:r>
              <a:rPr lang="en-GB" altLang="it-IT" sz="2000" dirty="0">
                <a:solidFill>
                  <a:srgbClr val="262626"/>
                </a:solidFill>
                <a:latin typeface="High Tower Text" panose="02040502050506030303" pitchFamily="18" charset="77"/>
              </a:rPr>
              <a:t>H.-P- Gasser, ‘The United Nations and International Humanitarian Law: The International Committee of the Red Cross and the United Nations’ involvement in the implementation of international humanitarian law’, International Symposium on the occasion of the fiftieth anniversary of the United Nations, Geneva, 19-21 October 1995</a:t>
            </a:r>
          </a:p>
          <a:p>
            <a:pPr algn="just"/>
            <a:endParaRPr lang="en-GB" altLang="it-IT" sz="1600" dirty="0">
              <a:solidFill>
                <a:srgbClr val="262626"/>
              </a:solidFill>
              <a:latin typeface="Georgia" panose="02040502050405020303"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368017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Caselle con punto interrogativo">
            <a:extLst>
              <a:ext uri="{FF2B5EF4-FFF2-40B4-BE49-F238E27FC236}">
                <a16:creationId xmlns:a16="http://schemas.microsoft.com/office/drawing/2014/main" id="{C45BCE29-1A85-F1DE-2176-416FE5FE5694}"/>
              </a:ext>
            </a:extLst>
          </p:cNvPr>
          <p:cNvPicPr>
            <a:picLocks noChangeAspect="1"/>
          </p:cNvPicPr>
          <p:nvPr/>
        </p:nvPicPr>
        <p:blipFill rotWithShape="1">
          <a:blip r:embed="rId2"/>
          <a:srcRect/>
          <a:stretch/>
        </p:blipFill>
        <p:spPr>
          <a:xfrm>
            <a:off x="13062"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6"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5EDD32E0-F2F4-A9D0-6733-8D35A55E2680}"/>
              </a:ext>
            </a:extLst>
          </p:cNvPr>
          <p:cNvSpPr>
            <a:spLocks noGrp="1"/>
          </p:cNvSpPr>
          <p:nvPr>
            <p:ph idx="1"/>
          </p:nvPr>
        </p:nvSpPr>
        <p:spPr>
          <a:xfrm>
            <a:off x="525516" y="3417573"/>
            <a:ext cx="7327566" cy="2619839"/>
          </a:xfrm>
        </p:spPr>
        <p:txBody>
          <a:bodyPr anchor="ctr">
            <a:normAutofit/>
          </a:bodyPr>
          <a:lstStyle/>
          <a:p>
            <a:pPr marL="0" indent="0">
              <a:buNone/>
            </a:pPr>
            <a:r>
              <a:rPr lang="en-GB" sz="4000" dirty="0">
                <a:solidFill>
                  <a:schemeClr val="tx1">
                    <a:lumMod val="85000"/>
                    <a:lumOff val="15000"/>
                  </a:schemeClr>
                </a:solidFill>
                <a:latin typeface="High Tower Text" panose="02040502050506030303" pitchFamily="18" charset="77"/>
              </a:rPr>
              <a:t>Questions?</a:t>
            </a:r>
          </a:p>
          <a:p>
            <a:pPr marL="0" indent="0">
              <a:buNone/>
            </a:pPr>
            <a:r>
              <a:rPr lang="en-GB" sz="1800" dirty="0">
                <a:solidFill>
                  <a:schemeClr val="tx1">
                    <a:lumMod val="85000"/>
                    <a:lumOff val="15000"/>
                  </a:schemeClr>
                </a:solidFill>
                <a:latin typeface="High Tower Text" panose="02040502050506030303" pitchFamily="18" charset="77"/>
              </a:rPr>
              <a:t>Please contact: …</a:t>
            </a:r>
          </a:p>
        </p:txBody>
      </p:sp>
      <p:sp>
        <p:nvSpPr>
          <p:cNvPr id="2" name="Segnaposto numero diapositiva 17">
            <a:extLst>
              <a:ext uri="{FF2B5EF4-FFF2-40B4-BE49-F238E27FC236}">
                <a16:creationId xmlns:a16="http://schemas.microsoft.com/office/drawing/2014/main" id="{C46DD378-300C-5D33-17D6-79FC49104EFE}"/>
              </a:ext>
            </a:extLst>
          </p:cNvPr>
          <p:cNvSpPr txBox="1">
            <a:spLocks/>
          </p:cNvSpPr>
          <p:nvPr/>
        </p:nvSpPr>
        <p:spPr>
          <a:xfrm>
            <a:off x="9430949" y="649176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204323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cap="all" dirty="0">
                <a:solidFill>
                  <a:schemeClr val="tx1">
                    <a:lumMod val="85000"/>
                    <a:lumOff val="15000"/>
                  </a:schemeClr>
                </a:solidFill>
                <a:effectLst/>
                <a:latin typeface="High Tower Text" panose="02040502050506030303" pitchFamily="18" charset="77"/>
                <a:ea typeface="Times New Roman" panose="02020603050405020304" pitchFamily="18" charset="0"/>
                <a:cs typeface="Phosphate Inline" panose="02000506050000020004" pitchFamily="2" charset="77"/>
              </a:rPr>
              <a:t>Zoom-in (1)</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50196" y="1321498"/>
            <a:ext cx="11622348" cy="862608"/>
          </a:xfrm>
          <a:prstGeom prst="rect">
            <a:avLst/>
          </a:prstGeom>
          <a:noFill/>
        </p:spPr>
        <p:txBody>
          <a:bodyPr wrap="square">
            <a:spAutoFit/>
          </a:bodyPr>
          <a:lstStyle/>
          <a:p>
            <a:pPr marL="0" indent="0" algn="just">
              <a:lnSpc>
                <a:spcPts val="1800"/>
              </a:lnSpc>
              <a:spcBef>
                <a:spcPts val="200"/>
              </a:spcBef>
              <a:buNone/>
            </a:pPr>
            <a:endParaRPr lang="en-GB" sz="2000" b="1"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a:p>
            <a:pPr marL="0" indent="0" algn="ctr">
              <a:lnSpc>
                <a:spcPts val="1800"/>
              </a:lnSpc>
              <a:spcBef>
                <a:spcPts val="200"/>
              </a:spcBef>
              <a:buNone/>
            </a:pPr>
            <a:r>
              <a:rPr lang="en-GB" sz="2400" b="1" dirty="0">
                <a:solidFill>
                  <a:srgbClr val="7030A0"/>
                </a:solidFill>
                <a:effectLst/>
                <a:latin typeface="High Tower Text" panose="02040502050506030303" pitchFamily="18" charset="77"/>
                <a:ea typeface="Times New Roman" panose="02020603050405020304" pitchFamily="18" charset="0"/>
                <a:cs typeface="Times New Roman" panose="02020603050405020304" pitchFamily="18" charset="0"/>
              </a:rPr>
              <a:t>The UN General Assembly</a:t>
            </a:r>
          </a:p>
          <a:p>
            <a:pPr marL="0" indent="0" algn="ctr">
              <a:lnSpc>
                <a:spcPts val="1800"/>
              </a:lnSpc>
              <a:spcBef>
                <a:spcPts val="200"/>
              </a:spcBef>
              <a:buNone/>
            </a:pPr>
            <a:endParaRPr lang="en-GB" sz="2400" b="1"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13</a:t>
            </a:fld>
            <a:endParaRPr lang="en-US" dirty="0"/>
          </a:p>
        </p:txBody>
      </p:sp>
      <p:pic>
        <p:nvPicPr>
          <p:cNvPr id="6" name="Immagine 5" descr="Immagine che contiene pubblico, Convenzione, Centro congressi, edificio&#10;&#10;Descrizione generata automaticamente">
            <a:extLst>
              <a:ext uri="{FF2B5EF4-FFF2-40B4-BE49-F238E27FC236}">
                <a16:creationId xmlns:a16="http://schemas.microsoft.com/office/drawing/2014/main" id="{2A13A85E-5251-8A99-C0DE-F940E32AC469}"/>
              </a:ext>
            </a:extLst>
          </p:cNvPr>
          <p:cNvPicPr>
            <a:picLocks noChangeAspect="1"/>
          </p:cNvPicPr>
          <p:nvPr/>
        </p:nvPicPr>
        <p:blipFill>
          <a:blip r:embed="rId4"/>
          <a:stretch>
            <a:fillRect/>
          </a:stretch>
        </p:blipFill>
        <p:spPr>
          <a:xfrm>
            <a:off x="2275170" y="1906872"/>
            <a:ext cx="7772400" cy="2880089"/>
          </a:xfrm>
          <a:prstGeom prst="rect">
            <a:avLst/>
          </a:prstGeom>
          <a:ln>
            <a:solidFill>
              <a:schemeClr val="tx1">
                <a:lumMod val="50000"/>
                <a:lumOff val="50000"/>
              </a:schemeClr>
            </a:solidFill>
          </a:ln>
        </p:spPr>
      </p:pic>
      <p:sp>
        <p:nvSpPr>
          <p:cNvPr id="7" name="CasellaDiTesto 6">
            <a:extLst>
              <a:ext uri="{FF2B5EF4-FFF2-40B4-BE49-F238E27FC236}">
                <a16:creationId xmlns:a16="http://schemas.microsoft.com/office/drawing/2014/main" id="{CE394B1E-ACE4-FF13-BCD0-BAE6D27BA06F}"/>
              </a:ext>
            </a:extLst>
          </p:cNvPr>
          <p:cNvSpPr txBox="1"/>
          <p:nvPr/>
        </p:nvSpPr>
        <p:spPr>
          <a:xfrm>
            <a:off x="350196" y="5062330"/>
            <a:ext cx="11351474" cy="1508105"/>
          </a:xfrm>
          <a:prstGeom prst="rect">
            <a:avLst/>
          </a:prstGeom>
          <a:noFill/>
        </p:spPr>
        <p:txBody>
          <a:bodyPr wrap="square" rtlCol="0">
            <a:spAutoFit/>
          </a:bodyPr>
          <a:lstStyle/>
          <a:p>
            <a:pPr marL="285750" indent="-285750">
              <a:spcBef>
                <a:spcPts val="1200"/>
              </a:spcBef>
              <a:buClr>
                <a:srgbClr val="7030A0"/>
              </a:buClr>
              <a:buFont typeface="Wingdings" pitchFamily="2" charset="2"/>
              <a:buChar char="§"/>
            </a:pPr>
            <a:r>
              <a:rPr lang="en-GB" sz="2400" dirty="0">
                <a:latin typeface="High Tower Text" panose="02040502050506030303" pitchFamily="18" charset="77"/>
              </a:rPr>
              <a:t>How many members?</a:t>
            </a:r>
          </a:p>
          <a:p>
            <a:pPr marL="285750" indent="-285750">
              <a:spcBef>
                <a:spcPts val="1200"/>
              </a:spcBef>
              <a:buClr>
                <a:srgbClr val="7030A0"/>
              </a:buClr>
              <a:buFont typeface="Wingdings" pitchFamily="2" charset="2"/>
              <a:buChar char="§"/>
            </a:pPr>
            <a:r>
              <a:rPr lang="en-GB" sz="2400" dirty="0">
                <a:latin typeface="High Tower Text" panose="02040502050506030303" pitchFamily="18" charset="77"/>
              </a:rPr>
              <a:t>Functions?</a:t>
            </a:r>
          </a:p>
          <a:p>
            <a:pPr marL="285750" indent="-285750">
              <a:spcBef>
                <a:spcPts val="1200"/>
              </a:spcBef>
              <a:buClr>
                <a:srgbClr val="7030A0"/>
              </a:buClr>
              <a:buFont typeface="Wingdings" pitchFamily="2" charset="2"/>
              <a:buChar char="§"/>
            </a:pPr>
            <a:r>
              <a:rPr lang="en-GB" sz="2400" dirty="0">
                <a:latin typeface="High Tower Text" panose="02040502050506030303" pitchFamily="18" charset="77"/>
              </a:rPr>
              <a:t>Voting procedure?</a:t>
            </a:r>
          </a:p>
        </p:txBody>
      </p:sp>
      <p:sp>
        <p:nvSpPr>
          <p:cNvPr id="9" name="CasellaDiTesto 8">
            <a:extLst>
              <a:ext uri="{FF2B5EF4-FFF2-40B4-BE49-F238E27FC236}">
                <a16:creationId xmlns:a16="http://schemas.microsoft.com/office/drawing/2014/main" id="{4C0D961A-B813-8796-AF36-6ABC2719B8EA}"/>
              </a:ext>
            </a:extLst>
          </p:cNvPr>
          <p:cNvSpPr txBox="1"/>
          <p:nvPr/>
        </p:nvSpPr>
        <p:spPr>
          <a:xfrm>
            <a:off x="2275170" y="4763012"/>
            <a:ext cx="7772400" cy="307777"/>
          </a:xfrm>
          <a:prstGeom prst="rect">
            <a:avLst/>
          </a:prstGeom>
          <a:noFill/>
        </p:spPr>
        <p:txBody>
          <a:bodyPr wrap="square">
            <a:spAutoFit/>
          </a:bodyPr>
          <a:lstStyle/>
          <a:p>
            <a:pPr algn="ctr"/>
            <a:r>
              <a:rPr lang="it-IT" sz="1400" b="0" i="0" dirty="0">
                <a:solidFill>
                  <a:schemeClr val="tx1">
                    <a:lumMod val="50000"/>
                    <a:lumOff val="50000"/>
                  </a:schemeClr>
                </a:solidFill>
                <a:effectLst/>
                <a:latin typeface="High Tower Text" panose="02040502050506030303" pitchFamily="18" charset="77"/>
              </a:rPr>
              <a:t>Credit: UN Photo/Cia Pak</a:t>
            </a:r>
            <a:endParaRPr lang="en-GB" sz="1400" dirty="0">
              <a:solidFill>
                <a:schemeClr val="tx1">
                  <a:lumMod val="50000"/>
                  <a:lumOff val="50000"/>
                </a:schemeClr>
              </a:solidFill>
              <a:latin typeface="High Tower Text" panose="02040502050506030303" pitchFamily="18" charset="77"/>
            </a:endParaRPr>
          </a:p>
        </p:txBody>
      </p:sp>
      <p:sp>
        <p:nvSpPr>
          <p:cNvPr id="10" name="CasellaDiTesto 9">
            <a:extLst>
              <a:ext uri="{FF2B5EF4-FFF2-40B4-BE49-F238E27FC236}">
                <a16:creationId xmlns:a16="http://schemas.microsoft.com/office/drawing/2014/main" id="{84033803-1669-883F-9CA3-557B47567298}"/>
              </a:ext>
            </a:extLst>
          </p:cNvPr>
          <p:cNvSpPr txBox="1"/>
          <p:nvPr/>
        </p:nvSpPr>
        <p:spPr>
          <a:xfrm>
            <a:off x="5231904" y="6424330"/>
            <a:ext cx="1728192" cy="338554"/>
          </a:xfrm>
          <a:prstGeom prst="rect">
            <a:avLst/>
          </a:prstGeom>
          <a:noFill/>
        </p:spPr>
        <p:txBody>
          <a:bodyPr wrap="square" rtlCol="0">
            <a:spAutoFit/>
          </a:bodyPr>
          <a:lstStyle/>
          <a:p>
            <a:pPr algn="ctr"/>
            <a:r>
              <a:rPr lang="en-US" sz="1600" dirty="0">
                <a:solidFill>
                  <a:schemeClr val="tx1">
                    <a:lumMod val="85000"/>
                    <a:lumOff val="15000"/>
                  </a:schemeClr>
                </a:solidFill>
                <a:latin typeface="High Tower Text" panose="02040502050506030303" pitchFamily="18" charset="77"/>
                <a:cs typeface="Georgia"/>
              </a:rPr>
              <a:t>[</a:t>
            </a:r>
            <a:r>
              <a:rPr lang="en-US" sz="1600" dirty="0">
                <a:solidFill>
                  <a:schemeClr val="tx1">
                    <a:lumMod val="85000"/>
                    <a:lumOff val="15000"/>
                  </a:schemeClr>
                </a:solidFill>
                <a:latin typeface="High Tower Text" panose="02040502050506030303" pitchFamily="18" charset="77"/>
                <a:cs typeface="Georgia"/>
                <a:hlinkClick r:id="rId5" action="ppaction://hlinksldjump"/>
              </a:rPr>
              <a:t>Back</a:t>
            </a:r>
            <a:r>
              <a:rPr lang="en-US" sz="1600" dirty="0">
                <a:solidFill>
                  <a:schemeClr val="tx1">
                    <a:lumMod val="85000"/>
                    <a:lumOff val="15000"/>
                  </a:schemeClr>
                </a:solidFill>
                <a:latin typeface="High Tower Text" panose="02040502050506030303" pitchFamily="18" charset="77"/>
                <a:cs typeface="Georgia"/>
              </a:rPr>
              <a:t>]</a:t>
            </a:r>
          </a:p>
        </p:txBody>
      </p:sp>
    </p:spTree>
    <p:extLst>
      <p:ext uri="{BB962C8B-B14F-4D97-AF65-F5344CB8AC3E}">
        <p14:creationId xmlns:p14="http://schemas.microsoft.com/office/powerpoint/2010/main" val="180309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cap="all" dirty="0">
                <a:solidFill>
                  <a:schemeClr val="tx1">
                    <a:lumMod val="85000"/>
                    <a:lumOff val="15000"/>
                  </a:schemeClr>
                </a:solidFill>
                <a:effectLst/>
                <a:latin typeface="High Tower Text" panose="02040502050506030303" pitchFamily="18" charset="77"/>
                <a:ea typeface="Times New Roman" panose="02020603050405020304" pitchFamily="18" charset="0"/>
                <a:cs typeface="Phosphate Inline" panose="02000506050000020004" pitchFamily="2" charset="77"/>
              </a:rPr>
              <a:t>Zoom-in (2)</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50196" y="1321498"/>
            <a:ext cx="11622348" cy="862608"/>
          </a:xfrm>
          <a:prstGeom prst="rect">
            <a:avLst/>
          </a:prstGeom>
          <a:noFill/>
        </p:spPr>
        <p:txBody>
          <a:bodyPr wrap="square">
            <a:spAutoFit/>
          </a:bodyPr>
          <a:lstStyle/>
          <a:p>
            <a:pPr marL="0" indent="0" algn="just">
              <a:lnSpc>
                <a:spcPts val="1800"/>
              </a:lnSpc>
              <a:spcBef>
                <a:spcPts val="200"/>
              </a:spcBef>
              <a:buNone/>
            </a:pPr>
            <a:endParaRPr lang="en-GB" sz="2000" b="1"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a:p>
            <a:pPr marL="0" indent="0" algn="ctr">
              <a:lnSpc>
                <a:spcPts val="1800"/>
              </a:lnSpc>
              <a:spcBef>
                <a:spcPts val="200"/>
              </a:spcBef>
              <a:buNone/>
            </a:pPr>
            <a:r>
              <a:rPr lang="en-GB" sz="2400" b="1" dirty="0">
                <a:solidFill>
                  <a:srgbClr val="7030A0"/>
                </a:solidFill>
                <a:effectLst/>
                <a:latin typeface="High Tower Text" panose="02040502050506030303" pitchFamily="18" charset="77"/>
                <a:ea typeface="Times New Roman" panose="02020603050405020304" pitchFamily="18" charset="0"/>
                <a:cs typeface="Times New Roman" panose="02020603050405020304" pitchFamily="18" charset="0"/>
              </a:rPr>
              <a:t>The UN Security Council</a:t>
            </a:r>
          </a:p>
          <a:p>
            <a:pPr marL="0" indent="0" algn="ctr">
              <a:lnSpc>
                <a:spcPts val="1800"/>
              </a:lnSpc>
              <a:spcBef>
                <a:spcPts val="200"/>
              </a:spcBef>
              <a:buNone/>
            </a:pPr>
            <a:endParaRPr lang="en-GB" sz="2400" b="1"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14</a:t>
            </a:fld>
            <a:endParaRPr lang="en-US" dirty="0"/>
          </a:p>
        </p:txBody>
      </p:sp>
      <p:sp>
        <p:nvSpPr>
          <p:cNvPr id="7" name="CasellaDiTesto 6">
            <a:extLst>
              <a:ext uri="{FF2B5EF4-FFF2-40B4-BE49-F238E27FC236}">
                <a16:creationId xmlns:a16="http://schemas.microsoft.com/office/drawing/2014/main" id="{CE394B1E-ACE4-FF13-BCD0-BAE6D27BA06F}"/>
              </a:ext>
            </a:extLst>
          </p:cNvPr>
          <p:cNvSpPr txBox="1"/>
          <p:nvPr/>
        </p:nvSpPr>
        <p:spPr>
          <a:xfrm>
            <a:off x="350196" y="5062330"/>
            <a:ext cx="11351474" cy="1508105"/>
          </a:xfrm>
          <a:prstGeom prst="rect">
            <a:avLst/>
          </a:prstGeom>
          <a:noFill/>
        </p:spPr>
        <p:txBody>
          <a:bodyPr wrap="square" rtlCol="0">
            <a:spAutoFit/>
          </a:bodyPr>
          <a:lstStyle/>
          <a:p>
            <a:pPr marL="285750" indent="-285750">
              <a:spcBef>
                <a:spcPts val="1200"/>
              </a:spcBef>
              <a:buClr>
                <a:srgbClr val="7030A0"/>
              </a:buClr>
              <a:buFont typeface="Wingdings" pitchFamily="2" charset="2"/>
              <a:buChar char="§"/>
            </a:pPr>
            <a:r>
              <a:rPr lang="en-GB" sz="2400" dirty="0">
                <a:latin typeface="High Tower Text" panose="02040502050506030303" pitchFamily="18" charset="77"/>
              </a:rPr>
              <a:t>How many members?</a:t>
            </a:r>
          </a:p>
          <a:p>
            <a:pPr marL="285750" indent="-285750">
              <a:spcBef>
                <a:spcPts val="1200"/>
              </a:spcBef>
              <a:buClr>
                <a:srgbClr val="7030A0"/>
              </a:buClr>
              <a:buFont typeface="Wingdings" pitchFamily="2" charset="2"/>
              <a:buChar char="§"/>
            </a:pPr>
            <a:r>
              <a:rPr lang="en-GB" sz="2400" dirty="0">
                <a:latin typeface="High Tower Text" panose="02040502050506030303" pitchFamily="18" charset="77"/>
              </a:rPr>
              <a:t>Functions?</a:t>
            </a:r>
          </a:p>
          <a:p>
            <a:pPr marL="285750" indent="-285750">
              <a:spcBef>
                <a:spcPts val="1200"/>
              </a:spcBef>
              <a:buClr>
                <a:srgbClr val="7030A0"/>
              </a:buClr>
              <a:buFont typeface="Wingdings" pitchFamily="2" charset="2"/>
              <a:buChar char="§"/>
            </a:pPr>
            <a:r>
              <a:rPr lang="en-GB" sz="2400" dirty="0">
                <a:latin typeface="High Tower Text" panose="02040502050506030303" pitchFamily="18" charset="77"/>
              </a:rPr>
              <a:t>Voting procedure?</a:t>
            </a:r>
            <a:endParaRPr lang="en-GB" sz="2000" dirty="0">
              <a:latin typeface="High Tower Text" panose="02040502050506030303" pitchFamily="18" charset="77"/>
            </a:endParaRPr>
          </a:p>
        </p:txBody>
      </p:sp>
      <p:sp>
        <p:nvSpPr>
          <p:cNvPr id="9" name="CasellaDiTesto 8">
            <a:extLst>
              <a:ext uri="{FF2B5EF4-FFF2-40B4-BE49-F238E27FC236}">
                <a16:creationId xmlns:a16="http://schemas.microsoft.com/office/drawing/2014/main" id="{4C0D961A-B813-8796-AF36-6ABC2719B8EA}"/>
              </a:ext>
            </a:extLst>
          </p:cNvPr>
          <p:cNvSpPr txBox="1"/>
          <p:nvPr/>
        </p:nvSpPr>
        <p:spPr>
          <a:xfrm>
            <a:off x="2275170" y="4710257"/>
            <a:ext cx="7517831" cy="307777"/>
          </a:xfrm>
          <a:prstGeom prst="rect">
            <a:avLst/>
          </a:prstGeom>
          <a:noFill/>
        </p:spPr>
        <p:txBody>
          <a:bodyPr wrap="square">
            <a:spAutoFit/>
          </a:bodyPr>
          <a:lstStyle/>
          <a:p>
            <a:pPr algn="ctr"/>
            <a:r>
              <a:rPr lang="it-IT" sz="1400" b="0" i="0" dirty="0" err="1">
                <a:solidFill>
                  <a:schemeClr val="tx1">
                    <a:lumMod val="50000"/>
                    <a:lumOff val="50000"/>
                  </a:schemeClr>
                </a:solidFill>
                <a:effectLst/>
                <a:latin typeface="High Tower Text" panose="02040502050506030303" pitchFamily="18" charset="77"/>
              </a:rPr>
              <a:t>www.un.org</a:t>
            </a:r>
            <a:endParaRPr lang="en-GB" sz="1400" dirty="0">
              <a:solidFill>
                <a:schemeClr val="tx1">
                  <a:lumMod val="50000"/>
                  <a:lumOff val="50000"/>
                </a:schemeClr>
              </a:solidFill>
              <a:latin typeface="High Tower Text" panose="02040502050506030303" pitchFamily="18" charset="77"/>
            </a:endParaRPr>
          </a:p>
        </p:txBody>
      </p:sp>
      <p:sp>
        <p:nvSpPr>
          <p:cNvPr id="8" name="CasellaDiTesto 7">
            <a:extLst>
              <a:ext uri="{FF2B5EF4-FFF2-40B4-BE49-F238E27FC236}">
                <a16:creationId xmlns:a16="http://schemas.microsoft.com/office/drawing/2014/main" id="{468917EE-8F8F-0C13-00B4-D6DD75999630}"/>
              </a:ext>
            </a:extLst>
          </p:cNvPr>
          <p:cNvSpPr txBox="1"/>
          <p:nvPr/>
        </p:nvSpPr>
        <p:spPr>
          <a:xfrm>
            <a:off x="5231904" y="6441915"/>
            <a:ext cx="1728192" cy="338554"/>
          </a:xfrm>
          <a:prstGeom prst="rect">
            <a:avLst/>
          </a:prstGeom>
          <a:noFill/>
        </p:spPr>
        <p:txBody>
          <a:bodyPr wrap="square" rtlCol="0">
            <a:spAutoFit/>
          </a:bodyPr>
          <a:lstStyle/>
          <a:p>
            <a:pPr algn="ctr"/>
            <a:r>
              <a:rPr lang="en-US" sz="1600" dirty="0">
                <a:solidFill>
                  <a:schemeClr val="tx1">
                    <a:lumMod val="85000"/>
                    <a:lumOff val="15000"/>
                  </a:schemeClr>
                </a:solidFill>
                <a:latin typeface="High Tower Text" panose="02040502050506030303" pitchFamily="18" charset="77"/>
                <a:cs typeface="Georgia"/>
              </a:rPr>
              <a:t>[</a:t>
            </a:r>
            <a:r>
              <a:rPr lang="en-US" sz="1600" dirty="0">
                <a:solidFill>
                  <a:schemeClr val="tx1">
                    <a:lumMod val="85000"/>
                    <a:lumOff val="15000"/>
                  </a:schemeClr>
                </a:solidFill>
                <a:latin typeface="High Tower Text" panose="02040502050506030303" pitchFamily="18" charset="77"/>
                <a:cs typeface="Georgia"/>
                <a:hlinkClick r:id="rId4" action="ppaction://hlinksldjump"/>
              </a:rPr>
              <a:t>Back</a:t>
            </a:r>
            <a:r>
              <a:rPr lang="en-US" sz="1600" dirty="0">
                <a:solidFill>
                  <a:schemeClr val="tx1">
                    <a:lumMod val="85000"/>
                    <a:lumOff val="15000"/>
                  </a:schemeClr>
                </a:solidFill>
                <a:latin typeface="High Tower Text" panose="02040502050506030303" pitchFamily="18" charset="77"/>
                <a:cs typeface="Georgia"/>
              </a:rPr>
              <a:t>]</a:t>
            </a:r>
          </a:p>
        </p:txBody>
      </p:sp>
      <p:pic>
        <p:nvPicPr>
          <p:cNvPr id="6" name="Immagine 5" descr="Immagine che contiene interno, sala, edificio, sala da concerto&#10;&#10;Descrizione generata automaticamente">
            <a:extLst>
              <a:ext uri="{FF2B5EF4-FFF2-40B4-BE49-F238E27FC236}">
                <a16:creationId xmlns:a16="http://schemas.microsoft.com/office/drawing/2014/main" id="{F186387F-BAA5-CF3E-AB85-A264C15C5EB7}"/>
              </a:ext>
            </a:extLst>
          </p:cNvPr>
          <p:cNvPicPr>
            <a:picLocks noChangeAspect="1"/>
          </p:cNvPicPr>
          <p:nvPr/>
        </p:nvPicPr>
        <p:blipFill>
          <a:blip r:embed="rId5"/>
          <a:stretch>
            <a:fillRect/>
          </a:stretch>
        </p:blipFill>
        <p:spPr>
          <a:xfrm>
            <a:off x="2267017" y="1990420"/>
            <a:ext cx="7517831" cy="2740876"/>
          </a:xfrm>
          <a:prstGeom prst="rect">
            <a:avLst/>
          </a:prstGeom>
          <a:ln>
            <a:solidFill>
              <a:schemeClr val="tx1">
                <a:lumMod val="50000"/>
                <a:lumOff val="50000"/>
              </a:schemeClr>
            </a:solidFill>
          </a:ln>
        </p:spPr>
      </p:pic>
    </p:spTree>
    <p:extLst>
      <p:ext uri="{BB962C8B-B14F-4D97-AF65-F5344CB8AC3E}">
        <p14:creationId xmlns:p14="http://schemas.microsoft.com/office/powerpoint/2010/main" val="342033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cap="all" dirty="0">
                <a:solidFill>
                  <a:schemeClr val="tx1">
                    <a:lumMod val="85000"/>
                    <a:lumOff val="15000"/>
                  </a:schemeClr>
                </a:solidFill>
                <a:effectLst/>
                <a:latin typeface="High Tower Text" panose="02040502050506030303" pitchFamily="18" charset="77"/>
                <a:ea typeface="Times New Roman" panose="02020603050405020304" pitchFamily="18" charset="0"/>
                <a:cs typeface="Phosphate Inline" panose="02000506050000020004" pitchFamily="2" charset="77"/>
              </a:rPr>
              <a:t>Zoom-in (3)</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50196" y="1321498"/>
            <a:ext cx="11622348" cy="862608"/>
          </a:xfrm>
          <a:prstGeom prst="rect">
            <a:avLst/>
          </a:prstGeom>
          <a:noFill/>
        </p:spPr>
        <p:txBody>
          <a:bodyPr wrap="square">
            <a:spAutoFit/>
          </a:bodyPr>
          <a:lstStyle/>
          <a:p>
            <a:pPr marL="0" indent="0" algn="just">
              <a:lnSpc>
                <a:spcPts val="1800"/>
              </a:lnSpc>
              <a:spcBef>
                <a:spcPts val="200"/>
              </a:spcBef>
              <a:buNone/>
            </a:pPr>
            <a:endParaRPr lang="en-GB" sz="2000" b="1"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a:p>
            <a:pPr marL="0" indent="0" algn="ctr">
              <a:lnSpc>
                <a:spcPts val="1800"/>
              </a:lnSpc>
              <a:spcBef>
                <a:spcPts val="200"/>
              </a:spcBef>
              <a:buNone/>
            </a:pPr>
            <a:r>
              <a:rPr lang="en-GB" sz="2400" b="1" dirty="0">
                <a:solidFill>
                  <a:srgbClr val="7030A0"/>
                </a:solidFill>
                <a:effectLst/>
                <a:latin typeface="High Tower Text" panose="02040502050506030303" pitchFamily="18" charset="77"/>
                <a:ea typeface="Times New Roman" panose="02020603050405020304" pitchFamily="18" charset="0"/>
                <a:cs typeface="Times New Roman" panose="02020603050405020304" pitchFamily="18" charset="0"/>
              </a:rPr>
              <a:t>The UN Economic and Social Council</a:t>
            </a:r>
          </a:p>
          <a:p>
            <a:pPr marL="0" indent="0" algn="ctr">
              <a:lnSpc>
                <a:spcPts val="1800"/>
              </a:lnSpc>
              <a:spcBef>
                <a:spcPts val="200"/>
              </a:spcBef>
              <a:buNone/>
            </a:pPr>
            <a:endParaRPr lang="en-GB" sz="2400" b="1"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15</a:t>
            </a:fld>
            <a:endParaRPr lang="en-US" dirty="0"/>
          </a:p>
        </p:txBody>
      </p:sp>
      <p:sp>
        <p:nvSpPr>
          <p:cNvPr id="7" name="CasellaDiTesto 6">
            <a:extLst>
              <a:ext uri="{FF2B5EF4-FFF2-40B4-BE49-F238E27FC236}">
                <a16:creationId xmlns:a16="http://schemas.microsoft.com/office/drawing/2014/main" id="{CE394B1E-ACE4-FF13-BCD0-BAE6D27BA06F}"/>
              </a:ext>
            </a:extLst>
          </p:cNvPr>
          <p:cNvSpPr txBox="1"/>
          <p:nvPr/>
        </p:nvSpPr>
        <p:spPr>
          <a:xfrm>
            <a:off x="350196" y="5062330"/>
            <a:ext cx="11351474" cy="861774"/>
          </a:xfrm>
          <a:prstGeom prst="rect">
            <a:avLst/>
          </a:prstGeom>
          <a:noFill/>
        </p:spPr>
        <p:txBody>
          <a:bodyPr wrap="square" rtlCol="0">
            <a:spAutoFit/>
          </a:bodyPr>
          <a:lstStyle/>
          <a:p>
            <a:pPr marL="285750" indent="-285750">
              <a:spcBef>
                <a:spcPts val="1200"/>
              </a:spcBef>
              <a:buClr>
                <a:srgbClr val="7030A0"/>
              </a:buClr>
              <a:buFont typeface="Wingdings" pitchFamily="2" charset="2"/>
              <a:buChar char="§"/>
            </a:pPr>
            <a:r>
              <a:rPr lang="en-GB" sz="2000" dirty="0">
                <a:latin typeface="High Tower Text" panose="02040502050506030303" pitchFamily="18" charset="77"/>
              </a:rPr>
              <a:t>How many members?</a:t>
            </a:r>
          </a:p>
          <a:p>
            <a:pPr marL="285750" indent="-285750">
              <a:spcBef>
                <a:spcPts val="1200"/>
              </a:spcBef>
              <a:buClr>
                <a:srgbClr val="7030A0"/>
              </a:buClr>
              <a:buFont typeface="Wingdings" pitchFamily="2" charset="2"/>
              <a:buChar char="§"/>
            </a:pPr>
            <a:r>
              <a:rPr lang="en-GB" sz="2000" dirty="0">
                <a:latin typeface="High Tower Text" panose="02040502050506030303" pitchFamily="18" charset="77"/>
              </a:rPr>
              <a:t>Functions?</a:t>
            </a:r>
          </a:p>
        </p:txBody>
      </p:sp>
      <p:sp>
        <p:nvSpPr>
          <p:cNvPr id="9" name="CasellaDiTesto 8">
            <a:extLst>
              <a:ext uri="{FF2B5EF4-FFF2-40B4-BE49-F238E27FC236}">
                <a16:creationId xmlns:a16="http://schemas.microsoft.com/office/drawing/2014/main" id="{4C0D961A-B813-8796-AF36-6ABC2719B8EA}"/>
              </a:ext>
            </a:extLst>
          </p:cNvPr>
          <p:cNvSpPr txBox="1"/>
          <p:nvPr/>
        </p:nvSpPr>
        <p:spPr>
          <a:xfrm>
            <a:off x="2275170" y="4763012"/>
            <a:ext cx="7772400" cy="307777"/>
          </a:xfrm>
          <a:prstGeom prst="rect">
            <a:avLst/>
          </a:prstGeom>
          <a:noFill/>
        </p:spPr>
        <p:txBody>
          <a:bodyPr wrap="square">
            <a:spAutoFit/>
          </a:bodyPr>
          <a:lstStyle/>
          <a:p>
            <a:pPr algn="ctr"/>
            <a:r>
              <a:rPr lang="it-IT" sz="1400" b="0" i="0" dirty="0">
                <a:solidFill>
                  <a:schemeClr val="tx1">
                    <a:lumMod val="50000"/>
                    <a:lumOff val="50000"/>
                  </a:schemeClr>
                </a:solidFill>
                <a:effectLst/>
                <a:latin typeface="High Tower Text" panose="02040502050506030303" pitchFamily="18" charset="77"/>
              </a:rPr>
              <a:t>Credit: UN Photo/Amanda </a:t>
            </a:r>
            <a:r>
              <a:rPr lang="it-IT" sz="1400" b="0" i="0" dirty="0" err="1">
                <a:solidFill>
                  <a:schemeClr val="tx1">
                    <a:lumMod val="50000"/>
                    <a:lumOff val="50000"/>
                  </a:schemeClr>
                </a:solidFill>
                <a:effectLst/>
                <a:latin typeface="High Tower Text" panose="02040502050506030303" pitchFamily="18" charset="77"/>
              </a:rPr>
              <a:t>Voisard</a:t>
            </a:r>
            <a:endParaRPr lang="en-GB" sz="1400" dirty="0">
              <a:solidFill>
                <a:schemeClr val="tx1">
                  <a:lumMod val="50000"/>
                  <a:lumOff val="50000"/>
                </a:schemeClr>
              </a:solidFill>
              <a:latin typeface="High Tower Text" panose="02040502050506030303" pitchFamily="18" charset="77"/>
            </a:endParaRPr>
          </a:p>
        </p:txBody>
      </p:sp>
      <p:sp>
        <p:nvSpPr>
          <p:cNvPr id="6" name="CasellaDiTesto 5">
            <a:extLst>
              <a:ext uri="{FF2B5EF4-FFF2-40B4-BE49-F238E27FC236}">
                <a16:creationId xmlns:a16="http://schemas.microsoft.com/office/drawing/2014/main" id="{4D1925B5-A072-268B-6ADC-43381E150DC0}"/>
              </a:ext>
            </a:extLst>
          </p:cNvPr>
          <p:cNvSpPr txBox="1"/>
          <p:nvPr/>
        </p:nvSpPr>
        <p:spPr>
          <a:xfrm>
            <a:off x="5231904" y="6248482"/>
            <a:ext cx="1728192" cy="338554"/>
          </a:xfrm>
          <a:prstGeom prst="rect">
            <a:avLst/>
          </a:prstGeom>
          <a:noFill/>
        </p:spPr>
        <p:txBody>
          <a:bodyPr wrap="square" rtlCol="0">
            <a:spAutoFit/>
          </a:bodyPr>
          <a:lstStyle/>
          <a:p>
            <a:pPr algn="ctr"/>
            <a:r>
              <a:rPr lang="en-US" sz="1600" dirty="0">
                <a:solidFill>
                  <a:schemeClr val="tx1">
                    <a:lumMod val="85000"/>
                    <a:lumOff val="15000"/>
                  </a:schemeClr>
                </a:solidFill>
                <a:latin typeface="High Tower Text" panose="02040502050506030303" pitchFamily="18" charset="77"/>
                <a:cs typeface="Georgia"/>
              </a:rPr>
              <a:t>[</a:t>
            </a:r>
            <a:r>
              <a:rPr lang="en-US" sz="1600" dirty="0">
                <a:solidFill>
                  <a:schemeClr val="tx1">
                    <a:lumMod val="85000"/>
                    <a:lumOff val="15000"/>
                  </a:schemeClr>
                </a:solidFill>
                <a:latin typeface="High Tower Text" panose="02040502050506030303" pitchFamily="18" charset="77"/>
                <a:cs typeface="Georgia"/>
                <a:hlinkClick r:id="rId4" action="ppaction://hlinksldjump"/>
              </a:rPr>
              <a:t>Back</a:t>
            </a:r>
            <a:r>
              <a:rPr lang="en-US" sz="1600" dirty="0">
                <a:solidFill>
                  <a:schemeClr val="tx1">
                    <a:lumMod val="85000"/>
                    <a:lumOff val="15000"/>
                  </a:schemeClr>
                </a:solidFill>
                <a:latin typeface="High Tower Text" panose="02040502050506030303" pitchFamily="18" charset="77"/>
                <a:cs typeface="Georgia"/>
              </a:rPr>
              <a:t>]</a:t>
            </a:r>
          </a:p>
        </p:txBody>
      </p:sp>
      <p:pic>
        <p:nvPicPr>
          <p:cNvPr id="8" name="Immagine 7" descr="Immagine che contiene interno, Sala conferenze, Convenzione, riunione&#10;&#10;Descrizione generata automaticamente">
            <a:extLst>
              <a:ext uri="{FF2B5EF4-FFF2-40B4-BE49-F238E27FC236}">
                <a16:creationId xmlns:a16="http://schemas.microsoft.com/office/drawing/2014/main" id="{AE80F2B8-C649-F82C-71CD-C8A406168130}"/>
              </a:ext>
            </a:extLst>
          </p:cNvPr>
          <p:cNvPicPr>
            <a:picLocks noChangeAspect="1"/>
          </p:cNvPicPr>
          <p:nvPr/>
        </p:nvPicPr>
        <p:blipFill>
          <a:blip r:embed="rId5"/>
          <a:stretch>
            <a:fillRect/>
          </a:stretch>
        </p:blipFill>
        <p:spPr>
          <a:xfrm>
            <a:off x="2759022" y="1941180"/>
            <a:ext cx="6533822" cy="2841237"/>
          </a:xfrm>
          <a:prstGeom prst="rect">
            <a:avLst/>
          </a:prstGeom>
          <a:ln>
            <a:solidFill>
              <a:schemeClr val="tx1">
                <a:lumMod val="50000"/>
                <a:lumOff val="50000"/>
              </a:schemeClr>
            </a:solidFill>
          </a:ln>
        </p:spPr>
      </p:pic>
    </p:spTree>
    <p:extLst>
      <p:ext uri="{BB962C8B-B14F-4D97-AF65-F5344CB8AC3E}">
        <p14:creationId xmlns:p14="http://schemas.microsoft.com/office/powerpoint/2010/main" val="382946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cap="all" dirty="0">
                <a:solidFill>
                  <a:schemeClr val="tx1">
                    <a:lumMod val="85000"/>
                    <a:lumOff val="15000"/>
                  </a:schemeClr>
                </a:solidFill>
                <a:effectLst/>
                <a:latin typeface="High Tower Text" panose="02040502050506030303" pitchFamily="18" charset="77"/>
                <a:ea typeface="Times New Roman" panose="02020603050405020304" pitchFamily="18" charset="0"/>
                <a:cs typeface="Phosphate Inline" panose="02000506050000020004" pitchFamily="2" charset="77"/>
              </a:rPr>
              <a:t>Zoom-in (4)</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50196" y="1321498"/>
            <a:ext cx="11622348" cy="862608"/>
          </a:xfrm>
          <a:prstGeom prst="rect">
            <a:avLst/>
          </a:prstGeom>
          <a:noFill/>
        </p:spPr>
        <p:txBody>
          <a:bodyPr wrap="square">
            <a:spAutoFit/>
          </a:bodyPr>
          <a:lstStyle/>
          <a:p>
            <a:pPr marL="0" indent="0" algn="just">
              <a:lnSpc>
                <a:spcPts val="1800"/>
              </a:lnSpc>
              <a:spcBef>
                <a:spcPts val="200"/>
              </a:spcBef>
              <a:buNone/>
            </a:pPr>
            <a:endParaRPr lang="en-GB" sz="2000" b="1"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a:p>
            <a:pPr marL="0" indent="0" algn="ctr">
              <a:lnSpc>
                <a:spcPts val="1800"/>
              </a:lnSpc>
              <a:spcBef>
                <a:spcPts val="200"/>
              </a:spcBef>
              <a:buNone/>
            </a:pPr>
            <a:r>
              <a:rPr lang="en-GB" sz="2400" b="1" dirty="0">
                <a:solidFill>
                  <a:srgbClr val="7030A0"/>
                </a:solidFill>
                <a:effectLst/>
                <a:latin typeface="High Tower Text" panose="02040502050506030303" pitchFamily="18" charset="77"/>
                <a:ea typeface="Times New Roman" panose="02020603050405020304" pitchFamily="18" charset="0"/>
                <a:cs typeface="Times New Roman" panose="02020603050405020304" pitchFamily="18" charset="0"/>
              </a:rPr>
              <a:t>The International Court of Justice</a:t>
            </a:r>
          </a:p>
          <a:p>
            <a:pPr marL="0" indent="0" algn="ctr">
              <a:lnSpc>
                <a:spcPts val="1800"/>
              </a:lnSpc>
              <a:spcBef>
                <a:spcPts val="200"/>
              </a:spcBef>
              <a:buNone/>
            </a:pPr>
            <a:endParaRPr lang="en-GB" sz="2400" b="1"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16</a:t>
            </a:fld>
            <a:endParaRPr lang="en-US" dirty="0"/>
          </a:p>
        </p:txBody>
      </p:sp>
      <p:sp>
        <p:nvSpPr>
          <p:cNvPr id="7" name="CasellaDiTesto 6">
            <a:extLst>
              <a:ext uri="{FF2B5EF4-FFF2-40B4-BE49-F238E27FC236}">
                <a16:creationId xmlns:a16="http://schemas.microsoft.com/office/drawing/2014/main" id="{CE394B1E-ACE4-FF13-BCD0-BAE6D27BA06F}"/>
              </a:ext>
            </a:extLst>
          </p:cNvPr>
          <p:cNvSpPr txBox="1"/>
          <p:nvPr/>
        </p:nvSpPr>
        <p:spPr>
          <a:xfrm>
            <a:off x="350196" y="5238178"/>
            <a:ext cx="11351474" cy="984885"/>
          </a:xfrm>
          <a:prstGeom prst="rect">
            <a:avLst/>
          </a:prstGeom>
          <a:noFill/>
        </p:spPr>
        <p:txBody>
          <a:bodyPr wrap="square" rtlCol="0">
            <a:spAutoFit/>
          </a:bodyPr>
          <a:lstStyle/>
          <a:p>
            <a:pPr marL="342900" indent="-342900">
              <a:spcBef>
                <a:spcPts val="1200"/>
              </a:spcBef>
              <a:buClr>
                <a:srgbClr val="7030A0"/>
              </a:buClr>
              <a:buFont typeface="Wingdings" pitchFamily="2" charset="2"/>
              <a:buChar char="§"/>
            </a:pPr>
            <a:r>
              <a:rPr lang="en-GB" sz="2400" dirty="0">
                <a:latin typeface="High Tower Text" panose="02040502050506030303" pitchFamily="18" charset="77"/>
              </a:rPr>
              <a:t>Members?</a:t>
            </a:r>
          </a:p>
          <a:p>
            <a:pPr marL="342900" indent="-342900">
              <a:spcBef>
                <a:spcPts val="1200"/>
              </a:spcBef>
              <a:buClr>
                <a:srgbClr val="7030A0"/>
              </a:buClr>
              <a:buFont typeface="Wingdings" pitchFamily="2" charset="2"/>
              <a:buChar char="§"/>
            </a:pPr>
            <a:r>
              <a:rPr lang="en-GB" sz="2400" dirty="0">
                <a:latin typeface="High Tower Text" panose="02040502050506030303" pitchFamily="18" charset="77"/>
              </a:rPr>
              <a:t>Functions?</a:t>
            </a:r>
            <a:endParaRPr lang="en-GB" sz="2000" dirty="0">
              <a:latin typeface="High Tower Text" panose="02040502050506030303" pitchFamily="18" charset="77"/>
            </a:endParaRPr>
          </a:p>
        </p:txBody>
      </p:sp>
      <p:sp>
        <p:nvSpPr>
          <p:cNvPr id="9" name="CasellaDiTesto 8">
            <a:extLst>
              <a:ext uri="{FF2B5EF4-FFF2-40B4-BE49-F238E27FC236}">
                <a16:creationId xmlns:a16="http://schemas.microsoft.com/office/drawing/2014/main" id="{4C0D961A-B813-8796-AF36-6ABC2719B8EA}"/>
              </a:ext>
            </a:extLst>
          </p:cNvPr>
          <p:cNvSpPr txBox="1"/>
          <p:nvPr/>
        </p:nvSpPr>
        <p:spPr>
          <a:xfrm>
            <a:off x="2275170" y="4763012"/>
            <a:ext cx="7772400" cy="307777"/>
          </a:xfrm>
          <a:prstGeom prst="rect">
            <a:avLst/>
          </a:prstGeom>
          <a:noFill/>
        </p:spPr>
        <p:txBody>
          <a:bodyPr wrap="square">
            <a:spAutoFit/>
          </a:bodyPr>
          <a:lstStyle/>
          <a:p>
            <a:pPr algn="ctr"/>
            <a:r>
              <a:rPr lang="it-IT" sz="1400" b="0" i="0" dirty="0">
                <a:solidFill>
                  <a:schemeClr val="tx1">
                    <a:lumMod val="50000"/>
                    <a:lumOff val="50000"/>
                  </a:schemeClr>
                </a:solidFill>
                <a:effectLst/>
                <a:latin typeface="High Tower Text" panose="02040502050506030303" pitchFamily="18" charset="77"/>
              </a:rPr>
              <a:t>Credit: …</a:t>
            </a:r>
            <a:endParaRPr lang="en-GB" sz="1400" dirty="0">
              <a:solidFill>
                <a:schemeClr val="tx1">
                  <a:lumMod val="50000"/>
                  <a:lumOff val="50000"/>
                </a:schemeClr>
              </a:solidFill>
              <a:latin typeface="High Tower Text" panose="02040502050506030303" pitchFamily="18" charset="77"/>
            </a:endParaRPr>
          </a:p>
        </p:txBody>
      </p:sp>
      <p:sp>
        <p:nvSpPr>
          <p:cNvPr id="6" name="CasellaDiTesto 5">
            <a:extLst>
              <a:ext uri="{FF2B5EF4-FFF2-40B4-BE49-F238E27FC236}">
                <a16:creationId xmlns:a16="http://schemas.microsoft.com/office/drawing/2014/main" id="{4A4258A8-5583-630F-D28C-8B3B61C4CBB9}"/>
              </a:ext>
            </a:extLst>
          </p:cNvPr>
          <p:cNvSpPr txBox="1"/>
          <p:nvPr/>
        </p:nvSpPr>
        <p:spPr>
          <a:xfrm>
            <a:off x="5231904" y="6248482"/>
            <a:ext cx="1728192" cy="338554"/>
          </a:xfrm>
          <a:prstGeom prst="rect">
            <a:avLst/>
          </a:prstGeom>
          <a:noFill/>
        </p:spPr>
        <p:txBody>
          <a:bodyPr wrap="square" rtlCol="0">
            <a:spAutoFit/>
          </a:bodyPr>
          <a:lstStyle/>
          <a:p>
            <a:pPr algn="ctr"/>
            <a:r>
              <a:rPr lang="en-US" sz="1600" dirty="0">
                <a:solidFill>
                  <a:schemeClr val="tx1">
                    <a:lumMod val="85000"/>
                    <a:lumOff val="15000"/>
                  </a:schemeClr>
                </a:solidFill>
                <a:latin typeface="High Tower Text" panose="02040502050506030303" pitchFamily="18" charset="77"/>
                <a:cs typeface="Georgia"/>
              </a:rPr>
              <a:t>[</a:t>
            </a:r>
            <a:r>
              <a:rPr lang="en-US" sz="1600" dirty="0">
                <a:solidFill>
                  <a:schemeClr val="tx1">
                    <a:lumMod val="85000"/>
                    <a:lumOff val="15000"/>
                  </a:schemeClr>
                </a:solidFill>
                <a:latin typeface="High Tower Text" panose="02040502050506030303" pitchFamily="18" charset="77"/>
                <a:cs typeface="Georgia"/>
                <a:hlinkClick r:id="rId4" action="ppaction://hlinksldjump"/>
              </a:rPr>
              <a:t>Back</a:t>
            </a:r>
            <a:r>
              <a:rPr lang="en-US" sz="1600" dirty="0">
                <a:solidFill>
                  <a:schemeClr val="tx1">
                    <a:lumMod val="85000"/>
                    <a:lumOff val="15000"/>
                  </a:schemeClr>
                </a:solidFill>
                <a:latin typeface="High Tower Text" panose="02040502050506030303" pitchFamily="18" charset="77"/>
                <a:cs typeface="Georgia"/>
              </a:rPr>
              <a:t>]</a:t>
            </a:r>
          </a:p>
        </p:txBody>
      </p:sp>
      <p:pic>
        <p:nvPicPr>
          <p:cNvPr id="8" name="Immagine 7" descr="Immagine che contiene aria aperta, cielo, torre, orologio&#10;&#10;Descrizione generata automaticamente">
            <a:extLst>
              <a:ext uri="{FF2B5EF4-FFF2-40B4-BE49-F238E27FC236}">
                <a16:creationId xmlns:a16="http://schemas.microsoft.com/office/drawing/2014/main" id="{1156C50C-81EC-3CD1-7890-E2D02EE8C2D9}"/>
              </a:ext>
            </a:extLst>
          </p:cNvPr>
          <p:cNvPicPr>
            <a:picLocks noChangeAspect="1"/>
          </p:cNvPicPr>
          <p:nvPr/>
        </p:nvPicPr>
        <p:blipFill>
          <a:blip r:embed="rId5"/>
          <a:stretch>
            <a:fillRect/>
          </a:stretch>
        </p:blipFill>
        <p:spPr>
          <a:xfrm>
            <a:off x="3535267" y="1954852"/>
            <a:ext cx="4981331" cy="3202284"/>
          </a:xfrm>
          <a:prstGeom prst="rect">
            <a:avLst/>
          </a:prstGeom>
          <a:ln>
            <a:solidFill>
              <a:schemeClr val="tx1">
                <a:lumMod val="50000"/>
                <a:lumOff val="50000"/>
              </a:schemeClr>
            </a:solidFill>
          </a:ln>
        </p:spPr>
      </p:pic>
      <p:sp>
        <p:nvSpPr>
          <p:cNvPr id="10" name="CasellaDiTesto 9">
            <a:extLst>
              <a:ext uri="{FF2B5EF4-FFF2-40B4-BE49-F238E27FC236}">
                <a16:creationId xmlns:a16="http://schemas.microsoft.com/office/drawing/2014/main" id="{34953C2B-46A9-7A94-FADE-A2D67203D7DA}"/>
              </a:ext>
            </a:extLst>
          </p:cNvPr>
          <p:cNvSpPr txBox="1"/>
          <p:nvPr/>
        </p:nvSpPr>
        <p:spPr>
          <a:xfrm>
            <a:off x="2275170" y="5097123"/>
            <a:ext cx="7517831" cy="307777"/>
          </a:xfrm>
          <a:prstGeom prst="rect">
            <a:avLst/>
          </a:prstGeom>
          <a:noFill/>
        </p:spPr>
        <p:txBody>
          <a:bodyPr wrap="square">
            <a:spAutoFit/>
          </a:bodyPr>
          <a:lstStyle/>
          <a:p>
            <a:pPr algn="ctr"/>
            <a:r>
              <a:rPr lang="it-IT" sz="1400" b="0" i="0" dirty="0" err="1">
                <a:solidFill>
                  <a:schemeClr val="tx1">
                    <a:lumMod val="50000"/>
                    <a:lumOff val="50000"/>
                  </a:schemeClr>
                </a:solidFill>
                <a:effectLst/>
                <a:latin typeface="High Tower Text" panose="02040502050506030303" pitchFamily="18" charset="77"/>
              </a:rPr>
              <a:t>www.un.org</a:t>
            </a:r>
            <a:endParaRPr lang="en-GB" sz="1400" dirty="0">
              <a:solidFill>
                <a:schemeClr val="tx1">
                  <a:lumMod val="50000"/>
                  <a:lumOff val="50000"/>
                </a:schemeClr>
              </a:solidFill>
              <a:latin typeface="High Tower Text" panose="02040502050506030303" pitchFamily="18" charset="77"/>
            </a:endParaRPr>
          </a:p>
        </p:txBody>
      </p:sp>
    </p:spTree>
    <p:extLst>
      <p:ext uri="{BB962C8B-B14F-4D97-AF65-F5344CB8AC3E}">
        <p14:creationId xmlns:p14="http://schemas.microsoft.com/office/powerpoint/2010/main" val="2814733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cap="all" dirty="0">
                <a:solidFill>
                  <a:schemeClr val="tx1">
                    <a:lumMod val="85000"/>
                    <a:lumOff val="15000"/>
                  </a:schemeClr>
                </a:solidFill>
                <a:effectLst/>
                <a:latin typeface="High Tower Text" panose="02040502050506030303" pitchFamily="18" charset="77"/>
                <a:ea typeface="Times New Roman" panose="02020603050405020304" pitchFamily="18" charset="0"/>
                <a:cs typeface="Phosphate Inline" panose="02000506050000020004" pitchFamily="2" charset="77"/>
              </a:rPr>
              <a:t>Zoom-in (5)</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50196" y="1321498"/>
            <a:ext cx="11622348" cy="862608"/>
          </a:xfrm>
          <a:prstGeom prst="rect">
            <a:avLst/>
          </a:prstGeom>
          <a:noFill/>
        </p:spPr>
        <p:txBody>
          <a:bodyPr wrap="square">
            <a:spAutoFit/>
          </a:bodyPr>
          <a:lstStyle/>
          <a:p>
            <a:pPr marL="0" indent="0" algn="just">
              <a:lnSpc>
                <a:spcPts val="1800"/>
              </a:lnSpc>
              <a:spcBef>
                <a:spcPts val="200"/>
              </a:spcBef>
              <a:buNone/>
            </a:pPr>
            <a:endParaRPr lang="en-GB" sz="2000" b="1"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a:p>
            <a:pPr marL="0" indent="0" algn="ctr">
              <a:lnSpc>
                <a:spcPts val="1800"/>
              </a:lnSpc>
              <a:spcBef>
                <a:spcPts val="200"/>
              </a:spcBef>
              <a:buNone/>
            </a:pPr>
            <a:r>
              <a:rPr lang="en-GB" sz="2400" b="1" dirty="0">
                <a:solidFill>
                  <a:srgbClr val="7030A0"/>
                </a:solidFill>
                <a:effectLst/>
                <a:latin typeface="High Tower Text" panose="02040502050506030303" pitchFamily="18" charset="77"/>
                <a:ea typeface="Times New Roman" panose="02020603050405020304" pitchFamily="18" charset="0"/>
                <a:cs typeface="Times New Roman" panose="02020603050405020304" pitchFamily="18" charset="0"/>
              </a:rPr>
              <a:t>The UN Secretariat</a:t>
            </a:r>
          </a:p>
          <a:p>
            <a:pPr marL="0" indent="0" algn="ctr">
              <a:lnSpc>
                <a:spcPts val="1800"/>
              </a:lnSpc>
              <a:spcBef>
                <a:spcPts val="200"/>
              </a:spcBef>
              <a:buNone/>
            </a:pPr>
            <a:endParaRPr lang="en-GB" sz="2400" b="1"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17</a:t>
            </a:fld>
            <a:endParaRPr lang="en-US" dirty="0"/>
          </a:p>
        </p:txBody>
      </p:sp>
      <p:sp>
        <p:nvSpPr>
          <p:cNvPr id="7" name="CasellaDiTesto 6">
            <a:extLst>
              <a:ext uri="{FF2B5EF4-FFF2-40B4-BE49-F238E27FC236}">
                <a16:creationId xmlns:a16="http://schemas.microsoft.com/office/drawing/2014/main" id="{CE394B1E-ACE4-FF13-BCD0-BAE6D27BA06F}"/>
              </a:ext>
            </a:extLst>
          </p:cNvPr>
          <p:cNvSpPr txBox="1"/>
          <p:nvPr/>
        </p:nvSpPr>
        <p:spPr>
          <a:xfrm>
            <a:off x="420263" y="5257006"/>
            <a:ext cx="11351474" cy="461665"/>
          </a:xfrm>
          <a:prstGeom prst="rect">
            <a:avLst/>
          </a:prstGeom>
          <a:noFill/>
        </p:spPr>
        <p:txBody>
          <a:bodyPr wrap="square" rtlCol="0">
            <a:spAutoFit/>
          </a:bodyPr>
          <a:lstStyle/>
          <a:p>
            <a:pPr marL="342900" indent="-342900">
              <a:spcBef>
                <a:spcPts val="1200"/>
              </a:spcBef>
              <a:buClr>
                <a:srgbClr val="7030A0"/>
              </a:buClr>
              <a:buFont typeface="Wingdings" pitchFamily="2" charset="2"/>
              <a:buChar char="§"/>
            </a:pPr>
            <a:r>
              <a:rPr lang="en-GB" sz="2400" dirty="0">
                <a:latin typeface="High Tower Text" panose="02040502050506030303" pitchFamily="18" charset="77"/>
              </a:rPr>
              <a:t>Functions?</a:t>
            </a:r>
          </a:p>
        </p:txBody>
      </p:sp>
      <p:sp>
        <p:nvSpPr>
          <p:cNvPr id="9" name="CasellaDiTesto 8">
            <a:extLst>
              <a:ext uri="{FF2B5EF4-FFF2-40B4-BE49-F238E27FC236}">
                <a16:creationId xmlns:a16="http://schemas.microsoft.com/office/drawing/2014/main" id="{4C0D961A-B813-8796-AF36-6ABC2719B8EA}"/>
              </a:ext>
            </a:extLst>
          </p:cNvPr>
          <p:cNvSpPr txBox="1"/>
          <p:nvPr/>
        </p:nvSpPr>
        <p:spPr>
          <a:xfrm rot="5400000">
            <a:off x="9845023" y="3482316"/>
            <a:ext cx="3710354" cy="738664"/>
          </a:xfrm>
          <a:prstGeom prst="rect">
            <a:avLst/>
          </a:prstGeom>
          <a:noFill/>
        </p:spPr>
        <p:txBody>
          <a:bodyPr wrap="square">
            <a:spAutoFit/>
          </a:bodyPr>
          <a:lstStyle/>
          <a:p>
            <a:pPr algn="ctr"/>
            <a:r>
              <a:rPr lang="it-IT" sz="1400" b="0" i="0" dirty="0">
                <a:solidFill>
                  <a:schemeClr val="tx1">
                    <a:lumMod val="50000"/>
                    <a:lumOff val="50000"/>
                  </a:schemeClr>
                </a:solidFill>
                <a:effectLst/>
                <a:latin typeface="High Tower Text" panose="02040502050506030303" pitchFamily="18" charset="77"/>
              </a:rPr>
              <a:t>United Nations </a:t>
            </a:r>
            <a:r>
              <a:rPr lang="it-IT" sz="1400" b="0" i="0" dirty="0" err="1">
                <a:solidFill>
                  <a:schemeClr val="tx1">
                    <a:lumMod val="50000"/>
                    <a:lumOff val="50000"/>
                  </a:schemeClr>
                </a:solidFill>
                <a:effectLst/>
                <a:latin typeface="High Tower Text" panose="02040502050506030303" pitchFamily="18" charset="77"/>
              </a:rPr>
              <a:t>Secretary</a:t>
            </a:r>
            <a:r>
              <a:rPr lang="it-IT" sz="1400" b="0" i="0" dirty="0">
                <a:solidFill>
                  <a:schemeClr val="tx1">
                    <a:lumMod val="50000"/>
                    <a:lumOff val="50000"/>
                  </a:schemeClr>
                </a:solidFill>
                <a:effectLst/>
                <a:latin typeface="High Tower Text" panose="02040502050506030303" pitchFamily="18" charset="77"/>
              </a:rPr>
              <a:t>-General, </a:t>
            </a:r>
            <a:r>
              <a:rPr lang="it-IT" sz="1400" b="0" i="0" dirty="0" err="1">
                <a:solidFill>
                  <a:schemeClr val="tx1">
                    <a:lumMod val="50000"/>
                    <a:lumOff val="50000"/>
                  </a:schemeClr>
                </a:solidFill>
                <a:effectLst/>
                <a:latin typeface="High Tower Text" panose="02040502050506030303" pitchFamily="18" charset="77"/>
              </a:rPr>
              <a:t>António</a:t>
            </a:r>
            <a:r>
              <a:rPr lang="it-IT" sz="1400" b="0" i="0" dirty="0">
                <a:solidFill>
                  <a:schemeClr val="tx1">
                    <a:lumMod val="50000"/>
                    <a:lumOff val="50000"/>
                  </a:schemeClr>
                </a:solidFill>
                <a:effectLst/>
                <a:latin typeface="High Tower Text" panose="02040502050506030303" pitchFamily="18" charset="77"/>
              </a:rPr>
              <a:t> Guterres</a:t>
            </a:r>
          </a:p>
          <a:p>
            <a:pPr algn="ctr"/>
            <a:r>
              <a:rPr lang="it-IT" sz="1400" b="0" i="0" dirty="0">
                <a:solidFill>
                  <a:schemeClr val="tx1">
                    <a:lumMod val="50000"/>
                    <a:lumOff val="50000"/>
                  </a:schemeClr>
                </a:solidFill>
                <a:effectLst/>
                <a:latin typeface="High Tower Text" panose="02040502050506030303" pitchFamily="18" charset="77"/>
              </a:rPr>
              <a:t>UN Photo/Mark </a:t>
            </a:r>
            <a:r>
              <a:rPr lang="it-IT" sz="1400" b="0" i="0" dirty="0" err="1">
                <a:solidFill>
                  <a:schemeClr val="tx1">
                    <a:lumMod val="50000"/>
                    <a:lumOff val="50000"/>
                  </a:schemeClr>
                </a:solidFill>
                <a:effectLst/>
                <a:latin typeface="High Tower Text" panose="02040502050506030303" pitchFamily="18" charset="77"/>
              </a:rPr>
              <a:t>Garten</a:t>
            </a:r>
            <a:endParaRPr lang="en-GB" sz="1400" dirty="0">
              <a:solidFill>
                <a:schemeClr val="tx1">
                  <a:lumMod val="50000"/>
                  <a:lumOff val="50000"/>
                </a:schemeClr>
              </a:solidFill>
              <a:latin typeface="High Tower Text" panose="02040502050506030303" pitchFamily="18" charset="77"/>
            </a:endParaRPr>
          </a:p>
        </p:txBody>
      </p:sp>
      <p:sp>
        <p:nvSpPr>
          <p:cNvPr id="6" name="CasellaDiTesto 5">
            <a:extLst>
              <a:ext uri="{FF2B5EF4-FFF2-40B4-BE49-F238E27FC236}">
                <a16:creationId xmlns:a16="http://schemas.microsoft.com/office/drawing/2014/main" id="{7D33E77B-14B4-8AF9-A950-F415FE7A5853}"/>
              </a:ext>
            </a:extLst>
          </p:cNvPr>
          <p:cNvSpPr txBox="1"/>
          <p:nvPr/>
        </p:nvSpPr>
        <p:spPr>
          <a:xfrm>
            <a:off x="5231904" y="6248482"/>
            <a:ext cx="1728192" cy="338554"/>
          </a:xfrm>
          <a:prstGeom prst="rect">
            <a:avLst/>
          </a:prstGeom>
          <a:noFill/>
        </p:spPr>
        <p:txBody>
          <a:bodyPr wrap="square" rtlCol="0">
            <a:spAutoFit/>
          </a:bodyPr>
          <a:lstStyle/>
          <a:p>
            <a:pPr algn="ctr"/>
            <a:r>
              <a:rPr lang="en-US" sz="1600" dirty="0">
                <a:solidFill>
                  <a:schemeClr val="tx1">
                    <a:lumMod val="85000"/>
                    <a:lumOff val="15000"/>
                  </a:schemeClr>
                </a:solidFill>
                <a:latin typeface="High Tower Text" panose="02040502050506030303" pitchFamily="18" charset="77"/>
                <a:cs typeface="Georgia"/>
              </a:rPr>
              <a:t>[</a:t>
            </a:r>
            <a:r>
              <a:rPr lang="en-US" sz="1600" dirty="0">
                <a:solidFill>
                  <a:schemeClr val="tx1">
                    <a:lumMod val="85000"/>
                    <a:lumOff val="15000"/>
                  </a:schemeClr>
                </a:solidFill>
                <a:latin typeface="High Tower Text" panose="02040502050506030303" pitchFamily="18" charset="77"/>
                <a:cs typeface="Georgia"/>
                <a:hlinkClick r:id="rId4" action="ppaction://hlinksldjump"/>
              </a:rPr>
              <a:t>Back</a:t>
            </a:r>
            <a:r>
              <a:rPr lang="en-US" sz="1600" dirty="0">
                <a:solidFill>
                  <a:schemeClr val="tx1">
                    <a:lumMod val="85000"/>
                    <a:lumOff val="15000"/>
                  </a:schemeClr>
                </a:solidFill>
                <a:latin typeface="High Tower Text" panose="02040502050506030303" pitchFamily="18" charset="77"/>
                <a:cs typeface="Georgia"/>
              </a:rPr>
              <a:t>]</a:t>
            </a:r>
          </a:p>
        </p:txBody>
      </p:sp>
      <p:pic>
        <p:nvPicPr>
          <p:cNvPr id="8" name="Immagine 7" descr="Immagine che contiene Viso umano, persona, vestiti, Fronte&#10;&#10;Descrizione generata automaticamente">
            <a:extLst>
              <a:ext uri="{FF2B5EF4-FFF2-40B4-BE49-F238E27FC236}">
                <a16:creationId xmlns:a16="http://schemas.microsoft.com/office/drawing/2014/main" id="{9FD9D3C9-659B-9EBE-866F-359D09B92426}"/>
              </a:ext>
            </a:extLst>
          </p:cNvPr>
          <p:cNvPicPr>
            <a:picLocks noChangeAspect="1"/>
          </p:cNvPicPr>
          <p:nvPr/>
        </p:nvPicPr>
        <p:blipFill>
          <a:blip r:embed="rId5"/>
          <a:stretch>
            <a:fillRect/>
          </a:stretch>
        </p:blipFill>
        <p:spPr>
          <a:xfrm>
            <a:off x="8805523" y="1996471"/>
            <a:ext cx="2473569" cy="3710354"/>
          </a:xfrm>
          <a:prstGeom prst="rect">
            <a:avLst/>
          </a:prstGeom>
          <a:ln>
            <a:solidFill>
              <a:schemeClr val="tx1">
                <a:lumMod val="50000"/>
                <a:lumOff val="50000"/>
              </a:schemeClr>
            </a:solidFill>
          </a:ln>
        </p:spPr>
      </p:pic>
      <p:pic>
        <p:nvPicPr>
          <p:cNvPr id="11" name="Immagine 10" descr="Immagine che contiene cielo, bandiera, nuvola, aria aperta&#10;&#10;Descrizione generata automaticamente">
            <a:extLst>
              <a:ext uri="{FF2B5EF4-FFF2-40B4-BE49-F238E27FC236}">
                <a16:creationId xmlns:a16="http://schemas.microsoft.com/office/drawing/2014/main" id="{9F1A710E-6CCA-E316-915B-14F89A371857}"/>
              </a:ext>
            </a:extLst>
          </p:cNvPr>
          <p:cNvPicPr>
            <a:picLocks noChangeAspect="1"/>
          </p:cNvPicPr>
          <p:nvPr/>
        </p:nvPicPr>
        <p:blipFill>
          <a:blip r:embed="rId6"/>
          <a:stretch>
            <a:fillRect/>
          </a:stretch>
        </p:blipFill>
        <p:spPr>
          <a:xfrm>
            <a:off x="691660" y="1996471"/>
            <a:ext cx="7772400" cy="2880089"/>
          </a:xfrm>
          <a:prstGeom prst="rect">
            <a:avLst/>
          </a:prstGeom>
          <a:ln>
            <a:solidFill>
              <a:schemeClr val="tx1">
                <a:lumMod val="50000"/>
                <a:lumOff val="50000"/>
              </a:schemeClr>
            </a:solidFill>
          </a:ln>
        </p:spPr>
      </p:pic>
    </p:spTree>
    <p:extLst>
      <p:ext uri="{BB962C8B-B14F-4D97-AF65-F5344CB8AC3E}">
        <p14:creationId xmlns:p14="http://schemas.microsoft.com/office/powerpoint/2010/main" val="338404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cap="all" dirty="0">
                <a:solidFill>
                  <a:schemeClr val="tx1">
                    <a:lumMod val="85000"/>
                    <a:lumOff val="15000"/>
                  </a:schemeClr>
                </a:solidFill>
                <a:effectLst/>
                <a:latin typeface="High Tower Text" panose="02040502050506030303" pitchFamily="18" charset="77"/>
                <a:ea typeface="Times New Roman" panose="02020603050405020304" pitchFamily="18" charset="0"/>
                <a:cs typeface="Phosphate Inline" panose="02000506050000020004" pitchFamily="2" charset="77"/>
              </a:rPr>
              <a:t>Zoom-in (6)</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50196" y="1321498"/>
            <a:ext cx="11622348" cy="862608"/>
          </a:xfrm>
          <a:prstGeom prst="rect">
            <a:avLst/>
          </a:prstGeom>
          <a:noFill/>
        </p:spPr>
        <p:txBody>
          <a:bodyPr wrap="square">
            <a:spAutoFit/>
          </a:bodyPr>
          <a:lstStyle/>
          <a:p>
            <a:pPr marL="0" indent="0" algn="just">
              <a:lnSpc>
                <a:spcPts val="1800"/>
              </a:lnSpc>
              <a:spcBef>
                <a:spcPts val="200"/>
              </a:spcBef>
              <a:buNone/>
            </a:pPr>
            <a:endParaRPr lang="en-GB" sz="2000" b="1"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a:p>
            <a:pPr marL="0" indent="0" algn="ctr">
              <a:lnSpc>
                <a:spcPts val="1800"/>
              </a:lnSpc>
              <a:spcBef>
                <a:spcPts val="200"/>
              </a:spcBef>
              <a:buNone/>
            </a:pPr>
            <a:r>
              <a:rPr lang="en-GB" sz="2400" b="1" dirty="0">
                <a:solidFill>
                  <a:srgbClr val="7030A0"/>
                </a:solidFill>
                <a:effectLst/>
                <a:latin typeface="High Tower Text" panose="02040502050506030303" pitchFamily="18" charset="77"/>
                <a:ea typeface="Times New Roman" panose="02020603050405020304" pitchFamily="18" charset="0"/>
                <a:cs typeface="Times New Roman" panose="02020603050405020304" pitchFamily="18" charset="0"/>
              </a:rPr>
              <a:t>The Office of the High Commissioner for Human Rights</a:t>
            </a:r>
          </a:p>
          <a:p>
            <a:pPr marL="0" indent="0" algn="ctr">
              <a:lnSpc>
                <a:spcPts val="1800"/>
              </a:lnSpc>
              <a:spcBef>
                <a:spcPts val="200"/>
              </a:spcBef>
              <a:buNone/>
            </a:pPr>
            <a:endParaRPr lang="en-GB" sz="2400" b="1"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18</a:t>
            </a:fld>
            <a:endParaRPr lang="en-US" dirty="0"/>
          </a:p>
        </p:txBody>
      </p:sp>
      <p:sp>
        <p:nvSpPr>
          <p:cNvPr id="7" name="CasellaDiTesto 6">
            <a:extLst>
              <a:ext uri="{FF2B5EF4-FFF2-40B4-BE49-F238E27FC236}">
                <a16:creationId xmlns:a16="http://schemas.microsoft.com/office/drawing/2014/main" id="{CE394B1E-ACE4-FF13-BCD0-BAE6D27BA06F}"/>
              </a:ext>
            </a:extLst>
          </p:cNvPr>
          <p:cNvSpPr txBox="1"/>
          <p:nvPr/>
        </p:nvSpPr>
        <p:spPr>
          <a:xfrm>
            <a:off x="350196" y="2709933"/>
            <a:ext cx="11486911" cy="3477875"/>
          </a:xfrm>
          <a:prstGeom prst="rect">
            <a:avLst/>
          </a:prstGeom>
          <a:noFill/>
        </p:spPr>
        <p:txBody>
          <a:bodyPr wrap="square" rtlCol="0">
            <a:spAutoFit/>
          </a:bodyPr>
          <a:lstStyle/>
          <a:p>
            <a:pPr>
              <a:spcBef>
                <a:spcPts val="1200"/>
              </a:spcBef>
              <a:buClr>
                <a:srgbClr val="7030A0"/>
              </a:buClr>
            </a:pPr>
            <a:r>
              <a:rPr lang="en-GB" sz="2000" dirty="0">
                <a:latin typeface="High Tower Text" panose="02040502050506030303" pitchFamily="18" charset="77"/>
              </a:rPr>
              <a:t>‘We represent the world's commitment to the promotion and protection of the full range of human rights and freedoms set out in the Universal Declaration of Human Rights’ – </a:t>
            </a:r>
            <a:r>
              <a:rPr lang="en-GB" sz="2000" dirty="0">
                <a:latin typeface="High Tower Text" panose="02040502050506030303" pitchFamily="18" charset="77"/>
                <a:hlinkClick r:id="rId4"/>
              </a:rPr>
              <a:t>www.ohchr.org</a:t>
            </a:r>
            <a:r>
              <a:rPr lang="en-GB" sz="2000" dirty="0">
                <a:latin typeface="High Tower Text" panose="02040502050506030303" pitchFamily="18" charset="77"/>
              </a:rPr>
              <a:t>  </a:t>
            </a:r>
          </a:p>
          <a:p>
            <a:pPr>
              <a:spcBef>
                <a:spcPts val="1200"/>
              </a:spcBef>
              <a:buClr>
                <a:srgbClr val="7030A0"/>
              </a:buClr>
            </a:pPr>
            <a:r>
              <a:rPr lang="en-GB" sz="2000" dirty="0">
                <a:latin typeface="High Tower Text" panose="02040502050506030303" pitchFamily="18" charset="77"/>
              </a:rPr>
              <a:t>Mandate of the </a:t>
            </a:r>
            <a:r>
              <a:rPr lang="en-GB" sz="2000" u="sng" dirty="0">
                <a:solidFill>
                  <a:srgbClr val="7030A0"/>
                </a:solidFill>
                <a:latin typeface="High Tower Text" panose="02040502050506030303" pitchFamily="18" charset="77"/>
              </a:rPr>
              <a:t>High Commissioner</a:t>
            </a:r>
            <a:r>
              <a:rPr lang="en-GB" sz="2000" dirty="0">
                <a:solidFill>
                  <a:srgbClr val="7030A0"/>
                </a:solidFill>
                <a:latin typeface="High Tower Text" panose="02040502050506030303" pitchFamily="18" charset="77"/>
              </a:rPr>
              <a:t> </a:t>
            </a:r>
            <a:r>
              <a:rPr lang="en-GB" sz="2000" dirty="0">
                <a:latin typeface="High Tower Text" panose="02040502050506030303" pitchFamily="18" charset="77"/>
              </a:rPr>
              <a:t>and the Office:</a:t>
            </a:r>
          </a:p>
          <a:p>
            <a:pPr marL="342900" indent="-342900">
              <a:spcBef>
                <a:spcPts val="1200"/>
              </a:spcBef>
              <a:buClr>
                <a:srgbClr val="7030A0"/>
              </a:buClr>
              <a:buFont typeface="Wingdings" pitchFamily="2" charset="2"/>
              <a:buChar char="§"/>
            </a:pPr>
            <a:r>
              <a:rPr lang="en-GB" sz="2000" dirty="0">
                <a:latin typeface="High Tower Text" panose="02040502050506030303" pitchFamily="18" charset="77"/>
              </a:rPr>
              <a:t>Promote and protect all human rights.</a:t>
            </a:r>
          </a:p>
          <a:p>
            <a:pPr marL="342900" indent="-342900">
              <a:spcBef>
                <a:spcPts val="1200"/>
              </a:spcBef>
              <a:buClr>
                <a:srgbClr val="7030A0"/>
              </a:buClr>
              <a:buFont typeface="Wingdings" pitchFamily="2" charset="2"/>
              <a:buChar char="§"/>
            </a:pPr>
            <a:r>
              <a:rPr lang="en-GB" sz="2000" dirty="0">
                <a:latin typeface="High Tower Text" panose="02040502050506030303" pitchFamily="18" charset="77"/>
              </a:rPr>
              <a:t>Help empower people.</a:t>
            </a:r>
          </a:p>
          <a:p>
            <a:pPr marL="342900" indent="-342900">
              <a:spcBef>
                <a:spcPts val="1200"/>
              </a:spcBef>
              <a:buClr>
                <a:srgbClr val="7030A0"/>
              </a:buClr>
              <a:buFont typeface="Wingdings" pitchFamily="2" charset="2"/>
              <a:buChar char="§"/>
            </a:pPr>
            <a:r>
              <a:rPr lang="en-GB" sz="2000" dirty="0">
                <a:latin typeface="High Tower Text" panose="02040502050506030303" pitchFamily="18" charset="77"/>
              </a:rPr>
              <a:t>Assist Governments.</a:t>
            </a:r>
          </a:p>
          <a:p>
            <a:pPr marL="342900" indent="-342900">
              <a:spcBef>
                <a:spcPts val="1200"/>
              </a:spcBef>
              <a:buClr>
                <a:srgbClr val="7030A0"/>
              </a:buClr>
              <a:buFont typeface="Wingdings" pitchFamily="2" charset="2"/>
              <a:buChar char="§"/>
            </a:pPr>
            <a:r>
              <a:rPr lang="en-GB" sz="2000" dirty="0">
                <a:latin typeface="High Tower Text" panose="02040502050506030303" pitchFamily="18" charset="77"/>
              </a:rPr>
              <a:t>Inject a human rights perspective into all UN programmes.</a:t>
            </a:r>
          </a:p>
          <a:p>
            <a:pPr>
              <a:spcBef>
                <a:spcPts val="1200"/>
              </a:spcBef>
              <a:buClr>
                <a:srgbClr val="7030A0"/>
              </a:buClr>
            </a:pPr>
            <a:r>
              <a:rPr lang="en-GB" sz="2000" dirty="0">
                <a:latin typeface="High Tower Text" panose="02040502050506030303" pitchFamily="18" charset="77"/>
              </a:rPr>
              <a:t>See UN GA Res. resolution 48/141 of 1993.</a:t>
            </a:r>
          </a:p>
        </p:txBody>
      </p:sp>
      <p:sp>
        <p:nvSpPr>
          <p:cNvPr id="6" name="CasellaDiTesto 5">
            <a:extLst>
              <a:ext uri="{FF2B5EF4-FFF2-40B4-BE49-F238E27FC236}">
                <a16:creationId xmlns:a16="http://schemas.microsoft.com/office/drawing/2014/main" id="{7D33E77B-14B4-8AF9-A950-F415FE7A5853}"/>
              </a:ext>
            </a:extLst>
          </p:cNvPr>
          <p:cNvSpPr txBox="1"/>
          <p:nvPr/>
        </p:nvSpPr>
        <p:spPr>
          <a:xfrm>
            <a:off x="5231904" y="6248482"/>
            <a:ext cx="1728192" cy="338554"/>
          </a:xfrm>
          <a:prstGeom prst="rect">
            <a:avLst/>
          </a:prstGeom>
          <a:noFill/>
        </p:spPr>
        <p:txBody>
          <a:bodyPr wrap="square" rtlCol="0">
            <a:spAutoFit/>
          </a:bodyPr>
          <a:lstStyle/>
          <a:p>
            <a:pPr algn="ctr"/>
            <a:r>
              <a:rPr lang="en-US" sz="1600" dirty="0">
                <a:solidFill>
                  <a:schemeClr val="tx1">
                    <a:lumMod val="85000"/>
                    <a:lumOff val="15000"/>
                  </a:schemeClr>
                </a:solidFill>
                <a:latin typeface="High Tower Text" panose="02040502050506030303" pitchFamily="18" charset="77"/>
                <a:cs typeface="Georgia"/>
              </a:rPr>
              <a:t>[</a:t>
            </a:r>
            <a:r>
              <a:rPr lang="en-US" sz="1600" dirty="0">
                <a:solidFill>
                  <a:schemeClr val="tx1">
                    <a:lumMod val="85000"/>
                    <a:lumOff val="15000"/>
                  </a:schemeClr>
                </a:solidFill>
                <a:latin typeface="High Tower Text" panose="02040502050506030303" pitchFamily="18" charset="77"/>
                <a:cs typeface="Georgia"/>
                <a:hlinkClick r:id="rId5" action="ppaction://hlinksldjump"/>
              </a:rPr>
              <a:t>Back</a:t>
            </a:r>
            <a:r>
              <a:rPr lang="en-US" sz="1600" dirty="0">
                <a:solidFill>
                  <a:schemeClr val="tx1">
                    <a:lumMod val="85000"/>
                    <a:lumOff val="15000"/>
                  </a:schemeClr>
                </a:solidFill>
                <a:latin typeface="High Tower Text" panose="02040502050506030303" pitchFamily="18" charset="77"/>
                <a:cs typeface="Georgia"/>
              </a:rPr>
              <a:t>]</a:t>
            </a:r>
          </a:p>
        </p:txBody>
      </p:sp>
      <p:pic>
        <p:nvPicPr>
          <p:cNvPr id="8" name="Elemento grafico 7">
            <a:extLst>
              <a:ext uri="{FF2B5EF4-FFF2-40B4-BE49-F238E27FC236}">
                <a16:creationId xmlns:a16="http://schemas.microsoft.com/office/drawing/2014/main" id="{BEFFF609-709E-30C6-2305-30491CE4BE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95850" y="1752802"/>
            <a:ext cx="2400300" cy="812800"/>
          </a:xfrm>
          <a:prstGeom prst="rect">
            <a:avLst/>
          </a:prstGeom>
        </p:spPr>
      </p:pic>
      <p:pic>
        <p:nvPicPr>
          <p:cNvPr id="11" name="Immagine 10" descr="Immagine che contiene Viso umano, persona, cravatta, vestiti&#10;&#10;Descrizione generata automaticamente">
            <a:extLst>
              <a:ext uri="{FF2B5EF4-FFF2-40B4-BE49-F238E27FC236}">
                <a16:creationId xmlns:a16="http://schemas.microsoft.com/office/drawing/2014/main" id="{D4F775C9-65AB-EE5F-E810-158E4320240B}"/>
              </a:ext>
            </a:extLst>
          </p:cNvPr>
          <p:cNvPicPr>
            <a:picLocks noChangeAspect="1"/>
          </p:cNvPicPr>
          <p:nvPr/>
        </p:nvPicPr>
        <p:blipFill>
          <a:blip r:embed="rId8"/>
          <a:stretch>
            <a:fillRect/>
          </a:stretch>
        </p:blipFill>
        <p:spPr>
          <a:xfrm>
            <a:off x="9630698" y="3627570"/>
            <a:ext cx="1599555" cy="2399333"/>
          </a:xfrm>
          <a:prstGeom prst="rect">
            <a:avLst/>
          </a:prstGeom>
        </p:spPr>
      </p:pic>
      <p:sp>
        <p:nvSpPr>
          <p:cNvPr id="14" name="CasellaDiTesto 13">
            <a:extLst>
              <a:ext uri="{FF2B5EF4-FFF2-40B4-BE49-F238E27FC236}">
                <a16:creationId xmlns:a16="http://schemas.microsoft.com/office/drawing/2014/main" id="{704C3107-CB0C-F785-6A5C-C16EE0A805D0}"/>
              </a:ext>
            </a:extLst>
          </p:cNvPr>
          <p:cNvSpPr txBox="1"/>
          <p:nvPr/>
        </p:nvSpPr>
        <p:spPr>
          <a:xfrm>
            <a:off x="9630698" y="6026903"/>
            <a:ext cx="1599555" cy="338554"/>
          </a:xfrm>
          <a:prstGeom prst="rect">
            <a:avLst/>
          </a:prstGeom>
          <a:noFill/>
        </p:spPr>
        <p:txBody>
          <a:bodyPr wrap="square">
            <a:spAutoFit/>
          </a:bodyPr>
          <a:lstStyle/>
          <a:p>
            <a:pPr algn="ctr"/>
            <a:r>
              <a:rPr lang="it-IT" sz="1600" b="0" i="0" dirty="0">
                <a:solidFill>
                  <a:schemeClr val="tx1">
                    <a:lumMod val="50000"/>
                    <a:lumOff val="50000"/>
                  </a:schemeClr>
                </a:solidFill>
                <a:effectLst/>
                <a:latin typeface="High Tower Text" panose="02040502050506030303" pitchFamily="18" charset="77"/>
              </a:rPr>
              <a:t>Volker </a:t>
            </a:r>
            <a:r>
              <a:rPr lang="it-IT" sz="1600" b="0" i="0" dirty="0" err="1">
                <a:solidFill>
                  <a:schemeClr val="tx1">
                    <a:lumMod val="50000"/>
                    <a:lumOff val="50000"/>
                  </a:schemeClr>
                </a:solidFill>
                <a:effectLst/>
                <a:latin typeface="High Tower Text" panose="02040502050506030303" pitchFamily="18" charset="77"/>
              </a:rPr>
              <a:t>Türk</a:t>
            </a:r>
            <a:endParaRPr lang="it-IT" sz="1600" b="0" i="0" dirty="0">
              <a:solidFill>
                <a:schemeClr val="tx1">
                  <a:lumMod val="50000"/>
                  <a:lumOff val="50000"/>
                </a:schemeClr>
              </a:solidFill>
              <a:effectLst/>
              <a:latin typeface="High Tower Text" panose="02040502050506030303" pitchFamily="18" charset="77"/>
            </a:endParaRPr>
          </a:p>
        </p:txBody>
      </p:sp>
    </p:spTree>
    <p:extLst>
      <p:ext uri="{BB962C8B-B14F-4D97-AF65-F5344CB8AC3E}">
        <p14:creationId xmlns:p14="http://schemas.microsoft.com/office/powerpoint/2010/main" val="121283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cap="all" dirty="0">
                <a:solidFill>
                  <a:schemeClr val="tx1">
                    <a:lumMod val="85000"/>
                    <a:lumOff val="15000"/>
                  </a:schemeClr>
                </a:solidFill>
                <a:effectLst/>
                <a:latin typeface="High Tower Text" panose="02040502050506030303" pitchFamily="18" charset="77"/>
                <a:ea typeface="Times New Roman" panose="02020603050405020304" pitchFamily="18" charset="0"/>
                <a:cs typeface="Phosphate Inline" panose="02000506050000020004" pitchFamily="2" charset="77"/>
              </a:rPr>
              <a:t>Zoom-in (7)</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19</a:t>
            </a:fld>
            <a:endParaRPr lang="en-US" dirty="0"/>
          </a:p>
        </p:txBody>
      </p:sp>
      <p:sp>
        <p:nvSpPr>
          <p:cNvPr id="5" name="Segnaposto contenuto 2">
            <a:extLst>
              <a:ext uri="{FF2B5EF4-FFF2-40B4-BE49-F238E27FC236}">
                <a16:creationId xmlns:a16="http://schemas.microsoft.com/office/drawing/2014/main" id="{ADEFFB6E-0E39-6CBC-67E9-E3CBCCFD2387}"/>
              </a:ext>
            </a:extLst>
          </p:cNvPr>
          <p:cNvSpPr>
            <a:spLocks noGrp="1"/>
          </p:cNvSpPr>
          <p:nvPr>
            <p:ph idx="1"/>
          </p:nvPr>
        </p:nvSpPr>
        <p:spPr>
          <a:xfrm>
            <a:off x="304800" y="1892688"/>
            <a:ext cx="11667744" cy="4114800"/>
          </a:xfrm>
        </p:spPr>
        <p:txBody>
          <a:bodyPr>
            <a:noAutofit/>
          </a:bodyPr>
          <a:lstStyle/>
          <a:p>
            <a:pPr marL="0" indent="0" algn="ctr">
              <a:buNone/>
            </a:pPr>
            <a:r>
              <a:rPr lang="it-IT" altLang="it-IT" sz="2400" b="1" dirty="0" err="1">
                <a:solidFill>
                  <a:srgbClr val="7030A0"/>
                </a:solidFill>
                <a:latin typeface="High Tower Text" panose="02040502050506030303" pitchFamily="18" charset="77"/>
              </a:rPr>
              <a:t>European</a:t>
            </a:r>
            <a:r>
              <a:rPr lang="it-IT" altLang="it-IT" sz="2400" b="1" dirty="0">
                <a:solidFill>
                  <a:srgbClr val="7030A0"/>
                </a:solidFill>
                <a:latin typeface="High Tower Text" panose="02040502050506030303" pitchFamily="18" charset="77"/>
              </a:rPr>
              <a:t> </a:t>
            </a:r>
            <a:r>
              <a:rPr lang="it-IT" altLang="it-IT" sz="2400" b="1" dirty="0" err="1">
                <a:solidFill>
                  <a:srgbClr val="7030A0"/>
                </a:solidFill>
                <a:latin typeface="High Tower Text" panose="02040502050506030303" pitchFamily="18" charset="77"/>
              </a:rPr>
              <a:t>Parliament</a:t>
            </a:r>
            <a:r>
              <a:rPr lang="it-IT" altLang="it-IT" sz="2400" b="1" dirty="0">
                <a:solidFill>
                  <a:srgbClr val="7030A0"/>
                </a:solidFill>
                <a:latin typeface="High Tower Text" panose="02040502050506030303" pitchFamily="18" charset="77"/>
              </a:rPr>
              <a:t> </a:t>
            </a:r>
            <a:r>
              <a:rPr lang="it-IT" altLang="it-IT" sz="2400" b="1" dirty="0" err="1">
                <a:solidFill>
                  <a:srgbClr val="7030A0"/>
                </a:solidFill>
                <a:latin typeface="High Tower Text" panose="02040502050506030303" pitchFamily="18" charset="77"/>
              </a:rPr>
              <a:t>resolution</a:t>
            </a:r>
            <a:r>
              <a:rPr lang="it-IT" altLang="it-IT" sz="2400" b="1" dirty="0">
                <a:solidFill>
                  <a:srgbClr val="7030A0"/>
                </a:solidFill>
                <a:latin typeface="High Tower Text" panose="02040502050506030303" pitchFamily="18" charset="77"/>
              </a:rPr>
              <a:t> of 13 March 2014 on EU </a:t>
            </a:r>
            <a:r>
              <a:rPr lang="it-IT" altLang="it-IT" sz="2400" b="1" dirty="0" err="1">
                <a:solidFill>
                  <a:srgbClr val="7030A0"/>
                </a:solidFill>
                <a:latin typeface="High Tower Text" panose="02040502050506030303" pitchFamily="18" charset="77"/>
              </a:rPr>
              <a:t>priorities</a:t>
            </a:r>
            <a:r>
              <a:rPr lang="it-IT" altLang="it-IT" sz="2400" b="1" dirty="0">
                <a:solidFill>
                  <a:srgbClr val="7030A0"/>
                </a:solidFill>
                <a:latin typeface="High Tower Text" panose="02040502050506030303" pitchFamily="18" charset="77"/>
              </a:rPr>
              <a:t> for the 25th session of the UN Human </a:t>
            </a:r>
            <a:r>
              <a:rPr lang="it-IT" altLang="it-IT" sz="2400" b="1" dirty="0" err="1">
                <a:solidFill>
                  <a:srgbClr val="7030A0"/>
                </a:solidFill>
                <a:latin typeface="High Tower Text" panose="02040502050506030303" pitchFamily="18" charset="77"/>
              </a:rPr>
              <a:t>Rights</a:t>
            </a:r>
            <a:r>
              <a:rPr lang="it-IT" altLang="it-IT" sz="2400" b="1" dirty="0">
                <a:solidFill>
                  <a:srgbClr val="7030A0"/>
                </a:solidFill>
                <a:latin typeface="High Tower Text" panose="02040502050506030303" pitchFamily="18" charset="77"/>
              </a:rPr>
              <a:t> </a:t>
            </a:r>
            <a:r>
              <a:rPr lang="it-IT" altLang="it-IT" sz="2400" b="1" dirty="0" err="1">
                <a:solidFill>
                  <a:srgbClr val="7030A0"/>
                </a:solidFill>
                <a:latin typeface="High Tower Text" panose="02040502050506030303" pitchFamily="18" charset="77"/>
              </a:rPr>
              <a:t>Council</a:t>
            </a:r>
            <a:r>
              <a:rPr lang="it-IT" altLang="it-IT" sz="2400" b="1" dirty="0">
                <a:solidFill>
                  <a:srgbClr val="7030A0"/>
                </a:solidFill>
                <a:latin typeface="High Tower Text" panose="02040502050506030303" pitchFamily="18" charset="77"/>
              </a:rPr>
              <a:t> (2014/2612(RSP))</a:t>
            </a:r>
            <a:endParaRPr lang="it-IT" sz="2400" b="1" dirty="0">
              <a:solidFill>
                <a:srgbClr val="7030A0"/>
              </a:solidFill>
              <a:latin typeface="High Tower Text" panose="02040502050506030303" pitchFamily="18" charset="77"/>
            </a:endParaRPr>
          </a:p>
          <a:p>
            <a:pPr marL="0" indent="0" algn="just">
              <a:lnSpc>
                <a:spcPts val="1860"/>
              </a:lnSpc>
              <a:spcBef>
                <a:spcPts val="600"/>
              </a:spcBef>
              <a:buNone/>
            </a:pPr>
            <a:endParaRPr lang="en-GB" sz="2000" i="1" dirty="0">
              <a:latin typeface="High Tower Text" panose="02040502050506030303" pitchFamily="18" charset="77"/>
            </a:endParaRPr>
          </a:p>
          <a:p>
            <a:pPr marL="0" indent="0" algn="just">
              <a:lnSpc>
                <a:spcPts val="1860"/>
              </a:lnSpc>
              <a:spcBef>
                <a:spcPts val="600"/>
              </a:spcBef>
              <a:buNone/>
            </a:pPr>
            <a:r>
              <a:rPr lang="en-GB" sz="2000" i="1" dirty="0">
                <a:latin typeface="High Tower Text" panose="02040502050506030303" pitchFamily="18" charset="77"/>
              </a:rPr>
              <a:t>The European Parliament,</a:t>
            </a:r>
          </a:p>
          <a:p>
            <a:pPr marL="0" indent="0" algn="just">
              <a:lnSpc>
                <a:spcPts val="1860"/>
              </a:lnSpc>
              <a:spcBef>
                <a:spcPts val="600"/>
              </a:spcBef>
              <a:buNone/>
            </a:pPr>
            <a:r>
              <a:rPr lang="en-GB" sz="2000" dirty="0">
                <a:latin typeface="High Tower Text" panose="02040502050506030303" pitchFamily="18" charset="77"/>
              </a:rPr>
              <a:t>…</a:t>
            </a:r>
          </a:p>
          <a:p>
            <a:pPr marL="0" indent="0" algn="just">
              <a:lnSpc>
                <a:spcPts val="1860"/>
              </a:lnSpc>
              <a:spcBef>
                <a:spcPts val="600"/>
              </a:spcBef>
              <a:buNone/>
            </a:pPr>
            <a:r>
              <a:rPr lang="en-GB" sz="2000" dirty="0">
                <a:latin typeface="High Tower Text" panose="02040502050506030303" pitchFamily="18" charset="77"/>
              </a:rPr>
              <a:t>2.  Reiterates its belief that </a:t>
            </a:r>
            <a:r>
              <a:rPr lang="en-GB" sz="2000" b="1" dirty="0">
                <a:solidFill>
                  <a:srgbClr val="00B0F0"/>
                </a:solidFill>
                <a:latin typeface="High Tower Text" panose="02040502050506030303" pitchFamily="18" charset="77"/>
              </a:rPr>
              <a:t>elections to the UNHRC need to be competitive</a:t>
            </a:r>
            <a:r>
              <a:rPr lang="en-GB" sz="2000" dirty="0">
                <a:latin typeface="High Tower Text" panose="02040502050506030303" pitchFamily="18" charset="77"/>
              </a:rPr>
              <a:t>, and expresses its </a:t>
            </a:r>
            <a:r>
              <a:rPr lang="en-GB" sz="2000" b="1" u="sng" dirty="0">
                <a:solidFill>
                  <a:srgbClr val="00B0F0"/>
                </a:solidFill>
                <a:latin typeface="High Tower Text" panose="02040502050506030303" pitchFamily="18" charset="77"/>
              </a:rPr>
              <a:t>opposition to the arranging of uncontested elections by regional groups</a:t>
            </a:r>
            <a:r>
              <a:rPr lang="en-GB" sz="2000" dirty="0">
                <a:latin typeface="High Tower Text" panose="02040502050506030303" pitchFamily="18" charset="77"/>
              </a:rPr>
              <a:t>; reiterates the importance of standards for UNHRC membership as regards commitment and performance in the human rights field, and urges the Member States to insist on such standards when defining the candidates they will vote for; emphasises that </a:t>
            </a:r>
            <a:r>
              <a:rPr lang="en-GB" sz="2000" b="1" dirty="0">
                <a:solidFill>
                  <a:srgbClr val="00B0F0"/>
                </a:solidFill>
                <a:latin typeface="High Tower Text" panose="02040502050506030303" pitchFamily="18" charset="77"/>
              </a:rPr>
              <a:t>UNHRC members are required to uphold the highest standards in the promotion and protection of human rights</a:t>
            </a:r>
            <a:r>
              <a:rPr lang="en-GB" sz="2000" dirty="0">
                <a:latin typeface="High Tower Text" panose="02040502050506030303" pitchFamily="18" charset="77"/>
              </a:rPr>
              <a:t>; reiterates the importance of strong and transparent criteria for reinstating suspended members;</a:t>
            </a:r>
          </a:p>
          <a:p>
            <a:pPr marL="0" indent="0" algn="just">
              <a:lnSpc>
                <a:spcPts val="1860"/>
              </a:lnSpc>
              <a:spcBef>
                <a:spcPts val="600"/>
              </a:spcBef>
              <a:buNone/>
            </a:pPr>
            <a:r>
              <a:rPr lang="en-GB" sz="2000" dirty="0">
                <a:latin typeface="High Tower Text" panose="02040502050506030303" pitchFamily="18" charset="77"/>
              </a:rPr>
              <a:t>3.  Expresses its </a:t>
            </a:r>
            <a:r>
              <a:rPr lang="en-GB" sz="2000" b="1" dirty="0">
                <a:solidFill>
                  <a:srgbClr val="FF9300"/>
                </a:solidFill>
                <a:latin typeface="High Tower Text" panose="02040502050506030303" pitchFamily="18" charset="77"/>
              </a:rPr>
              <a:t>concern about human rights abuses in a number of newly elected members</a:t>
            </a:r>
            <a:r>
              <a:rPr lang="en-GB" sz="2000" dirty="0">
                <a:latin typeface="High Tower Text" panose="02040502050506030303" pitchFamily="18" charset="77"/>
              </a:rPr>
              <a:t> of the UNHRC, including Algeria, China, Cuba, Morocco, Russia, Saudi Arabia and Vietnam;</a:t>
            </a:r>
          </a:p>
          <a:p>
            <a:pPr marL="0" indent="0" algn="just">
              <a:lnSpc>
                <a:spcPts val="1860"/>
              </a:lnSpc>
              <a:spcBef>
                <a:spcPts val="600"/>
              </a:spcBef>
              <a:buNone/>
            </a:pPr>
            <a:r>
              <a:rPr lang="en-GB" sz="2000" dirty="0">
                <a:latin typeface="High Tower Text" panose="02040502050506030303" pitchFamily="18" charset="77"/>
              </a:rPr>
              <a:t>…</a:t>
            </a:r>
          </a:p>
          <a:p>
            <a:pPr marL="0" indent="0" algn="just">
              <a:lnSpc>
                <a:spcPts val="1860"/>
              </a:lnSpc>
              <a:spcBef>
                <a:spcPts val="600"/>
              </a:spcBef>
              <a:buNone/>
            </a:pPr>
            <a:r>
              <a:rPr lang="en-GB" sz="2000" dirty="0">
                <a:solidFill>
                  <a:schemeClr val="accent3">
                    <a:lumMod val="75000"/>
                  </a:schemeClr>
                </a:solidFill>
                <a:latin typeface="High Tower Text" panose="02040502050506030303" pitchFamily="18" charset="77"/>
              </a:rPr>
              <a:t>[next slide]</a:t>
            </a:r>
          </a:p>
        </p:txBody>
      </p:sp>
    </p:spTree>
    <p:extLst>
      <p:ext uri="{BB962C8B-B14F-4D97-AF65-F5344CB8AC3E}">
        <p14:creationId xmlns:p14="http://schemas.microsoft.com/office/powerpoint/2010/main" val="142383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err="1">
                <a:solidFill>
                  <a:schemeClr val="tx1">
                    <a:lumMod val="85000"/>
                    <a:lumOff val="15000"/>
                  </a:schemeClr>
                </a:solidFill>
                <a:latin typeface="High Tower Text" panose="02040502050506030303" pitchFamily="18" charset="77"/>
                <a:cs typeface="Phosphate Inline" panose="02000506050000020004" pitchFamily="2" charset="77"/>
              </a:rPr>
              <a:t>definitions</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283936" y="1624752"/>
            <a:ext cx="7727950" cy="5293757"/>
          </a:xfrm>
          <a:prstGeom prst="rect">
            <a:avLst/>
          </a:prstGeom>
          <a:noFill/>
        </p:spPr>
        <p:txBody>
          <a:bodyPr wrap="square">
            <a:spAutoFit/>
          </a:bodyPr>
          <a:lstStyle/>
          <a:p>
            <a:pPr algn="just"/>
            <a:r>
              <a:rPr lang="en-GB" altLang="it-IT" b="1" dirty="0">
                <a:solidFill>
                  <a:srgbClr val="7030A0"/>
                </a:solidFill>
                <a:latin typeface="Georgia" panose="02040502050405020303" pitchFamily="18" charset="0"/>
              </a:rPr>
              <a:t>International human rights law (IHRL)</a:t>
            </a:r>
          </a:p>
          <a:p>
            <a:pPr algn="just"/>
            <a:r>
              <a:rPr lang="en-GB" altLang="it-IT" dirty="0">
                <a:solidFill>
                  <a:srgbClr val="262626"/>
                </a:solidFill>
                <a:latin typeface="Georgia" panose="02040502050405020303" pitchFamily="18" charset="0"/>
              </a:rPr>
              <a:t>The body of international legal rules (mostly treaty-based and customary ones) conferring rights on individuals </a:t>
            </a:r>
            <a:r>
              <a:rPr lang="en-GB" altLang="it-IT" i="1" dirty="0">
                <a:solidFill>
                  <a:srgbClr val="262626"/>
                </a:solidFill>
                <a:latin typeface="Georgia" panose="02040502050405020303" pitchFamily="18" charset="0"/>
              </a:rPr>
              <a:t>vis-à-vis</a:t>
            </a:r>
            <a:r>
              <a:rPr lang="en-GB" altLang="it-IT" dirty="0">
                <a:solidFill>
                  <a:srgbClr val="262626"/>
                </a:solidFill>
                <a:latin typeface="Georgia" panose="02040502050405020303" pitchFamily="18" charset="0"/>
              </a:rPr>
              <a:t> States. </a:t>
            </a:r>
          </a:p>
          <a:p>
            <a:pPr algn="just"/>
            <a:endParaRPr lang="en-GB" altLang="it-IT" sz="1600" dirty="0">
              <a:solidFill>
                <a:srgbClr val="262626"/>
              </a:solidFill>
              <a:latin typeface="Georgia" panose="02040502050405020303" pitchFamily="18" charset="0"/>
            </a:endParaRPr>
          </a:p>
          <a:p>
            <a:pPr algn="just"/>
            <a:r>
              <a:rPr lang="en-GB" altLang="it-IT" b="1" dirty="0">
                <a:solidFill>
                  <a:srgbClr val="7030A0"/>
                </a:solidFill>
                <a:latin typeface="Georgia" panose="02040502050405020303" pitchFamily="18" charset="0"/>
              </a:rPr>
              <a:t>International humanitarian law (IHL)</a:t>
            </a:r>
          </a:p>
          <a:p>
            <a:pPr algn="just"/>
            <a:r>
              <a:rPr lang="en-GB" altLang="it-IT" dirty="0">
                <a:solidFill>
                  <a:srgbClr val="262626"/>
                </a:solidFill>
                <a:latin typeface="Georgia" panose="02040502050405020303" pitchFamily="18" charset="0"/>
              </a:rPr>
              <a:t>The body of international legal rules (mostly treaty-based and customary ones) which seeks to limit the effects of armed conflict by (</a:t>
            </a:r>
            <a:r>
              <a:rPr lang="en-GB" altLang="it-IT" i="1" dirty="0" err="1">
                <a:solidFill>
                  <a:srgbClr val="262626"/>
                </a:solidFill>
                <a:latin typeface="Georgia" panose="02040502050405020303" pitchFamily="18" charset="0"/>
              </a:rPr>
              <a:t>i</a:t>
            </a:r>
            <a:r>
              <a:rPr lang="en-GB" altLang="it-IT" dirty="0">
                <a:solidFill>
                  <a:srgbClr val="262626"/>
                </a:solidFill>
                <a:latin typeface="Georgia" panose="02040502050405020303" pitchFamily="18" charset="0"/>
              </a:rPr>
              <a:t>) protecting persons who are not, or are no longer, participating in hostilities, and (</a:t>
            </a:r>
            <a:r>
              <a:rPr lang="en-GB" altLang="it-IT" i="1" dirty="0">
                <a:solidFill>
                  <a:srgbClr val="262626"/>
                </a:solidFill>
                <a:latin typeface="Georgia" panose="02040502050405020303" pitchFamily="18" charset="0"/>
              </a:rPr>
              <a:t>ii</a:t>
            </a:r>
            <a:r>
              <a:rPr lang="en-GB" altLang="it-IT" dirty="0">
                <a:solidFill>
                  <a:srgbClr val="262626"/>
                </a:solidFill>
                <a:latin typeface="Georgia" panose="02040502050405020303" pitchFamily="18" charset="0"/>
              </a:rPr>
              <a:t>) regulate the conduct of hostilities.</a:t>
            </a:r>
          </a:p>
          <a:p>
            <a:pPr algn="just"/>
            <a:endParaRPr lang="en-GB" altLang="it-IT" sz="1600" dirty="0">
              <a:solidFill>
                <a:srgbClr val="262626"/>
              </a:solidFill>
              <a:latin typeface="Georgia" panose="02040502050405020303" pitchFamily="18" charset="0"/>
            </a:endParaRPr>
          </a:p>
          <a:p>
            <a:pPr algn="just"/>
            <a:r>
              <a:rPr lang="en-GB" altLang="it-IT" b="1" dirty="0">
                <a:solidFill>
                  <a:srgbClr val="7030A0"/>
                </a:solidFill>
                <a:latin typeface="Georgia" panose="02040502050405020303" pitchFamily="18" charset="0"/>
              </a:rPr>
              <a:t>The United Nations Organization (UN)</a:t>
            </a:r>
          </a:p>
          <a:p>
            <a:pPr algn="just"/>
            <a:r>
              <a:rPr lang="en-GB" altLang="it-IT" dirty="0">
                <a:solidFill>
                  <a:srgbClr val="262626"/>
                </a:solidFill>
                <a:latin typeface="Georgia" panose="02040502050405020303" pitchFamily="18" charset="0"/>
              </a:rPr>
              <a:t>Member States: 193</a:t>
            </a:r>
          </a:p>
          <a:p>
            <a:pPr algn="just"/>
            <a:r>
              <a:rPr lang="en-GB" altLang="it-IT" dirty="0">
                <a:solidFill>
                  <a:srgbClr val="262626"/>
                </a:solidFill>
                <a:latin typeface="Georgia" panose="02040502050405020303" pitchFamily="18" charset="0"/>
              </a:rPr>
              <a:t>Main organs/bodies:</a:t>
            </a:r>
          </a:p>
          <a:p>
            <a:pPr marL="285750" indent="-285750" algn="just">
              <a:buFont typeface="Arial" panose="020B0604020202020204" pitchFamily="34" charset="0"/>
              <a:buChar char="•"/>
            </a:pPr>
            <a:r>
              <a:rPr lang="en-GB" altLang="it-IT" sz="1600" dirty="0">
                <a:solidFill>
                  <a:srgbClr val="262626"/>
                </a:solidFill>
                <a:latin typeface="Georgia" panose="02040502050405020303" pitchFamily="18" charset="0"/>
                <a:hlinkClick r:id="rId4" action="ppaction://hlinksldjump"/>
              </a:rPr>
              <a:t>General Assembly</a:t>
            </a:r>
            <a:endParaRPr lang="en-GB" altLang="it-IT" sz="1600" dirty="0">
              <a:solidFill>
                <a:srgbClr val="262626"/>
              </a:solidFill>
              <a:latin typeface="Georgia" panose="02040502050405020303" pitchFamily="18" charset="0"/>
            </a:endParaRPr>
          </a:p>
          <a:p>
            <a:pPr marL="285750" indent="-285750" algn="just">
              <a:buFont typeface="Arial" panose="020B0604020202020204" pitchFamily="34" charset="0"/>
              <a:buChar char="•"/>
            </a:pPr>
            <a:r>
              <a:rPr lang="en-GB" altLang="it-IT" sz="1600" dirty="0">
                <a:solidFill>
                  <a:srgbClr val="262626"/>
                </a:solidFill>
                <a:latin typeface="Georgia" panose="02040502050405020303" pitchFamily="18" charset="0"/>
                <a:hlinkClick r:id="rId5" action="ppaction://hlinksldjump"/>
              </a:rPr>
              <a:t>Security Council</a:t>
            </a:r>
            <a:endParaRPr lang="en-GB" altLang="it-IT" sz="1600" dirty="0">
              <a:solidFill>
                <a:srgbClr val="262626"/>
              </a:solidFill>
              <a:latin typeface="Georgia" panose="02040502050405020303" pitchFamily="18" charset="0"/>
            </a:endParaRPr>
          </a:p>
          <a:p>
            <a:pPr marL="285750" indent="-285750" algn="just">
              <a:buFont typeface="Arial" panose="020B0604020202020204" pitchFamily="34" charset="0"/>
              <a:buChar char="•"/>
            </a:pPr>
            <a:r>
              <a:rPr lang="en-GB" altLang="it-IT" sz="1600" dirty="0">
                <a:solidFill>
                  <a:srgbClr val="262626"/>
                </a:solidFill>
                <a:latin typeface="Georgia" panose="02040502050405020303" pitchFamily="18" charset="0"/>
                <a:hlinkClick r:id="rId6" action="ppaction://hlinksldjump"/>
              </a:rPr>
              <a:t>Economic and Social Council</a:t>
            </a:r>
            <a:endParaRPr lang="en-GB" altLang="it-IT" sz="1600" dirty="0">
              <a:solidFill>
                <a:srgbClr val="262626"/>
              </a:solidFill>
              <a:latin typeface="Georgia" panose="02040502050405020303" pitchFamily="18" charset="0"/>
            </a:endParaRPr>
          </a:p>
          <a:p>
            <a:pPr marL="285750" indent="-285750" algn="just">
              <a:buFont typeface="Arial" panose="020B0604020202020204" pitchFamily="34" charset="0"/>
              <a:buChar char="•"/>
            </a:pPr>
            <a:r>
              <a:rPr lang="en-GB" altLang="it-IT" sz="1600" dirty="0">
                <a:solidFill>
                  <a:srgbClr val="262626"/>
                </a:solidFill>
                <a:latin typeface="Georgia" panose="02040502050405020303" pitchFamily="18" charset="0"/>
              </a:rPr>
              <a:t>Trusteeship Council</a:t>
            </a:r>
          </a:p>
          <a:p>
            <a:pPr marL="285750" indent="-285750" algn="just">
              <a:buFont typeface="Arial" panose="020B0604020202020204" pitchFamily="34" charset="0"/>
              <a:buChar char="•"/>
            </a:pPr>
            <a:r>
              <a:rPr lang="en-GB" altLang="it-IT" sz="1600" dirty="0">
                <a:solidFill>
                  <a:srgbClr val="262626"/>
                </a:solidFill>
                <a:latin typeface="Georgia" panose="02040502050405020303" pitchFamily="18" charset="0"/>
                <a:hlinkClick r:id="rId7" action="ppaction://hlinksldjump"/>
              </a:rPr>
              <a:t>International Court of Justice</a:t>
            </a:r>
            <a:endParaRPr lang="en-GB" altLang="it-IT" sz="1600" dirty="0">
              <a:solidFill>
                <a:srgbClr val="262626"/>
              </a:solidFill>
              <a:latin typeface="Georgia" panose="02040502050405020303" pitchFamily="18" charset="0"/>
            </a:endParaRPr>
          </a:p>
          <a:p>
            <a:pPr marL="285750" indent="-285750" algn="just">
              <a:buFont typeface="Arial" panose="020B0604020202020204" pitchFamily="34" charset="0"/>
              <a:buChar char="•"/>
            </a:pPr>
            <a:r>
              <a:rPr lang="en-GB" altLang="it-IT" sz="1600" dirty="0">
                <a:solidFill>
                  <a:srgbClr val="262626"/>
                </a:solidFill>
                <a:latin typeface="Georgia" panose="02040502050405020303" pitchFamily="18" charset="0"/>
                <a:hlinkClick r:id="rId8" action="ppaction://hlinksldjump"/>
              </a:rPr>
              <a:t>Secretariat</a:t>
            </a:r>
            <a:endParaRPr lang="en-GB" altLang="it-IT" sz="1600" dirty="0">
              <a:solidFill>
                <a:srgbClr val="262626"/>
              </a:solidFill>
              <a:latin typeface="Georgia" panose="02040502050405020303"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2</a:t>
            </a:fld>
            <a:endParaRPr lang="en-US" dirty="0"/>
          </a:p>
        </p:txBody>
      </p:sp>
      <p:pic>
        <p:nvPicPr>
          <p:cNvPr id="7" name="Immagine 6" descr="Immagine che contiene cielo, aria aperta, nuvola, giornata&#10;&#10;Descrizione generata automaticamente">
            <a:extLst>
              <a:ext uri="{FF2B5EF4-FFF2-40B4-BE49-F238E27FC236}">
                <a16:creationId xmlns:a16="http://schemas.microsoft.com/office/drawing/2014/main" id="{8C5D549A-2D38-BAB2-3932-C428E117C483}"/>
              </a:ext>
            </a:extLst>
          </p:cNvPr>
          <p:cNvPicPr>
            <a:picLocks noChangeAspect="1"/>
          </p:cNvPicPr>
          <p:nvPr/>
        </p:nvPicPr>
        <p:blipFill>
          <a:blip r:embed="rId9"/>
          <a:stretch>
            <a:fillRect/>
          </a:stretch>
        </p:blipFill>
        <p:spPr>
          <a:xfrm>
            <a:off x="8177453" y="1624752"/>
            <a:ext cx="3795091" cy="4803913"/>
          </a:xfrm>
          <a:prstGeom prst="rect">
            <a:avLst/>
          </a:prstGeom>
          <a:ln>
            <a:solidFill>
              <a:schemeClr val="tx1">
                <a:lumMod val="50000"/>
                <a:lumOff val="50000"/>
              </a:schemeClr>
            </a:solidFill>
          </a:ln>
        </p:spPr>
      </p:pic>
      <p:sp>
        <p:nvSpPr>
          <p:cNvPr id="9" name="CasellaDiTesto 8">
            <a:extLst>
              <a:ext uri="{FF2B5EF4-FFF2-40B4-BE49-F238E27FC236}">
                <a16:creationId xmlns:a16="http://schemas.microsoft.com/office/drawing/2014/main" id="{58D7580F-EA99-DFC8-706F-D25D2854A615}"/>
              </a:ext>
            </a:extLst>
          </p:cNvPr>
          <p:cNvSpPr txBox="1"/>
          <p:nvPr/>
        </p:nvSpPr>
        <p:spPr>
          <a:xfrm>
            <a:off x="8177452" y="6428665"/>
            <a:ext cx="3795091" cy="307777"/>
          </a:xfrm>
          <a:prstGeom prst="rect">
            <a:avLst/>
          </a:prstGeom>
          <a:noFill/>
        </p:spPr>
        <p:txBody>
          <a:bodyPr wrap="square">
            <a:spAutoFit/>
          </a:bodyPr>
          <a:lstStyle/>
          <a:p>
            <a:pPr algn="ctr"/>
            <a:r>
              <a:rPr lang="it-IT" sz="1400" b="0" i="0" dirty="0">
                <a:solidFill>
                  <a:schemeClr val="tx1">
                    <a:lumMod val="50000"/>
                    <a:lumOff val="50000"/>
                  </a:schemeClr>
                </a:solidFill>
                <a:effectLst/>
                <a:latin typeface="High Tower Text" panose="02040502050506030303" pitchFamily="18" charset="77"/>
              </a:rPr>
              <a:t>Credit: UN Photo/Andrea Brizzi</a:t>
            </a:r>
            <a:endParaRPr lang="en-GB" sz="1400" dirty="0">
              <a:solidFill>
                <a:schemeClr val="tx1">
                  <a:lumMod val="50000"/>
                  <a:lumOff val="50000"/>
                </a:schemeClr>
              </a:solidFill>
              <a:latin typeface="High Tower Text" panose="02040502050506030303" pitchFamily="18" charset="77"/>
            </a:endParaRPr>
          </a:p>
        </p:txBody>
      </p:sp>
    </p:spTree>
    <p:extLst>
      <p:ext uri="{BB962C8B-B14F-4D97-AF65-F5344CB8AC3E}">
        <p14:creationId xmlns:p14="http://schemas.microsoft.com/office/powerpoint/2010/main" val="252178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cap="all" dirty="0">
                <a:solidFill>
                  <a:schemeClr val="tx1">
                    <a:lumMod val="85000"/>
                    <a:lumOff val="15000"/>
                  </a:schemeClr>
                </a:solidFill>
                <a:effectLst/>
                <a:latin typeface="High Tower Text" panose="02040502050506030303" pitchFamily="18" charset="77"/>
                <a:ea typeface="Times New Roman" panose="02020603050405020304" pitchFamily="18" charset="0"/>
                <a:cs typeface="Phosphate Inline" panose="02000506050000020004" pitchFamily="2" charset="77"/>
              </a:rPr>
              <a:t>Zoom-in (8)</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20</a:t>
            </a:fld>
            <a:endParaRPr lang="en-US" dirty="0"/>
          </a:p>
        </p:txBody>
      </p:sp>
      <p:sp>
        <p:nvSpPr>
          <p:cNvPr id="5" name="Segnaposto contenuto 2">
            <a:extLst>
              <a:ext uri="{FF2B5EF4-FFF2-40B4-BE49-F238E27FC236}">
                <a16:creationId xmlns:a16="http://schemas.microsoft.com/office/drawing/2014/main" id="{AA79D06B-CC9E-554E-EDE4-413375864FC7}"/>
              </a:ext>
            </a:extLst>
          </p:cNvPr>
          <p:cNvSpPr>
            <a:spLocks noGrp="1"/>
          </p:cNvSpPr>
          <p:nvPr>
            <p:ph idx="1"/>
          </p:nvPr>
        </p:nvSpPr>
        <p:spPr>
          <a:xfrm>
            <a:off x="319313" y="2112843"/>
            <a:ext cx="11538857" cy="4114800"/>
          </a:xfrm>
        </p:spPr>
        <p:txBody>
          <a:bodyPr>
            <a:normAutofit/>
          </a:bodyPr>
          <a:lstStyle/>
          <a:p>
            <a:pPr marL="0" indent="0" algn="ctr">
              <a:buNone/>
            </a:pPr>
            <a:r>
              <a:rPr lang="it-IT" altLang="it-IT" sz="2400" b="1" dirty="0" err="1">
                <a:solidFill>
                  <a:srgbClr val="7030A0"/>
                </a:solidFill>
                <a:latin typeface="High Tower Text" panose="02040502050506030303" pitchFamily="18" charset="77"/>
              </a:rPr>
              <a:t>European</a:t>
            </a:r>
            <a:r>
              <a:rPr lang="it-IT" altLang="it-IT" sz="2400" b="1" dirty="0">
                <a:solidFill>
                  <a:srgbClr val="7030A0"/>
                </a:solidFill>
                <a:latin typeface="High Tower Text" panose="02040502050506030303" pitchFamily="18" charset="77"/>
              </a:rPr>
              <a:t> </a:t>
            </a:r>
            <a:r>
              <a:rPr lang="it-IT" altLang="it-IT" sz="2400" b="1" dirty="0" err="1">
                <a:solidFill>
                  <a:srgbClr val="7030A0"/>
                </a:solidFill>
                <a:latin typeface="High Tower Text" panose="02040502050506030303" pitchFamily="18" charset="77"/>
              </a:rPr>
              <a:t>Parliament</a:t>
            </a:r>
            <a:r>
              <a:rPr lang="it-IT" altLang="it-IT" sz="2400" b="1" dirty="0">
                <a:solidFill>
                  <a:srgbClr val="7030A0"/>
                </a:solidFill>
                <a:latin typeface="High Tower Text" panose="02040502050506030303" pitchFamily="18" charset="77"/>
              </a:rPr>
              <a:t> </a:t>
            </a:r>
            <a:r>
              <a:rPr lang="it-IT" altLang="it-IT" sz="2400" b="1" dirty="0" err="1">
                <a:solidFill>
                  <a:srgbClr val="7030A0"/>
                </a:solidFill>
                <a:latin typeface="High Tower Text" panose="02040502050506030303" pitchFamily="18" charset="77"/>
              </a:rPr>
              <a:t>resolution</a:t>
            </a:r>
            <a:r>
              <a:rPr lang="it-IT" altLang="it-IT" sz="2400" b="1" dirty="0">
                <a:solidFill>
                  <a:srgbClr val="7030A0"/>
                </a:solidFill>
                <a:latin typeface="High Tower Text" panose="02040502050506030303" pitchFamily="18" charset="77"/>
              </a:rPr>
              <a:t> of 13 March 2014 on EU </a:t>
            </a:r>
            <a:r>
              <a:rPr lang="it-IT" altLang="it-IT" sz="2400" b="1" dirty="0" err="1">
                <a:solidFill>
                  <a:srgbClr val="7030A0"/>
                </a:solidFill>
                <a:latin typeface="High Tower Text" panose="02040502050506030303" pitchFamily="18" charset="77"/>
              </a:rPr>
              <a:t>priorities</a:t>
            </a:r>
            <a:r>
              <a:rPr lang="it-IT" altLang="it-IT" sz="2400" b="1" dirty="0">
                <a:solidFill>
                  <a:srgbClr val="7030A0"/>
                </a:solidFill>
                <a:latin typeface="High Tower Text" panose="02040502050506030303" pitchFamily="18" charset="77"/>
              </a:rPr>
              <a:t> for the 25th session of the UN Human </a:t>
            </a:r>
            <a:r>
              <a:rPr lang="it-IT" altLang="it-IT" sz="2400" b="1" dirty="0" err="1">
                <a:solidFill>
                  <a:srgbClr val="7030A0"/>
                </a:solidFill>
                <a:latin typeface="High Tower Text" panose="02040502050506030303" pitchFamily="18" charset="77"/>
              </a:rPr>
              <a:t>Rights</a:t>
            </a:r>
            <a:r>
              <a:rPr lang="it-IT" altLang="it-IT" sz="2400" b="1" dirty="0">
                <a:solidFill>
                  <a:srgbClr val="7030A0"/>
                </a:solidFill>
                <a:latin typeface="High Tower Text" panose="02040502050506030303" pitchFamily="18" charset="77"/>
              </a:rPr>
              <a:t> </a:t>
            </a:r>
            <a:r>
              <a:rPr lang="it-IT" altLang="it-IT" sz="2400" b="1" dirty="0" err="1">
                <a:solidFill>
                  <a:srgbClr val="7030A0"/>
                </a:solidFill>
                <a:latin typeface="High Tower Text" panose="02040502050506030303" pitchFamily="18" charset="77"/>
              </a:rPr>
              <a:t>Council</a:t>
            </a:r>
            <a:r>
              <a:rPr lang="it-IT" altLang="it-IT" sz="2400" b="1" dirty="0">
                <a:solidFill>
                  <a:srgbClr val="7030A0"/>
                </a:solidFill>
                <a:latin typeface="High Tower Text" panose="02040502050506030303" pitchFamily="18" charset="77"/>
              </a:rPr>
              <a:t> (2014/2612(RSP))</a:t>
            </a:r>
            <a:endParaRPr lang="it-IT" sz="2400" b="1" dirty="0">
              <a:solidFill>
                <a:srgbClr val="7030A0"/>
              </a:solidFill>
              <a:latin typeface="High Tower Text" panose="02040502050506030303" pitchFamily="18" charset="77"/>
            </a:endParaRPr>
          </a:p>
          <a:p>
            <a:pPr marL="0" indent="0" algn="just">
              <a:lnSpc>
                <a:spcPts val="1860"/>
              </a:lnSpc>
              <a:spcBef>
                <a:spcPts val="600"/>
              </a:spcBef>
              <a:buNone/>
            </a:pPr>
            <a:r>
              <a:rPr lang="en-GB" sz="2000" dirty="0">
                <a:latin typeface="High Tower Text" panose="02040502050506030303" pitchFamily="18" charset="77"/>
              </a:rPr>
              <a:t>…</a:t>
            </a:r>
          </a:p>
          <a:p>
            <a:pPr marL="0" indent="0" algn="just">
              <a:lnSpc>
                <a:spcPts val="1860"/>
              </a:lnSpc>
              <a:spcBef>
                <a:spcPts val="600"/>
              </a:spcBef>
              <a:buNone/>
            </a:pPr>
            <a:r>
              <a:rPr lang="en-GB" sz="2000" dirty="0">
                <a:latin typeface="High Tower Text" panose="02040502050506030303" pitchFamily="18" charset="77"/>
              </a:rPr>
              <a:t>4.  Notes that </a:t>
            </a:r>
            <a:r>
              <a:rPr lang="en-GB" sz="2000" b="1" dirty="0">
                <a:solidFill>
                  <a:srgbClr val="00B050"/>
                </a:solidFill>
                <a:latin typeface="High Tower Text" panose="02040502050506030303" pitchFamily="18" charset="77"/>
              </a:rPr>
              <a:t>Kazakhstan is currently one of the 47 members of the HRC</a:t>
            </a:r>
            <a:r>
              <a:rPr lang="en-GB" sz="2000" dirty="0">
                <a:latin typeface="High Tower Text" panose="02040502050506030303" pitchFamily="18" charset="77"/>
              </a:rPr>
              <a:t>; points out that </a:t>
            </a:r>
            <a:r>
              <a:rPr lang="en-GB" sz="2000" b="1" dirty="0">
                <a:solidFill>
                  <a:srgbClr val="00B050"/>
                </a:solidFill>
                <a:latin typeface="High Tower Text" panose="02040502050506030303" pitchFamily="18" charset="77"/>
              </a:rPr>
              <a:t>the human rights situation in that country has deteriorated</a:t>
            </a:r>
            <a:r>
              <a:rPr lang="en-GB" sz="2000" dirty="0">
                <a:latin typeface="High Tower Text" panose="02040502050506030303" pitchFamily="18" charset="77"/>
              </a:rPr>
              <a:t> further since the brutal police repression of peaceful demonstrators and oil workers, their families and supporters in </a:t>
            </a:r>
            <a:r>
              <a:rPr lang="en-GB" sz="2000" dirty="0" err="1">
                <a:latin typeface="High Tower Text" panose="02040502050506030303" pitchFamily="18" charset="77"/>
              </a:rPr>
              <a:t>Zhanaozen</a:t>
            </a:r>
            <a:r>
              <a:rPr lang="en-GB" sz="2000" dirty="0">
                <a:latin typeface="High Tower Text" panose="02040502050506030303" pitchFamily="18" charset="77"/>
              </a:rPr>
              <a:t> on 16 December 2011, which, according to official figures, left 15 people dead and over 100 injured; calls on the HRC to implement without delay the call made by the High Commissioner for Human Rights, Navi Pillay, for an independent international investigation into the killing of oil workers in Kazakhstan; calls on Kazakhstan, as a member of the HRC, to guarantee human rights, repeal Article 164 of its penal code on ‘inciting social discord’, end the repression of, and lift the administrative obstacles placed in the way of, independent media, release political prisoners […] and drop all requests for the extradition of opposition politicians;</a:t>
            </a:r>
          </a:p>
          <a:p>
            <a:pPr marL="0" indent="0" algn="just">
              <a:lnSpc>
                <a:spcPts val="1860"/>
              </a:lnSpc>
              <a:spcBef>
                <a:spcPts val="600"/>
              </a:spcBef>
              <a:buNone/>
            </a:pPr>
            <a:r>
              <a:rPr lang="en-GB" sz="2000" dirty="0">
                <a:latin typeface="High Tower Text" panose="02040502050506030303" pitchFamily="18" charset="77"/>
              </a:rPr>
              <a:t>5.  </a:t>
            </a:r>
            <a:r>
              <a:rPr lang="en-GB" sz="2000" b="1" dirty="0">
                <a:solidFill>
                  <a:srgbClr val="00B0F0"/>
                </a:solidFill>
                <a:latin typeface="High Tower Text" panose="02040502050506030303" pitchFamily="18" charset="77"/>
              </a:rPr>
              <a:t>Continues to oppose ‘bloc voting’ in the UNHRC</a:t>
            </a:r>
            <a:r>
              <a:rPr lang="en-GB" sz="2000" dirty="0">
                <a:latin typeface="High Tower Text" panose="02040502050506030303" pitchFamily="18" charset="77"/>
              </a:rPr>
              <a:t>; urges the countries that are members of the UNHRC to remain transparent in their voting;</a:t>
            </a:r>
          </a:p>
        </p:txBody>
      </p:sp>
      <p:sp>
        <p:nvSpPr>
          <p:cNvPr id="6" name="CasellaDiTesto 5">
            <a:extLst>
              <a:ext uri="{FF2B5EF4-FFF2-40B4-BE49-F238E27FC236}">
                <a16:creationId xmlns:a16="http://schemas.microsoft.com/office/drawing/2014/main" id="{FBE9D234-6841-57CE-7B91-FE76302CD04E}"/>
              </a:ext>
            </a:extLst>
          </p:cNvPr>
          <p:cNvSpPr txBox="1"/>
          <p:nvPr/>
        </p:nvSpPr>
        <p:spPr>
          <a:xfrm>
            <a:off x="5231904" y="6248482"/>
            <a:ext cx="1728192" cy="338554"/>
          </a:xfrm>
          <a:prstGeom prst="rect">
            <a:avLst/>
          </a:prstGeom>
          <a:noFill/>
        </p:spPr>
        <p:txBody>
          <a:bodyPr wrap="square" rtlCol="0">
            <a:spAutoFit/>
          </a:bodyPr>
          <a:lstStyle/>
          <a:p>
            <a:pPr algn="ctr"/>
            <a:r>
              <a:rPr lang="en-US" sz="1600" dirty="0">
                <a:solidFill>
                  <a:schemeClr val="tx1">
                    <a:lumMod val="85000"/>
                    <a:lumOff val="15000"/>
                  </a:schemeClr>
                </a:solidFill>
                <a:latin typeface="High Tower Text" panose="02040502050506030303" pitchFamily="18" charset="77"/>
                <a:cs typeface="Georgia"/>
              </a:rPr>
              <a:t>[</a:t>
            </a:r>
            <a:r>
              <a:rPr lang="en-US" sz="1600" dirty="0">
                <a:solidFill>
                  <a:schemeClr val="tx1">
                    <a:lumMod val="85000"/>
                    <a:lumOff val="15000"/>
                  </a:schemeClr>
                </a:solidFill>
                <a:latin typeface="High Tower Text" panose="02040502050506030303" pitchFamily="18" charset="77"/>
                <a:cs typeface="Georgia"/>
                <a:hlinkClick r:id="rId4" action="ppaction://hlinksldjump"/>
              </a:rPr>
              <a:t>Back</a:t>
            </a:r>
            <a:r>
              <a:rPr lang="en-US" sz="1600" dirty="0">
                <a:solidFill>
                  <a:schemeClr val="tx1">
                    <a:lumMod val="85000"/>
                    <a:lumOff val="15000"/>
                  </a:schemeClr>
                </a:solidFill>
                <a:latin typeface="High Tower Text" panose="02040502050506030303" pitchFamily="18" charset="77"/>
                <a:cs typeface="Georgia"/>
              </a:rPr>
              <a:t>]</a:t>
            </a:r>
          </a:p>
        </p:txBody>
      </p:sp>
    </p:spTree>
    <p:extLst>
      <p:ext uri="{BB962C8B-B14F-4D97-AF65-F5344CB8AC3E}">
        <p14:creationId xmlns:p14="http://schemas.microsoft.com/office/powerpoint/2010/main" val="242337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IHRL in the UN charter (1)</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283936" y="1584996"/>
            <a:ext cx="11622348" cy="5239896"/>
          </a:xfrm>
          <a:prstGeom prst="rect">
            <a:avLst/>
          </a:prstGeom>
          <a:noFill/>
        </p:spPr>
        <p:txBody>
          <a:bodyPr wrap="square">
            <a:spAutoFit/>
          </a:bodyPr>
          <a:lstStyle/>
          <a:p>
            <a:pPr algn="just"/>
            <a:r>
              <a:rPr lang="en-GB" altLang="it-IT" b="1" dirty="0">
                <a:solidFill>
                  <a:srgbClr val="7030A0"/>
                </a:solidFill>
                <a:latin typeface="Georgia" panose="02040502050405020303" pitchFamily="18" charset="0"/>
              </a:rPr>
              <a:t>Preamble</a:t>
            </a:r>
          </a:p>
          <a:p>
            <a:pPr algn="just"/>
            <a:r>
              <a:rPr lang="en-GB" altLang="it-IT" sz="1600" dirty="0">
                <a:solidFill>
                  <a:srgbClr val="262626"/>
                </a:solidFill>
                <a:latin typeface="Georgia" panose="02040502050405020303" pitchFamily="18" charset="0"/>
              </a:rPr>
              <a:t>We the Peoples of the United Nations determined […] to reaffirm faith in fundamental human rights, in the dignity and worth of the human person, in the equal rights of men and women […].</a:t>
            </a:r>
          </a:p>
          <a:p>
            <a:pPr algn="just">
              <a:spcBef>
                <a:spcPts val="1200"/>
              </a:spcBef>
            </a:pPr>
            <a:r>
              <a:rPr lang="en-GB" altLang="it-IT" b="1" dirty="0">
                <a:solidFill>
                  <a:srgbClr val="7030A0"/>
                </a:solidFill>
                <a:latin typeface="Georgia" panose="02040502050405020303" pitchFamily="18" charset="0"/>
              </a:rPr>
              <a:t>Art. 1</a:t>
            </a:r>
          </a:p>
          <a:p>
            <a:pPr algn="just"/>
            <a:r>
              <a:rPr lang="en-GB" altLang="it-IT" sz="1600" dirty="0">
                <a:solidFill>
                  <a:srgbClr val="262626"/>
                </a:solidFill>
                <a:latin typeface="Georgia" panose="02040502050405020303" pitchFamily="18" charset="0"/>
              </a:rPr>
              <a:t>The </a:t>
            </a:r>
            <a:r>
              <a:rPr lang="en-GB" altLang="it-IT" sz="1600" b="1" dirty="0">
                <a:solidFill>
                  <a:srgbClr val="262626"/>
                </a:solidFill>
                <a:latin typeface="Georgia" panose="02040502050405020303" pitchFamily="18" charset="0"/>
              </a:rPr>
              <a:t>Purposes</a:t>
            </a:r>
            <a:r>
              <a:rPr lang="en-GB" altLang="it-IT" sz="1600" dirty="0">
                <a:solidFill>
                  <a:srgbClr val="262626"/>
                </a:solidFill>
                <a:latin typeface="Georgia" panose="02040502050405020303" pitchFamily="18" charset="0"/>
              </a:rPr>
              <a:t> of the United Nations are: […].</a:t>
            </a:r>
          </a:p>
          <a:p>
            <a:pPr algn="just"/>
            <a:r>
              <a:rPr lang="en-GB" altLang="it-IT" sz="1600" dirty="0">
                <a:solidFill>
                  <a:srgbClr val="262626"/>
                </a:solidFill>
                <a:latin typeface="Georgia" panose="02040502050405020303" pitchFamily="18" charset="0"/>
              </a:rPr>
              <a:t>3. </a:t>
            </a:r>
            <a:r>
              <a:rPr lang="en-GB" altLang="it-IT" sz="1600" u="sng" dirty="0">
                <a:solidFill>
                  <a:srgbClr val="262626"/>
                </a:solidFill>
                <a:latin typeface="Georgia" panose="02040502050405020303" pitchFamily="18" charset="0"/>
              </a:rPr>
              <a:t>To achieve international co-operation </a:t>
            </a:r>
            <a:r>
              <a:rPr lang="en-GB" altLang="it-IT" sz="1600" dirty="0">
                <a:solidFill>
                  <a:srgbClr val="262626"/>
                </a:solidFill>
                <a:latin typeface="Georgia" panose="02040502050405020303" pitchFamily="18" charset="0"/>
              </a:rPr>
              <a:t>in solving international problems of an economic, social, cultural, or humanitarian character, and </a:t>
            </a:r>
            <a:r>
              <a:rPr lang="en-GB" altLang="it-IT" sz="1600" u="sng" dirty="0">
                <a:solidFill>
                  <a:srgbClr val="262626"/>
                </a:solidFill>
                <a:latin typeface="Georgia" panose="02040502050405020303" pitchFamily="18" charset="0"/>
              </a:rPr>
              <a:t>in promoting and encouraging respect for human rights and for fundamental freedoms for all</a:t>
            </a:r>
            <a:r>
              <a:rPr lang="en-GB" altLang="it-IT" sz="1600" dirty="0">
                <a:solidFill>
                  <a:srgbClr val="262626"/>
                </a:solidFill>
                <a:latin typeface="Georgia" panose="02040502050405020303" pitchFamily="18" charset="0"/>
              </a:rPr>
              <a:t> without distinction as to race, sex, language, or religion.</a:t>
            </a:r>
          </a:p>
          <a:p>
            <a:pPr algn="just">
              <a:spcBef>
                <a:spcPts val="1200"/>
              </a:spcBef>
            </a:pPr>
            <a:r>
              <a:rPr lang="en-GB" altLang="it-IT" b="1" dirty="0">
                <a:solidFill>
                  <a:srgbClr val="7030A0"/>
                </a:solidFill>
                <a:latin typeface="Georgia" panose="02040502050405020303" pitchFamily="18" charset="0"/>
              </a:rPr>
              <a:t>Art. 55</a:t>
            </a:r>
          </a:p>
          <a:p>
            <a:pPr algn="just"/>
            <a:r>
              <a:rPr lang="en-GB" altLang="it-IT" sz="1600" dirty="0">
                <a:solidFill>
                  <a:srgbClr val="262626"/>
                </a:solidFill>
                <a:latin typeface="Georgia" panose="02040502050405020303" pitchFamily="18" charset="0"/>
              </a:rPr>
              <a:t>With a view to the </a:t>
            </a:r>
            <a:r>
              <a:rPr lang="en-GB" altLang="it-IT" sz="1600" u="sng" dirty="0">
                <a:solidFill>
                  <a:srgbClr val="262626"/>
                </a:solidFill>
                <a:latin typeface="Georgia" panose="02040502050405020303" pitchFamily="18" charset="0"/>
              </a:rPr>
              <a:t>creation of conditions of stability and well-being</a:t>
            </a:r>
            <a:r>
              <a:rPr lang="en-GB" altLang="it-IT" sz="1600" dirty="0">
                <a:solidFill>
                  <a:srgbClr val="262626"/>
                </a:solidFill>
                <a:latin typeface="Georgia" panose="02040502050405020303" pitchFamily="18" charset="0"/>
              </a:rPr>
              <a:t> which are </a:t>
            </a:r>
            <a:r>
              <a:rPr lang="en-GB" altLang="it-IT" sz="1600" u="sng" dirty="0">
                <a:solidFill>
                  <a:srgbClr val="262626"/>
                </a:solidFill>
                <a:latin typeface="Georgia" panose="02040502050405020303" pitchFamily="18" charset="0"/>
              </a:rPr>
              <a:t>necessary for peaceful and friendly relations among nations</a:t>
            </a:r>
            <a:r>
              <a:rPr lang="en-GB" altLang="it-IT" sz="1600" dirty="0">
                <a:solidFill>
                  <a:srgbClr val="262626"/>
                </a:solidFill>
                <a:latin typeface="Georgia" panose="02040502050405020303" pitchFamily="18" charset="0"/>
              </a:rPr>
              <a:t> […], the United Nations shall promote: […] c. </a:t>
            </a:r>
            <a:r>
              <a:rPr lang="en-GB" altLang="it-IT" sz="1600" u="sng" dirty="0">
                <a:solidFill>
                  <a:srgbClr val="262626"/>
                </a:solidFill>
                <a:latin typeface="Georgia" panose="02040502050405020303" pitchFamily="18" charset="0"/>
              </a:rPr>
              <a:t>universal respect for, and observance of, human rights and fundamental freedoms for all</a:t>
            </a:r>
            <a:r>
              <a:rPr lang="en-GB" altLang="it-IT" sz="1600" dirty="0">
                <a:solidFill>
                  <a:srgbClr val="262626"/>
                </a:solidFill>
                <a:latin typeface="Georgia" panose="02040502050405020303" pitchFamily="18" charset="0"/>
              </a:rPr>
              <a:t> without distinction as to race, sex, language, or religion.</a:t>
            </a:r>
          </a:p>
          <a:p>
            <a:pPr algn="just">
              <a:spcBef>
                <a:spcPts val="1200"/>
              </a:spcBef>
            </a:pPr>
            <a:r>
              <a:rPr lang="en-GB" altLang="it-IT" b="1" dirty="0">
                <a:solidFill>
                  <a:srgbClr val="7030A0"/>
                </a:solidFill>
                <a:latin typeface="Georgia" panose="02040502050405020303" pitchFamily="18" charset="0"/>
              </a:rPr>
              <a:t>Art. 56</a:t>
            </a:r>
          </a:p>
          <a:p>
            <a:pPr algn="just"/>
            <a:r>
              <a:rPr lang="en-GB" altLang="it-IT" sz="1600" dirty="0">
                <a:solidFill>
                  <a:srgbClr val="262626"/>
                </a:solidFill>
                <a:latin typeface="Georgia" panose="02040502050405020303" pitchFamily="18" charset="0"/>
              </a:rPr>
              <a:t>All Members </a:t>
            </a:r>
            <a:r>
              <a:rPr lang="en-GB" altLang="it-IT" sz="1600" u="sng" dirty="0">
                <a:solidFill>
                  <a:srgbClr val="262626"/>
                </a:solidFill>
                <a:latin typeface="Georgia" panose="02040502050405020303" pitchFamily="18" charset="0"/>
              </a:rPr>
              <a:t>pledge</a:t>
            </a:r>
            <a:r>
              <a:rPr lang="en-GB" altLang="it-IT" sz="1600" dirty="0">
                <a:solidFill>
                  <a:srgbClr val="262626"/>
                </a:solidFill>
                <a:latin typeface="Georgia" panose="02040502050405020303" pitchFamily="18" charset="0"/>
              </a:rPr>
              <a:t> themselves to take joint and separate action in co-operation with the Organization for the achievement of the purposes set forth in Article 55.</a:t>
            </a:r>
          </a:p>
          <a:p>
            <a:pPr marL="400050" lvl="1" indent="0" algn="ctr">
              <a:lnSpc>
                <a:spcPts val="1725"/>
              </a:lnSpc>
              <a:spcBef>
                <a:spcPts val="1200"/>
              </a:spcBef>
              <a:buFontTx/>
              <a:buNone/>
            </a:pPr>
            <a:r>
              <a:rPr lang="en-GB" altLang="it-IT" sz="1600" dirty="0">
                <a:solidFill>
                  <a:srgbClr val="FF40FF"/>
                </a:solidFill>
                <a:latin typeface="Georgia" panose="02040502050405020303" pitchFamily="18" charset="0"/>
              </a:rPr>
              <a:t>HOWEVER</a:t>
            </a:r>
          </a:p>
          <a:p>
            <a:pPr marL="400050" lvl="1" indent="0" algn="ctr">
              <a:lnSpc>
                <a:spcPts val="1725"/>
              </a:lnSpc>
              <a:spcBef>
                <a:spcPct val="0"/>
              </a:spcBef>
              <a:buFontTx/>
              <a:buNone/>
            </a:pPr>
            <a:r>
              <a:rPr lang="en-GB" altLang="it-IT" sz="1600" b="1" dirty="0">
                <a:solidFill>
                  <a:srgbClr val="FF40FF"/>
                </a:solidFill>
                <a:latin typeface="Georgia" panose="02040502050405020303" pitchFamily="18" charset="0"/>
              </a:rPr>
              <a:t>DYNAMIC NATURE OF THE CHARTER</a:t>
            </a:r>
          </a:p>
          <a:p>
            <a:pPr marL="400050" lvl="1" indent="0" algn="ctr">
              <a:lnSpc>
                <a:spcPts val="1725"/>
              </a:lnSpc>
              <a:spcBef>
                <a:spcPct val="0"/>
              </a:spcBef>
              <a:buFontTx/>
              <a:buNone/>
            </a:pPr>
            <a:r>
              <a:rPr lang="en-GB" altLang="it-IT" sz="1600" dirty="0">
                <a:solidFill>
                  <a:srgbClr val="FF40FF"/>
                </a:solidFill>
                <a:latin typeface="Georgia" panose="02040502050405020303" pitchFamily="18" charset="0"/>
              </a:rPr>
              <a:t>[see next slide]</a:t>
            </a: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55929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IHRL in the UN charter (2)</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4</a:t>
            </a:fld>
            <a:endParaRPr lang="en-US" dirty="0"/>
          </a:p>
        </p:txBody>
      </p:sp>
      <p:sp>
        <p:nvSpPr>
          <p:cNvPr id="6" name="CasellaDiTesto 5">
            <a:extLst>
              <a:ext uri="{FF2B5EF4-FFF2-40B4-BE49-F238E27FC236}">
                <a16:creationId xmlns:a16="http://schemas.microsoft.com/office/drawing/2014/main" id="{E5139CDD-2DC3-F7B8-F3CD-5CD18A3ECB0E}"/>
              </a:ext>
            </a:extLst>
          </p:cNvPr>
          <p:cNvSpPr txBox="1"/>
          <p:nvPr/>
        </p:nvSpPr>
        <p:spPr>
          <a:xfrm>
            <a:off x="3028122" y="3136463"/>
            <a:ext cx="6109252" cy="591700"/>
          </a:xfrm>
          <a:prstGeom prst="rect">
            <a:avLst/>
          </a:prstGeom>
          <a:noFill/>
        </p:spPr>
        <p:txBody>
          <a:bodyPr wrap="square">
            <a:spAutoFit/>
          </a:bodyPr>
          <a:lstStyle/>
          <a:p>
            <a:pPr algn="ctr" defTabSz="914400">
              <a:lnSpc>
                <a:spcPct val="90000"/>
              </a:lnSpc>
              <a:spcBef>
                <a:spcPct val="0"/>
              </a:spcBef>
              <a:spcAft>
                <a:spcPts val="600"/>
              </a:spcAft>
            </a:pPr>
            <a:r>
              <a:rPr lang="en-US" sz="1800" kern="1200" dirty="0">
                <a:solidFill>
                  <a:schemeClr val="bg1">
                    <a:lumMod val="65000"/>
                    <a:lumOff val="35000"/>
                  </a:schemeClr>
                </a:solidFill>
                <a:latin typeface="High Tower Text" panose="02040502050506030303" pitchFamily="18" charset="0"/>
                <a:ea typeface="+mj-ea"/>
                <a:cs typeface="Phosphate Inline" panose="02000506050000020004" pitchFamily="2" charset="77"/>
              </a:rPr>
              <a:t>The Un and international human rights and humanitarian law promotion</a:t>
            </a:r>
          </a:p>
        </p:txBody>
      </p:sp>
      <p:sp>
        <p:nvSpPr>
          <p:cNvPr id="5" name="Segnaposto contenuto 2">
            <a:extLst>
              <a:ext uri="{FF2B5EF4-FFF2-40B4-BE49-F238E27FC236}">
                <a16:creationId xmlns:a16="http://schemas.microsoft.com/office/drawing/2014/main" id="{1003D9E2-E046-CA5D-823A-809F144F3DB4}"/>
              </a:ext>
            </a:extLst>
          </p:cNvPr>
          <p:cNvSpPr>
            <a:spLocks noGrp="1" noChangeArrowheads="1"/>
          </p:cNvSpPr>
          <p:nvPr>
            <p:ph idx="1"/>
          </p:nvPr>
        </p:nvSpPr>
        <p:spPr>
          <a:xfrm>
            <a:off x="219456" y="1627340"/>
            <a:ext cx="11638715" cy="5402110"/>
          </a:xfrm>
        </p:spPr>
        <p:txBody>
          <a:bodyPr/>
          <a:lstStyle/>
          <a:p>
            <a:pPr marL="0" indent="0" algn="just">
              <a:spcBef>
                <a:spcPts val="0"/>
              </a:spcBef>
              <a:buFontTx/>
              <a:buNone/>
              <a:defRPr/>
            </a:pPr>
            <a:endParaRPr lang="en-GB" altLang="it-IT" sz="1400" dirty="0">
              <a:solidFill>
                <a:srgbClr val="00B050"/>
              </a:solidFill>
              <a:latin typeface="High Tower Text" panose="02040502050506030303" pitchFamily="18" charset="77"/>
            </a:endParaRPr>
          </a:p>
          <a:p>
            <a:pPr marL="0" indent="0" algn="just">
              <a:spcBef>
                <a:spcPts val="0"/>
              </a:spcBef>
              <a:buFontTx/>
              <a:buNone/>
              <a:defRPr/>
            </a:pPr>
            <a:r>
              <a:rPr lang="en-GB" altLang="it-IT" sz="2400" b="1" cap="small" dirty="0">
                <a:solidFill>
                  <a:srgbClr val="FF2F92"/>
                </a:solidFill>
                <a:latin typeface="High Tower Text" panose="02040502050506030303" pitchFamily="18" charset="77"/>
              </a:rPr>
              <a:t>UN practice</a:t>
            </a:r>
          </a:p>
          <a:p>
            <a:pPr marL="0" indent="0" algn="just">
              <a:buClr>
                <a:srgbClr val="FF2F92"/>
              </a:buClr>
              <a:buFontTx/>
              <a:buNone/>
              <a:defRPr/>
            </a:pPr>
            <a:r>
              <a:rPr lang="en-GB" altLang="it-IT" sz="2000" b="1" dirty="0">
                <a:solidFill>
                  <a:srgbClr val="FF2F92"/>
                </a:solidFill>
                <a:latin typeface="High Tower Text" panose="02040502050506030303" pitchFamily="18" charset="77"/>
              </a:rPr>
              <a:t>I. </a:t>
            </a:r>
            <a:r>
              <a:rPr lang="en-GB" altLang="it-IT" sz="2400" dirty="0">
                <a:solidFill>
                  <a:schemeClr val="tx1">
                    <a:lumMod val="85000"/>
                    <a:lumOff val="15000"/>
                  </a:schemeClr>
                </a:solidFill>
                <a:latin typeface="High Tower Text" panose="02040502050506030303" pitchFamily="18" charset="77"/>
              </a:rPr>
              <a:t>Shift in UN approach to human rights.</a:t>
            </a:r>
          </a:p>
          <a:p>
            <a:pPr marL="400050" lvl="1" indent="0" algn="just">
              <a:buFontTx/>
              <a:buNone/>
              <a:defRPr/>
            </a:pPr>
            <a:r>
              <a:rPr lang="en-GB" altLang="it-IT" sz="2000" dirty="0">
                <a:solidFill>
                  <a:schemeClr val="tx1">
                    <a:lumMod val="85000"/>
                    <a:lumOff val="15000"/>
                  </a:schemeClr>
                </a:solidFill>
                <a:latin typeface="High Tower Text" panose="02040502050506030303" pitchFamily="18" charset="77"/>
              </a:rPr>
              <a:t>See, e.g., </a:t>
            </a:r>
            <a:r>
              <a:rPr lang="en-GB" altLang="it-IT" sz="2000" dirty="0">
                <a:solidFill>
                  <a:srgbClr val="FF9300"/>
                </a:solidFill>
                <a:latin typeface="High Tower Text" panose="02040502050506030303" pitchFamily="18" charset="77"/>
              </a:rPr>
              <a:t>UNGA Res. 65/281 (2011)</a:t>
            </a:r>
            <a:r>
              <a:rPr lang="en-GB" altLang="it-IT" sz="2000" dirty="0">
                <a:solidFill>
                  <a:schemeClr val="tx1">
                    <a:lumMod val="85000"/>
                    <a:lumOff val="15000"/>
                  </a:schemeClr>
                </a:solidFill>
                <a:latin typeface="High Tower Text" panose="02040502050506030303" pitchFamily="18" charset="77"/>
              </a:rPr>
              <a:t>: ‘[P]</a:t>
            </a:r>
            <a:r>
              <a:rPr lang="en-GB" altLang="it-IT" sz="2000" dirty="0" err="1">
                <a:solidFill>
                  <a:schemeClr val="tx1">
                    <a:lumMod val="85000"/>
                    <a:lumOff val="15000"/>
                  </a:schemeClr>
                </a:solidFill>
                <a:latin typeface="High Tower Text" panose="02040502050506030303" pitchFamily="18" charset="77"/>
              </a:rPr>
              <a:t>eace</a:t>
            </a:r>
            <a:r>
              <a:rPr lang="en-GB" altLang="it-IT" sz="2000" dirty="0">
                <a:solidFill>
                  <a:schemeClr val="tx1">
                    <a:lumMod val="85000"/>
                    <a:lumOff val="15000"/>
                  </a:schemeClr>
                </a:solidFill>
                <a:latin typeface="High Tower Text" panose="02040502050506030303" pitchFamily="18" charset="77"/>
              </a:rPr>
              <a:t> and security, development and human rights are the pillars of the UN system and the foundations for collective security and well-being’.</a:t>
            </a:r>
          </a:p>
          <a:p>
            <a:pPr marL="0" indent="0" algn="just">
              <a:buClr>
                <a:srgbClr val="FF2F92"/>
              </a:buClr>
              <a:buFontTx/>
              <a:buNone/>
              <a:defRPr/>
            </a:pPr>
            <a:r>
              <a:rPr lang="en-GB" altLang="it-IT" sz="2400" b="1" dirty="0">
                <a:solidFill>
                  <a:srgbClr val="FF2F92"/>
                </a:solidFill>
                <a:latin typeface="High Tower Text" panose="02040502050506030303" pitchFamily="18" charset="77"/>
              </a:rPr>
              <a:t>II. </a:t>
            </a:r>
            <a:r>
              <a:rPr lang="en-GB" altLang="it-IT" sz="2400" dirty="0">
                <a:solidFill>
                  <a:schemeClr val="tx1">
                    <a:lumMod val="85000"/>
                    <a:lumOff val="15000"/>
                  </a:schemeClr>
                </a:solidFill>
                <a:latin typeface="High Tower Text" panose="02040502050506030303" pitchFamily="18" charset="77"/>
              </a:rPr>
              <a:t>Institutions dealing with HRs</a:t>
            </a:r>
          </a:p>
          <a:p>
            <a:pPr marL="685800" lvl="1" algn="just">
              <a:lnSpc>
                <a:spcPts val="1720"/>
              </a:lnSpc>
              <a:buFont typeface="Arial" panose="020B0604020202020204" pitchFamily="34" charset="0"/>
              <a:buChar char="•"/>
              <a:defRPr/>
            </a:pPr>
            <a:r>
              <a:rPr lang="en-GB" altLang="it-IT" sz="2000" dirty="0">
                <a:solidFill>
                  <a:schemeClr val="tx1">
                    <a:lumMod val="85000"/>
                    <a:lumOff val="15000"/>
                  </a:schemeClr>
                </a:solidFill>
                <a:latin typeface="High Tower Text" panose="02040502050506030303" pitchFamily="18" charset="77"/>
              </a:rPr>
              <a:t>ECOSOC </a:t>
            </a:r>
            <a:r>
              <a:rPr lang="en-GB" altLang="it-IT" sz="2000" dirty="0">
                <a:solidFill>
                  <a:schemeClr val="tx1">
                    <a:lumMod val="85000"/>
                    <a:lumOff val="15000"/>
                  </a:schemeClr>
                </a:solidFill>
                <a:latin typeface="High Tower Text" panose="02040502050506030303" pitchFamily="18" charset="77"/>
                <a:sym typeface="Wingdings" pitchFamily="2" charset="2"/>
              </a:rPr>
              <a:t>&amp; Human Rights Commission  UNGA &amp; </a:t>
            </a:r>
            <a:r>
              <a:rPr lang="en-GB" altLang="it-IT" sz="2000" b="1" dirty="0">
                <a:solidFill>
                  <a:schemeClr val="tx1">
                    <a:lumMod val="85000"/>
                    <a:lumOff val="15000"/>
                  </a:schemeClr>
                </a:solidFill>
                <a:latin typeface="High Tower Text" panose="02040502050506030303" pitchFamily="18" charset="77"/>
                <a:sym typeface="Wingdings" pitchFamily="2" charset="2"/>
              </a:rPr>
              <a:t>Human Rights Council </a:t>
            </a:r>
            <a:r>
              <a:rPr lang="en-GB" altLang="it-IT" sz="2000" dirty="0">
                <a:solidFill>
                  <a:schemeClr val="accent3"/>
                </a:solidFill>
                <a:latin typeface="High Tower Text" panose="02040502050506030303" pitchFamily="18" charset="77"/>
                <a:sym typeface="Wingdings" pitchFamily="2" charset="2"/>
              </a:rPr>
              <a:t>[see next slide]</a:t>
            </a:r>
            <a:r>
              <a:rPr lang="en-GB" altLang="it-IT" sz="2000" dirty="0">
                <a:solidFill>
                  <a:schemeClr val="tx1">
                    <a:lumMod val="85000"/>
                    <a:lumOff val="15000"/>
                  </a:schemeClr>
                </a:solidFill>
                <a:latin typeface="High Tower Text" panose="02040502050506030303" pitchFamily="18" charset="77"/>
                <a:sym typeface="Wingdings" pitchFamily="2" charset="2"/>
              </a:rPr>
              <a:t>.</a:t>
            </a:r>
          </a:p>
          <a:p>
            <a:pPr marL="685800" lvl="1" algn="just">
              <a:lnSpc>
                <a:spcPts val="1720"/>
              </a:lnSpc>
              <a:buFont typeface="Arial" panose="020B0604020202020204" pitchFamily="34" charset="0"/>
              <a:buChar char="•"/>
              <a:defRPr/>
            </a:pPr>
            <a:r>
              <a:rPr lang="en-GB" altLang="it-IT" sz="2000" dirty="0">
                <a:solidFill>
                  <a:schemeClr val="tx1">
                    <a:lumMod val="85000"/>
                    <a:lumOff val="15000"/>
                  </a:schemeClr>
                </a:solidFill>
                <a:latin typeface="High Tower Text" panose="02040502050506030303" pitchFamily="18" charset="77"/>
                <a:sym typeface="Wingdings" pitchFamily="2" charset="2"/>
              </a:rPr>
              <a:t>UN GA (esp. third committee), UN SC, ICJ, …</a:t>
            </a:r>
          </a:p>
          <a:p>
            <a:pPr marL="685800" lvl="1" algn="just">
              <a:lnSpc>
                <a:spcPts val="1720"/>
              </a:lnSpc>
              <a:buFont typeface="Arial" panose="020B0604020202020204" pitchFamily="34" charset="0"/>
              <a:buChar char="•"/>
              <a:defRPr/>
            </a:pPr>
            <a:r>
              <a:rPr lang="en-GB" altLang="it-IT" sz="2000" dirty="0">
                <a:solidFill>
                  <a:schemeClr val="tx1">
                    <a:lumMod val="85000"/>
                    <a:lumOff val="15000"/>
                  </a:schemeClr>
                </a:solidFill>
                <a:latin typeface="High Tower Text" panose="02040502050506030303" pitchFamily="18" charset="77"/>
                <a:sym typeface="Wingdings" pitchFamily="2" charset="2"/>
                <a:hlinkClick r:id="rId4" action="ppaction://hlinksldjump"/>
              </a:rPr>
              <a:t>Office of the High Commissioner for Human Rights</a:t>
            </a:r>
            <a:r>
              <a:rPr lang="en-GB" altLang="it-IT" sz="2000" dirty="0">
                <a:solidFill>
                  <a:schemeClr val="tx1">
                    <a:lumMod val="85000"/>
                    <a:lumOff val="15000"/>
                  </a:schemeClr>
                </a:solidFill>
                <a:latin typeface="High Tower Text" panose="02040502050506030303" pitchFamily="18" charset="77"/>
                <a:sym typeface="Wingdings" pitchFamily="2" charset="2"/>
              </a:rPr>
              <a:t> (OHCHR).</a:t>
            </a:r>
            <a:endParaRPr lang="en-GB" altLang="it-IT" sz="2000" dirty="0">
              <a:solidFill>
                <a:schemeClr val="tx1">
                  <a:lumMod val="85000"/>
                  <a:lumOff val="15000"/>
                </a:schemeClr>
              </a:solidFill>
              <a:latin typeface="High Tower Text" panose="02040502050506030303" pitchFamily="18" charset="77"/>
            </a:endParaRPr>
          </a:p>
          <a:p>
            <a:pPr marL="0" indent="0" algn="just">
              <a:buFontTx/>
              <a:buNone/>
              <a:defRPr/>
            </a:pPr>
            <a:endParaRPr lang="en-GB" altLang="it-IT" sz="1800" dirty="0">
              <a:solidFill>
                <a:schemeClr val="tx1">
                  <a:lumMod val="85000"/>
                  <a:lumOff val="15000"/>
                </a:schemeClr>
              </a:solidFill>
              <a:latin typeface="Georgia" panose="02040502050405020303" pitchFamily="18" charset="0"/>
            </a:endParaRPr>
          </a:p>
        </p:txBody>
      </p:sp>
    </p:spTree>
    <p:extLst>
      <p:ext uri="{BB962C8B-B14F-4D97-AF65-F5344CB8AC3E}">
        <p14:creationId xmlns:p14="http://schemas.microsoft.com/office/powerpoint/2010/main" val="195321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IHRL in the UN charter (3)</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5</a:t>
            </a:fld>
            <a:endParaRPr lang="en-US" dirty="0"/>
          </a:p>
        </p:txBody>
      </p:sp>
      <p:sp>
        <p:nvSpPr>
          <p:cNvPr id="6" name="CasellaDiTesto 5">
            <a:extLst>
              <a:ext uri="{FF2B5EF4-FFF2-40B4-BE49-F238E27FC236}">
                <a16:creationId xmlns:a16="http://schemas.microsoft.com/office/drawing/2014/main" id="{E5139CDD-2DC3-F7B8-F3CD-5CD18A3ECB0E}"/>
              </a:ext>
            </a:extLst>
          </p:cNvPr>
          <p:cNvSpPr txBox="1"/>
          <p:nvPr/>
        </p:nvSpPr>
        <p:spPr>
          <a:xfrm>
            <a:off x="3028122" y="3136463"/>
            <a:ext cx="6109252" cy="591700"/>
          </a:xfrm>
          <a:prstGeom prst="rect">
            <a:avLst/>
          </a:prstGeom>
          <a:noFill/>
        </p:spPr>
        <p:txBody>
          <a:bodyPr wrap="square">
            <a:spAutoFit/>
          </a:bodyPr>
          <a:lstStyle/>
          <a:p>
            <a:pPr algn="ctr" defTabSz="914400">
              <a:lnSpc>
                <a:spcPct val="90000"/>
              </a:lnSpc>
              <a:spcBef>
                <a:spcPct val="0"/>
              </a:spcBef>
              <a:spcAft>
                <a:spcPts val="600"/>
              </a:spcAft>
            </a:pPr>
            <a:r>
              <a:rPr lang="en-US" sz="1800" kern="1200" dirty="0">
                <a:solidFill>
                  <a:schemeClr val="bg1">
                    <a:lumMod val="65000"/>
                    <a:lumOff val="35000"/>
                  </a:schemeClr>
                </a:solidFill>
                <a:latin typeface="High Tower Text" panose="02040502050506030303" pitchFamily="18" charset="0"/>
                <a:ea typeface="+mj-ea"/>
                <a:cs typeface="Phosphate Inline" panose="02000506050000020004" pitchFamily="2" charset="77"/>
              </a:rPr>
              <a:t>The Un and international human rights and humanitarian law promotion</a:t>
            </a:r>
          </a:p>
        </p:txBody>
      </p:sp>
      <p:sp>
        <p:nvSpPr>
          <p:cNvPr id="5" name="Segnaposto contenuto 2">
            <a:extLst>
              <a:ext uri="{FF2B5EF4-FFF2-40B4-BE49-F238E27FC236}">
                <a16:creationId xmlns:a16="http://schemas.microsoft.com/office/drawing/2014/main" id="{1003D9E2-E046-CA5D-823A-809F144F3DB4}"/>
              </a:ext>
            </a:extLst>
          </p:cNvPr>
          <p:cNvSpPr>
            <a:spLocks noGrp="1" noChangeArrowheads="1"/>
          </p:cNvSpPr>
          <p:nvPr>
            <p:ph idx="1"/>
          </p:nvPr>
        </p:nvSpPr>
        <p:spPr>
          <a:xfrm>
            <a:off x="219456" y="1627340"/>
            <a:ext cx="11753087" cy="365125"/>
          </a:xfrm>
        </p:spPr>
        <p:txBody>
          <a:bodyPr/>
          <a:lstStyle/>
          <a:p>
            <a:pPr marL="0" indent="0" algn="ctr">
              <a:lnSpc>
                <a:spcPts val="1700"/>
              </a:lnSpc>
              <a:spcAft>
                <a:spcPts val="300"/>
              </a:spcAft>
              <a:buFontTx/>
              <a:buNone/>
              <a:defRPr/>
            </a:pPr>
            <a:r>
              <a:rPr lang="en-US" sz="2200" b="1" cap="small" dirty="0">
                <a:solidFill>
                  <a:srgbClr val="7030A0"/>
                </a:solidFill>
                <a:latin typeface="High Tower Text" panose="02040502050506030303" pitchFamily="18" charset="77"/>
                <a:cs typeface="Georgia"/>
              </a:rPr>
              <a:t>The Human Rights Council (1)</a:t>
            </a:r>
          </a:p>
          <a:p>
            <a:pPr marL="0" indent="0" algn="just">
              <a:buFontTx/>
              <a:buNone/>
              <a:defRPr/>
            </a:pPr>
            <a:endParaRPr lang="en-GB" altLang="it-IT" sz="1800" dirty="0">
              <a:solidFill>
                <a:schemeClr val="tx1">
                  <a:lumMod val="85000"/>
                  <a:lumOff val="15000"/>
                </a:schemeClr>
              </a:solidFill>
              <a:latin typeface="Georgia" panose="02040502050405020303" pitchFamily="18" charset="0"/>
            </a:endParaRPr>
          </a:p>
        </p:txBody>
      </p:sp>
      <p:sp>
        <p:nvSpPr>
          <p:cNvPr id="7" name="Rettangolo 6">
            <a:extLst>
              <a:ext uri="{FF2B5EF4-FFF2-40B4-BE49-F238E27FC236}">
                <a16:creationId xmlns:a16="http://schemas.microsoft.com/office/drawing/2014/main" id="{639395E6-74C0-A6FA-3A25-D09FE73C84CD}"/>
              </a:ext>
            </a:extLst>
          </p:cNvPr>
          <p:cNvSpPr/>
          <p:nvPr/>
        </p:nvSpPr>
        <p:spPr>
          <a:xfrm>
            <a:off x="394324" y="2065824"/>
            <a:ext cx="11578219" cy="4644861"/>
          </a:xfrm>
          <a:prstGeom prst="rect">
            <a:avLst/>
          </a:prstGeom>
        </p:spPr>
        <p:txBody>
          <a:bodyPr wrap="square">
            <a:spAutoFit/>
          </a:bodyPr>
          <a:lstStyle/>
          <a:p>
            <a:pPr algn="ctr">
              <a:lnSpc>
                <a:spcPts val="2100"/>
              </a:lnSpc>
            </a:pPr>
            <a:r>
              <a:rPr lang="en-GB" altLang="it-IT" sz="2000" b="1" cap="small" dirty="0">
                <a:solidFill>
                  <a:srgbClr val="7030A0"/>
                </a:solidFill>
                <a:latin typeface="Georgia" panose="02040502050405020303" pitchFamily="18" charset="0"/>
              </a:rPr>
              <a:t>Membership</a:t>
            </a:r>
            <a:endParaRPr lang="en-GB" altLang="it-IT" sz="2000" dirty="0">
              <a:solidFill>
                <a:srgbClr val="7030A0"/>
              </a:solidFill>
              <a:latin typeface="Georgia" panose="02040502050405020303" pitchFamily="18" charset="0"/>
            </a:endParaRPr>
          </a:p>
          <a:p>
            <a:pPr algn="just">
              <a:lnSpc>
                <a:spcPts val="2100"/>
              </a:lnSpc>
              <a:spcBef>
                <a:spcPts val="1200"/>
              </a:spcBef>
            </a:pPr>
            <a:r>
              <a:rPr lang="en-GB" altLang="it-IT" sz="1800" b="1" dirty="0">
                <a:solidFill>
                  <a:srgbClr val="262626"/>
                </a:solidFill>
                <a:latin typeface="Georgia" panose="02040502050405020303" pitchFamily="18" charset="0"/>
              </a:rPr>
              <a:t>UN GA Res. </a:t>
            </a:r>
            <a:r>
              <a:rPr lang="en-GB" altLang="it-IT" sz="1800" b="1" dirty="0">
                <a:solidFill>
                  <a:srgbClr val="262626"/>
                </a:solidFill>
                <a:latin typeface="Georgia" panose="02040502050405020303" pitchFamily="18" charset="0"/>
                <a:hlinkClick r:id="rId4"/>
              </a:rPr>
              <a:t>60/251</a:t>
            </a:r>
            <a:r>
              <a:rPr lang="en-GB" altLang="it-IT" sz="1800" b="1" dirty="0">
                <a:solidFill>
                  <a:srgbClr val="262626"/>
                </a:solidFill>
                <a:latin typeface="Georgia" panose="02040502050405020303" pitchFamily="18" charset="0"/>
              </a:rPr>
              <a:t> ‘Human Rights Council’ (15 March 2006):</a:t>
            </a:r>
          </a:p>
          <a:p>
            <a:pPr indent="358775" algn="just">
              <a:lnSpc>
                <a:spcPts val="1700"/>
              </a:lnSpc>
              <a:spcBef>
                <a:spcPts val="300"/>
              </a:spcBef>
            </a:pPr>
            <a:r>
              <a:rPr lang="en-GB" altLang="it-IT" sz="1600" dirty="0">
                <a:solidFill>
                  <a:srgbClr val="262626"/>
                </a:solidFill>
                <a:latin typeface="Georgia" panose="02040502050405020303" pitchFamily="18" charset="0"/>
              </a:rPr>
              <a:t>7. Decides further that the Council shall consist of </a:t>
            </a:r>
            <a:r>
              <a:rPr lang="en-GB" altLang="it-IT" sz="1600" b="1" dirty="0">
                <a:solidFill>
                  <a:srgbClr val="00B0F0"/>
                </a:solidFill>
                <a:latin typeface="Georgia" panose="02040502050405020303" pitchFamily="18" charset="0"/>
              </a:rPr>
              <a:t>forty-seven Member States</a:t>
            </a:r>
            <a:r>
              <a:rPr lang="en-GB" altLang="it-IT" sz="1600" dirty="0">
                <a:solidFill>
                  <a:srgbClr val="262626"/>
                </a:solidFill>
                <a:latin typeface="Georgia" panose="02040502050405020303" pitchFamily="18" charset="0"/>
              </a:rPr>
              <a:t>, which shall be </a:t>
            </a:r>
            <a:r>
              <a:rPr lang="en-GB" altLang="it-IT" sz="1600" b="1" dirty="0">
                <a:solidFill>
                  <a:srgbClr val="00B0F0"/>
                </a:solidFill>
                <a:latin typeface="Georgia" panose="02040502050405020303" pitchFamily="18" charset="0"/>
              </a:rPr>
              <a:t>elected</a:t>
            </a:r>
            <a:r>
              <a:rPr lang="en-GB" altLang="it-IT" sz="1600" dirty="0">
                <a:solidFill>
                  <a:srgbClr val="262626"/>
                </a:solidFill>
                <a:latin typeface="Georgia" panose="02040502050405020303" pitchFamily="18" charset="0"/>
              </a:rPr>
              <a:t> directly and individually by secret ballot </a:t>
            </a:r>
            <a:r>
              <a:rPr lang="en-GB" altLang="it-IT" sz="1600" b="1" dirty="0">
                <a:solidFill>
                  <a:srgbClr val="00B0F0"/>
                </a:solidFill>
                <a:latin typeface="Georgia" panose="02040502050405020303" pitchFamily="18" charset="0"/>
              </a:rPr>
              <a:t>by</a:t>
            </a:r>
            <a:r>
              <a:rPr lang="en-GB" altLang="it-IT" sz="1600" dirty="0">
                <a:solidFill>
                  <a:srgbClr val="262626"/>
                </a:solidFill>
                <a:latin typeface="Georgia" panose="02040502050405020303" pitchFamily="18" charset="0"/>
              </a:rPr>
              <a:t> the majority of the members of </a:t>
            </a:r>
            <a:r>
              <a:rPr lang="en-GB" altLang="it-IT" sz="1600" b="1" dirty="0">
                <a:solidFill>
                  <a:srgbClr val="00B0F0"/>
                </a:solidFill>
                <a:latin typeface="Georgia" panose="02040502050405020303" pitchFamily="18" charset="0"/>
              </a:rPr>
              <a:t>the General Assembly</a:t>
            </a:r>
            <a:r>
              <a:rPr lang="en-GB" altLang="it-IT" sz="1600" dirty="0">
                <a:solidFill>
                  <a:srgbClr val="262626"/>
                </a:solidFill>
                <a:latin typeface="Georgia" panose="02040502050405020303" pitchFamily="18" charset="0"/>
              </a:rPr>
              <a:t>; </a:t>
            </a:r>
          </a:p>
          <a:p>
            <a:pPr algn="just">
              <a:lnSpc>
                <a:spcPts val="1700"/>
              </a:lnSpc>
            </a:pPr>
            <a:r>
              <a:rPr lang="en-GB" altLang="it-IT" sz="1600" dirty="0">
                <a:solidFill>
                  <a:srgbClr val="262626"/>
                </a:solidFill>
                <a:latin typeface="Georgia" panose="02040502050405020303" pitchFamily="18" charset="0"/>
              </a:rPr>
              <a:t>the </a:t>
            </a:r>
            <a:r>
              <a:rPr lang="en-GB" altLang="it-IT" sz="1600" b="1" dirty="0">
                <a:solidFill>
                  <a:srgbClr val="FF0000"/>
                </a:solidFill>
                <a:latin typeface="Georgia" panose="02040502050405020303" pitchFamily="18" charset="0"/>
              </a:rPr>
              <a:t>membership shall be based on equitable geographical distribution</a:t>
            </a:r>
            <a:r>
              <a:rPr lang="en-GB" altLang="it-IT" sz="1600" dirty="0">
                <a:solidFill>
                  <a:srgbClr val="262626"/>
                </a:solidFill>
                <a:latin typeface="Georgia" panose="02040502050405020303" pitchFamily="18" charset="0"/>
              </a:rPr>
              <a:t>, and seats shall be distributed as follows among regional groups: Group of African States, 13; Group of Asian States, 13; Group of Eastern European States, 6; Group of Latin American and Caribbean States, 8; and Group of Western European and other States, 7; </a:t>
            </a:r>
          </a:p>
          <a:p>
            <a:pPr algn="just">
              <a:lnSpc>
                <a:spcPts val="1700"/>
              </a:lnSpc>
            </a:pPr>
            <a:r>
              <a:rPr lang="en-GB" altLang="it-IT" sz="1600" dirty="0">
                <a:solidFill>
                  <a:srgbClr val="262626"/>
                </a:solidFill>
                <a:latin typeface="Georgia" panose="02040502050405020303" pitchFamily="18" charset="0"/>
              </a:rPr>
              <a:t>the members of the Council shall serve for a period of </a:t>
            </a:r>
            <a:r>
              <a:rPr lang="en-GB" altLang="it-IT" sz="1600" b="1" dirty="0">
                <a:solidFill>
                  <a:srgbClr val="00B0F0"/>
                </a:solidFill>
                <a:latin typeface="Georgia" panose="02040502050405020303" pitchFamily="18" charset="0"/>
              </a:rPr>
              <a:t>three years </a:t>
            </a:r>
            <a:r>
              <a:rPr lang="en-GB" altLang="it-IT" sz="1600" dirty="0">
                <a:solidFill>
                  <a:srgbClr val="262626"/>
                </a:solidFill>
                <a:latin typeface="Georgia" panose="02040502050405020303" pitchFamily="18" charset="0"/>
              </a:rPr>
              <a:t>and shall not be eligible for immediate re-election after two consecutive terms;</a:t>
            </a:r>
          </a:p>
          <a:p>
            <a:pPr indent="358775" algn="just">
              <a:lnSpc>
                <a:spcPts val="1700"/>
              </a:lnSpc>
              <a:spcBef>
                <a:spcPts val="300"/>
              </a:spcBef>
            </a:pPr>
            <a:r>
              <a:rPr lang="en-GB" altLang="it-IT" sz="1600" dirty="0">
                <a:solidFill>
                  <a:srgbClr val="262626"/>
                </a:solidFill>
                <a:latin typeface="Georgia" panose="02040502050405020303" pitchFamily="18" charset="0"/>
              </a:rPr>
              <a:t>8. Decides that the membership in the Council shall be </a:t>
            </a:r>
            <a:r>
              <a:rPr lang="en-GB" altLang="it-IT" sz="1600" b="1" dirty="0">
                <a:solidFill>
                  <a:srgbClr val="FF9300"/>
                </a:solidFill>
                <a:latin typeface="Georgia" panose="02040502050405020303" pitchFamily="18" charset="0"/>
              </a:rPr>
              <a:t>open to all States Members of the United Nations</a:t>
            </a:r>
            <a:r>
              <a:rPr lang="en-GB" altLang="it-IT" sz="1600" dirty="0">
                <a:solidFill>
                  <a:srgbClr val="262626"/>
                </a:solidFill>
                <a:latin typeface="Georgia" panose="02040502050405020303" pitchFamily="18" charset="0"/>
              </a:rPr>
              <a:t>; </a:t>
            </a:r>
          </a:p>
          <a:p>
            <a:pPr indent="11113" algn="just">
              <a:lnSpc>
                <a:spcPts val="1700"/>
              </a:lnSpc>
              <a:spcBef>
                <a:spcPts val="0"/>
              </a:spcBef>
            </a:pPr>
            <a:r>
              <a:rPr lang="en-GB" altLang="it-IT" sz="1600" dirty="0">
                <a:solidFill>
                  <a:srgbClr val="262626"/>
                </a:solidFill>
                <a:latin typeface="Georgia" panose="02040502050405020303" pitchFamily="18" charset="0"/>
              </a:rPr>
              <a:t>when electing members of the Council, Member States shall take into account </a:t>
            </a:r>
            <a:r>
              <a:rPr lang="en-GB" altLang="it-IT" sz="1600" b="1" dirty="0">
                <a:solidFill>
                  <a:srgbClr val="7030A0"/>
                </a:solidFill>
                <a:latin typeface="Georgia" panose="02040502050405020303" pitchFamily="18" charset="0"/>
              </a:rPr>
              <a:t>the </a:t>
            </a:r>
            <a:r>
              <a:rPr lang="en-GB" altLang="it-IT" sz="1600" b="1" u="sng" dirty="0">
                <a:solidFill>
                  <a:srgbClr val="7030A0"/>
                </a:solidFill>
                <a:latin typeface="Georgia" panose="02040502050405020303" pitchFamily="18" charset="0"/>
              </a:rPr>
              <a:t>contribution</a:t>
            </a:r>
            <a:r>
              <a:rPr lang="en-GB" altLang="it-IT" sz="1600" b="1" dirty="0">
                <a:solidFill>
                  <a:srgbClr val="7030A0"/>
                </a:solidFill>
                <a:latin typeface="Georgia" panose="02040502050405020303" pitchFamily="18" charset="0"/>
              </a:rPr>
              <a:t> of candidates to the promotion and protection of human rights</a:t>
            </a:r>
            <a:r>
              <a:rPr lang="en-GB" altLang="it-IT" sz="1600" dirty="0">
                <a:solidFill>
                  <a:srgbClr val="262626"/>
                </a:solidFill>
                <a:latin typeface="Georgia" panose="02040502050405020303" pitchFamily="18" charset="0"/>
              </a:rPr>
              <a:t> and their </a:t>
            </a:r>
            <a:r>
              <a:rPr lang="en-GB" altLang="it-IT" sz="1600" b="1" u="sng" dirty="0">
                <a:solidFill>
                  <a:srgbClr val="7030A0"/>
                </a:solidFill>
                <a:latin typeface="Georgia" panose="02040502050405020303" pitchFamily="18" charset="0"/>
              </a:rPr>
              <a:t>voluntary pledges and commitments</a:t>
            </a:r>
            <a:r>
              <a:rPr lang="en-GB" altLang="it-IT" sz="1600" b="1" dirty="0">
                <a:solidFill>
                  <a:srgbClr val="7030A0"/>
                </a:solidFill>
                <a:latin typeface="Georgia" panose="02040502050405020303" pitchFamily="18" charset="0"/>
              </a:rPr>
              <a:t> </a:t>
            </a:r>
            <a:r>
              <a:rPr lang="en-GB" altLang="it-IT" sz="1600" dirty="0">
                <a:solidFill>
                  <a:srgbClr val="262626"/>
                </a:solidFill>
                <a:latin typeface="Georgia" panose="02040502050405020303" pitchFamily="18" charset="0"/>
              </a:rPr>
              <a:t>made thereto; </a:t>
            </a:r>
          </a:p>
          <a:p>
            <a:pPr indent="11113" algn="just">
              <a:lnSpc>
                <a:spcPts val="1700"/>
              </a:lnSpc>
              <a:spcBef>
                <a:spcPts val="0"/>
              </a:spcBef>
            </a:pPr>
            <a:r>
              <a:rPr lang="en-GB" altLang="it-IT" sz="1600" dirty="0">
                <a:solidFill>
                  <a:srgbClr val="262626"/>
                </a:solidFill>
                <a:latin typeface="Georgia" panose="02040502050405020303" pitchFamily="18" charset="0"/>
              </a:rPr>
              <a:t>the </a:t>
            </a:r>
            <a:r>
              <a:rPr lang="en-GB" altLang="it-IT" sz="1600" b="1" dirty="0">
                <a:solidFill>
                  <a:srgbClr val="FF2F92"/>
                </a:solidFill>
                <a:latin typeface="Georgia" panose="02040502050405020303" pitchFamily="18" charset="0"/>
              </a:rPr>
              <a:t>General Assembly</a:t>
            </a:r>
            <a:r>
              <a:rPr lang="en-GB" altLang="it-IT" sz="1600" dirty="0">
                <a:solidFill>
                  <a:srgbClr val="262626"/>
                </a:solidFill>
                <a:latin typeface="Georgia" panose="02040502050405020303" pitchFamily="18" charset="0"/>
              </a:rPr>
              <a:t>, by a two-thirds majority of the members present and voting, may </a:t>
            </a:r>
            <a:r>
              <a:rPr lang="en-GB" altLang="it-IT" sz="1600" b="1" u="sng" dirty="0">
                <a:solidFill>
                  <a:srgbClr val="FF2F92"/>
                </a:solidFill>
                <a:latin typeface="Georgia" panose="02040502050405020303" pitchFamily="18" charset="0"/>
              </a:rPr>
              <a:t>suspend</a:t>
            </a:r>
            <a:r>
              <a:rPr lang="en-GB" altLang="it-IT" sz="1600" dirty="0">
                <a:solidFill>
                  <a:srgbClr val="262626"/>
                </a:solidFill>
                <a:latin typeface="Georgia" panose="02040502050405020303" pitchFamily="18" charset="0"/>
              </a:rPr>
              <a:t> the rights of membership in the Council of </a:t>
            </a:r>
            <a:r>
              <a:rPr lang="en-GB" altLang="it-IT" sz="1600" b="1" u="sng" dirty="0">
                <a:solidFill>
                  <a:srgbClr val="FF2F92"/>
                </a:solidFill>
                <a:latin typeface="Georgia" panose="02040502050405020303" pitchFamily="18" charset="0"/>
              </a:rPr>
              <a:t>a member of the Council that commits gross and systematic violations of human rights</a:t>
            </a:r>
            <a:r>
              <a:rPr lang="en-GB" altLang="it-IT" sz="1600" dirty="0">
                <a:solidFill>
                  <a:srgbClr val="262626"/>
                </a:solidFill>
                <a:latin typeface="Georgia" panose="02040502050405020303" pitchFamily="18" charset="0"/>
              </a:rPr>
              <a:t>;</a:t>
            </a:r>
          </a:p>
          <a:p>
            <a:pPr indent="358775" algn="just">
              <a:lnSpc>
                <a:spcPts val="1700"/>
              </a:lnSpc>
              <a:spcBef>
                <a:spcPts val="300"/>
              </a:spcBef>
            </a:pPr>
            <a:r>
              <a:rPr lang="en-GB" altLang="it-IT" sz="1600" dirty="0">
                <a:solidFill>
                  <a:srgbClr val="262626"/>
                </a:solidFill>
                <a:latin typeface="Georgia" panose="02040502050405020303" pitchFamily="18" charset="0"/>
              </a:rPr>
              <a:t> 9. Decides also that </a:t>
            </a:r>
            <a:r>
              <a:rPr lang="en-GB" altLang="it-IT" sz="1600" b="1" dirty="0">
                <a:solidFill>
                  <a:srgbClr val="00B050"/>
                </a:solidFill>
                <a:latin typeface="Georgia" panose="02040502050405020303" pitchFamily="18" charset="0"/>
              </a:rPr>
              <a:t>members elected to the Council </a:t>
            </a:r>
            <a:r>
              <a:rPr lang="en-GB" altLang="it-IT" sz="1600" dirty="0">
                <a:solidFill>
                  <a:srgbClr val="262626"/>
                </a:solidFill>
                <a:latin typeface="Georgia" panose="02040502050405020303" pitchFamily="18" charset="0"/>
              </a:rPr>
              <a:t>shall uphold the highest standards in the promotion and protection of human rights, shall fully cooperate with the Council and be reviewed under the universal periodic review mechanism during their term of membership; </a:t>
            </a:r>
          </a:p>
          <a:p>
            <a:pPr indent="358775" algn="just">
              <a:lnSpc>
                <a:spcPts val="1700"/>
              </a:lnSpc>
              <a:spcBef>
                <a:spcPts val="300"/>
              </a:spcBef>
            </a:pPr>
            <a:r>
              <a:rPr lang="en-GB" altLang="it-IT" sz="1600" dirty="0">
                <a:solidFill>
                  <a:srgbClr val="262626"/>
                </a:solidFill>
                <a:latin typeface="Georgia" panose="02040502050405020303" pitchFamily="18" charset="0"/>
              </a:rPr>
              <a:t>[…]</a:t>
            </a:r>
          </a:p>
        </p:txBody>
      </p:sp>
    </p:spTree>
    <p:extLst>
      <p:ext uri="{BB962C8B-B14F-4D97-AF65-F5344CB8AC3E}">
        <p14:creationId xmlns:p14="http://schemas.microsoft.com/office/powerpoint/2010/main" val="204876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IHRL in the UN charter (4)</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6</a:t>
            </a:fld>
            <a:endParaRPr lang="en-US" dirty="0"/>
          </a:p>
        </p:txBody>
      </p:sp>
      <p:sp>
        <p:nvSpPr>
          <p:cNvPr id="6" name="CasellaDiTesto 5">
            <a:extLst>
              <a:ext uri="{FF2B5EF4-FFF2-40B4-BE49-F238E27FC236}">
                <a16:creationId xmlns:a16="http://schemas.microsoft.com/office/drawing/2014/main" id="{E5139CDD-2DC3-F7B8-F3CD-5CD18A3ECB0E}"/>
              </a:ext>
            </a:extLst>
          </p:cNvPr>
          <p:cNvSpPr txBox="1"/>
          <p:nvPr/>
        </p:nvSpPr>
        <p:spPr>
          <a:xfrm>
            <a:off x="3028122" y="3136463"/>
            <a:ext cx="6109252" cy="591700"/>
          </a:xfrm>
          <a:prstGeom prst="rect">
            <a:avLst/>
          </a:prstGeom>
          <a:noFill/>
        </p:spPr>
        <p:txBody>
          <a:bodyPr wrap="square">
            <a:spAutoFit/>
          </a:bodyPr>
          <a:lstStyle/>
          <a:p>
            <a:pPr algn="ctr" defTabSz="914400">
              <a:lnSpc>
                <a:spcPct val="90000"/>
              </a:lnSpc>
              <a:spcBef>
                <a:spcPct val="0"/>
              </a:spcBef>
              <a:spcAft>
                <a:spcPts val="600"/>
              </a:spcAft>
            </a:pPr>
            <a:r>
              <a:rPr lang="en-US" sz="1800" kern="1200" dirty="0">
                <a:solidFill>
                  <a:schemeClr val="bg1">
                    <a:lumMod val="65000"/>
                    <a:lumOff val="35000"/>
                  </a:schemeClr>
                </a:solidFill>
                <a:latin typeface="High Tower Text" panose="02040502050506030303" pitchFamily="18" charset="0"/>
                <a:ea typeface="+mj-ea"/>
                <a:cs typeface="Phosphate Inline" panose="02000506050000020004" pitchFamily="2" charset="77"/>
              </a:rPr>
              <a:t>The Un and international human rights and humanitarian law promotion</a:t>
            </a:r>
          </a:p>
        </p:txBody>
      </p:sp>
      <p:sp>
        <p:nvSpPr>
          <p:cNvPr id="5" name="Segnaposto contenuto 2">
            <a:extLst>
              <a:ext uri="{FF2B5EF4-FFF2-40B4-BE49-F238E27FC236}">
                <a16:creationId xmlns:a16="http://schemas.microsoft.com/office/drawing/2014/main" id="{1003D9E2-E046-CA5D-823A-809F144F3DB4}"/>
              </a:ext>
            </a:extLst>
          </p:cNvPr>
          <p:cNvSpPr>
            <a:spLocks noGrp="1" noChangeArrowheads="1"/>
          </p:cNvSpPr>
          <p:nvPr>
            <p:ph idx="1"/>
          </p:nvPr>
        </p:nvSpPr>
        <p:spPr>
          <a:xfrm>
            <a:off x="219456" y="1351569"/>
            <a:ext cx="11753087" cy="365125"/>
          </a:xfrm>
        </p:spPr>
        <p:txBody>
          <a:bodyPr/>
          <a:lstStyle/>
          <a:p>
            <a:pPr marL="0" indent="0" algn="ctr">
              <a:lnSpc>
                <a:spcPts val="1700"/>
              </a:lnSpc>
              <a:spcAft>
                <a:spcPts val="300"/>
              </a:spcAft>
              <a:buFontTx/>
              <a:buNone/>
              <a:defRPr/>
            </a:pPr>
            <a:r>
              <a:rPr lang="en-US" sz="2200" b="1" cap="small" dirty="0">
                <a:solidFill>
                  <a:srgbClr val="7030A0"/>
                </a:solidFill>
                <a:latin typeface="High Tower Text" panose="02040502050506030303" pitchFamily="18" charset="77"/>
                <a:cs typeface="Georgia"/>
              </a:rPr>
              <a:t>The Human Rights Council (2)</a:t>
            </a:r>
          </a:p>
          <a:p>
            <a:pPr marL="0" indent="0" algn="just">
              <a:buFontTx/>
              <a:buNone/>
              <a:defRPr/>
            </a:pPr>
            <a:endParaRPr lang="en-GB" altLang="it-IT" sz="1800" dirty="0">
              <a:solidFill>
                <a:schemeClr val="tx1">
                  <a:lumMod val="85000"/>
                  <a:lumOff val="15000"/>
                </a:schemeClr>
              </a:solidFill>
              <a:latin typeface="Georgia" panose="02040502050405020303" pitchFamily="18" charset="0"/>
            </a:endParaRPr>
          </a:p>
        </p:txBody>
      </p:sp>
      <p:pic>
        <p:nvPicPr>
          <p:cNvPr id="9" name="Immagine 8">
            <a:extLst>
              <a:ext uri="{FF2B5EF4-FFF2-40B4-BE49-F238E27FC236}">
                <a16:creationId xmlns:a16="http://schemas.microsoft.com/office/drawing/2014/main" id="{BAA05473-CC2D-91E6-F126-0C9CBE5F73BB}"/>
              </a:ext>
            </a:extLst>
          </p:cNvPr>
          <p:cNvPicPr>
            <a:picLocks noChangeAspect="1"/>
          </p:cNvPicPr>
          <p:nvPr/>
        </p:nvPicPr>
        <p:blipFill rotWithShape="1">
          <a:blip r:embed="rId4"/>
          <a:srcRect l="31100" t="33620" r="31100" b="12201"/>
          <a:stretch/>
        </p:blipFill>
        <p:spPr>
          <a:xfrm>
            <a:off x="455093" y="2092574"/>
            <a:ext cx="5234507" cy="4689245"/>
          </a:xfrm>
          <a:prstGeom prst="rect">
            <a:avLst/>
          </a:prstGeom>
          <a:ln>
            <a:solidFill>
              <a:schemeClr val="tx1">
                <a:lumMod val="75000"/>
                <a:lumOff val="25000"/>
              </a:schemeClr>
            </a:solidFill>
          </a:ln>
        </p:spPr>
      </p:pic>
      <p:pic>
        <p:nvPicPr>
          <p:cNvPr id="11" name="Immagine 10">
            <a:extLst>
              <a:ext uri="{FF2B5EF4-FFF2-40B4-BE49-F238E27FC236}">
                <a16:creationId xmlns:a16="http://schemas.microsoft.com/office/drawing/2014/main" id="{87D04981-6E09-121A-3DDA-EC951521A35A}"/>
              </a:ext>
            </a:extLst>
          </p:cNvPr>
          <p:cNvPicPr>
            <a:picLocks noChangeAspect="1"/>
          </p:cNvPicPr>
          <p:nvPr/>
        </p:nvPicPr>
        <p:blipFill>
          <a:blip r:embed="rId5"/>
          <a:stretch>
            <a:fillRect/>
          </a:stretch>
        </p:blipFill>
        <p:spPr>
          <a:xfrm>
            <a:off x="4833256" y="2130099"/>
            <a:ext cx="7377031" cy="4340064"/>
          </a:xfrm>
          <a:prstGeom prst="rect">
            <a:avLst/>
          </a:prstGeom>
          <a:ln>
            <a:solidFill>
              <a:schemeClr val="accent1"/>
            </a:solidFill>
          </a:ln>
        </p:spPr>
      </p:pic>
      <p:sp>
        <p:nvSpPr>
          <p:cNvPr id="13" name="CasellaDiTesto 12">
            <a:extLst>
              <a:ext uri="{FF2B5EF4-FFF2-40B4-BE49-F238E27FC236}">
                <a16:creationId xmlns:a16="http://schemas.microsoft.com/office/drawing/2014/main" id="{795DDDB4-F3FF-69A4-973A-D5F447086207}"/>
              </a:ext>
            </a:extLst>
          </p:cNvPr>
          <p:cNvSpPr txBox="1"/>
          <p:nvPr/>
        </p:nvSpPr>
        <p:spPr>
          <a:xfrm>
            <a:off x="4717142" y="6470163"/>
            <a:ext cx="7493145" cy="307777"/>
          </a:xfrm>
          <a:prstGeom prst="rect">
            <a:avLst/>
          </a:prstGeom>
          <a:noFill/>
        </p:spPr>
        <p:txBody>
          <a:bodyPr wrap="square" rtlCol="0">
            <a:spAutoFit/>
          </a:bodyPr>
          <a:lstStyle/>
          <a:p>
            <a:pPr algn="ctr"/>
            <a:r>
              <a:rPr lang="it-IT" sz="1400" dirty="0">
                <a:latin typeface="Georgia" panose="02040502050405020303" pitchFamily="18" charset="0"/>
                <a:hlinkClick r:id="rId6"/>
              </a:rPr>
              <a:t>A/RES/ES-11/3</a:t>
            </a:r>
            <a:r>
              <a:rPr lang="it-IT" sz="1400" dirty="0">
                <a:latin typeface="Georgia" panose="02040502050405020303" pitchFamily="18" charset="0"/>
              </a:rPr>
              <a:t> (8 April 2022); </a:t>
            </a:r>
            <a:r>
              <a:rPr lang="it-IT" sz="1400" dirty="0">
                <a:latin typeface="Georgia" panose="02040502050405020303" pitchFamily="18" charset="0"/>
                <a:hlinkClick r:id="rId7"/>
              </a:rPr>
              <a:t>https://news.un.org/en/story/2022/04/1115782</a:t>
            </a:r>
            <a:r>
              <a:rPr lang="it-IT" sz="1400" dirty="0">
                <a:latin typeface="Georgia" panose="02040502050405020303" pitchFamily="18" charset="0"/>
              </a:rPr>
              <a:t> </a:t>
            </a:r>
          </a:p>
        </p:txBody>
      </p:sp>
      <p:sp>
        <p:nvSpPr>
          <p:cNvPr id="10" name="CasellaDiTesto 9">
            <a:extLst>
              <a:ext uri="{FF2B5EF4-FFF2-40B4-BE49-F238E27FC236}">
                <a16:creationId xmlns:a16="http://schemas.microsoft.com/office/drawing/2014/main" id="{5A7B18B2-2440-1030-B0F9-ADC94B35EDFC}"/>
              </a:ext>
            </a:extLst>
          </p:cNvPr>
          <p:cNvSpPr txBox="1"/>
          <p:nvPr/>
        </p:nvSpPr>
        <p:spPr>
          <a:xfrm rot="20278479">
            <a:off x="1870000" y="3784292"/>
            <a:ext cx="8954036" cy="769441"/>
          </a:xfrm>
          <a:prstGeom prst="rect">
            <a:avLst/>
          </a:prstGeom>
          <a:noFill/>
        </p:spPr>
        <p:txBody>
          <a:bodyPr wrap="square" rtlCol="0">
            <a:spAutoFit/>
          </a:bodyPr>
          <a:lstStyle/>
          <a:p>
            <a:pPr algn="ctr"/>
            <a:r>
              <a:rPr lang="en-GB" sz="4400" dirty="0">
                <a:solidFill>
                  <a:srgbClr val="FF2F92"/>
                </a:solidFill>
                <a:latin typeface="Georgia" panose="02040502050405020303" pitchFamily="18" charset="0"/>
              </a:rPr>
              <a:t>EXAMPLES OF SUSPENSION</a:t>
            </a:r>
          </a:p>
        </p:txBody>
      </p:sp>
      <p:sp>
        <p:nvSpPr>
          <p:cNvPr id="15" name="CasellaDiTesto 14">
            <a:extLst>
              <a:ext uri="{FF2B5EF4-FFF2-40B4-BE49-F238E27FC236}">
                <a16:creationId xmlns:a16="http://schemas.microsoft.com/office/drawing/2014/main" id="{D6E94124-C989-6E3A-C195-058D2B48634F}"/>
              </a:ext>
            </a:extLst>
          </p:cNvPr>
          <p:cNvSpPr txBox="1"/>
          <p:nvPr/>
        </p:nvSpPr>
        <p:spPr>
          <a:xfrm>
            <a:off x="3005088" y="1648593"/>
            <a:ext cx="6132286" cy="361637"/>
          </a:xfrm>
          <a:prstGeom prst="rect">
            <a:avLst/>
          </a:prstGeom>
          <a:noFill/>
        </p:spPr>
        <p:txBody>
          <a:bodyPr wrap="square">
            <a:spAutoFit/>
          </a:bodyPr>
          <a:lstStyle/>
          <a:p>
            <a:pPr algn="ctr">
              <a:lnSpc>
                <a:spcPts val="2100"/>
              </a:lnSpc>
            </a:pPr>
            <a:r>
              <a:rPr lang="en-GB" altLang="it-IT" sz="2000" b="1" cap="small" dirty="0">
                <a:solidFill>
                  <a:srgbClr val="7030A0"/>
                </a:solidFill>
                <a:latin typeface="Georgia" panose="02040502050405020303" pitchFamily="18" charset="0"/>
              </a:rPr>
              <a:t>Membership</a:t>
            </a:r>
            <a:endParaRPr lang="en-GB" altLang="it-IT" sz="2000" dirty="0">
              <a:solidFill>
                <a:srgbClr val="7030A0"/>
              </a:solidFill>
              <a:latin typeface="Georgia" panose="02040502050405020303" pitchFamily="18" charset="0"/>
            </a:endParaRPr>
          </a:p>
        </p:txBody>
      </p:sp>
    </p:spTree>
    <p:extLst>
      <p:ext uri="{BB962C8B-B14F-4D97-AF65-F5344CB8AC3E}">
        <p14:creationId xmlns:p14="http://schemas.microsoft.com/office/powerpoint/2010/main" val="229487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IHRL in the UN charter (5)</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5" name="Segnaposto contenuto 2">
            <a:extLst>
              <a:ext uri="{FF2B5EF4-FFF2-40B4-BE49-F238E27FC236}">
                <a16:creationId xmlns:a16="http://schemas.microsoft.com/office/drawing/2014/main" id="{1003D9E2-E046-CA5D-823A-809F144F3DB4}"/>
              </a:ext>
            </a:extLst>
          </p:cNvPr>
          <p:cNvSpPr>
            <a:spLocks noGrp="1" noChangeArrowheads="1"/>
          </p:cNvSpPr>
          <p:nvPr>
            <p:ph idx="1"/>
          </p:nvPr>
        </p:nvSpPr>
        <p:spPr>
          <a:xfrm>
            <a:off x="219456" y="1351569"/>
            <a:ext cx="11753087" cy="365125"/>
          </a:xfrm>
        </p:spPr>
        <p:txBody>
          <a:bodyPr/>
          <a:lstStyle/>
          <a:p>
            <a:pPr marL="0" indent="0" algn="ctr">
              <a:lnSpc>
                <a:spcPts val="1700"/>
              </a:lnSpc>
              <a:spcAft>
                <a:spcPts val="300"/>
              </a:spcAft>
              <a:buFontTx/>
              <a:buNone/>
              <a:defRPr/>
            </a:pPr>
            <a:r>
              <a:rPr lang="en-US" sz="2200" b="1" cap="small" dirty="0">
                <a:solidFill>
                  <a:srgbClr val="7030A0"/>
                </a:solidFill>
                <a:latin typeface="High Tower Text" panose="02040502050506030303" pitchFamily="18" charset="77"/>
                <a:cs typeface="Georgia"/>
              </a:rPr>
              <a:t>The Human Rights Council (2)</a:t>
            </a:r>
          </a:p>
          <a:p>
            <a:pPr marL="0" indent="0" algn="just">
              <a:buFontTx/>
              <a:buNone/>
              <a:defRPr/>
            </a:pPr>
            <a:endParaRPr lang="en-GB" altLang="it-IT" sz="1800" dirty="0">
              <a:solidFill>
                <a:schemeClr val="tx1">
                  <a:lumMod val="85000"/>
                  <a:lumOff val="15000"/>
                </a:schemeClr>
              </a:solidFill>
              <a:latin typeface="Georgia" panose="02040502050405020303" pitchFamily="18" charset="0"/>
            </a:endParaRPr>
          </a:p>
        </p:txBody>
      </p:sp>
      <p:sp>
        <p:nvSpPr>
          <p:cNvPr id="15" name="CasellaDiTesto 14">
            <a:extLst>
              <a:ext uri="{FF2B5EF4-FFF2-40B4-BE49-F238E27FC236}">
                <a16:creationId xmlns:a16="http://schemas.microsoft.com/office/drawing/2014/main" id="{D6E94124-C989-6E3A-C195-058D2B48634F}"/>
              </a:ext>
            </a:extLst>
          </p:cNvPr>
          <p:cNvSpPr txBox="1"/>
          <p:nvPr/>
        </p:nvSpPr>
        <p:spPr>
          <a:xfrm>
            <a:off x="3005088" y="1648593"/>
            <a:ext cx="6132286" cy="361637"/>
          </a:xfrm>
          <a:prstGeom prst="rect">
            <a:avLst/>
          </a:prstGeom>
          <a:noFill/>
        </p:spPr>
        <p:txBody>
          <a:bodyPr wrap="square">
            <a:spAutoFit/>
          </a:bodyPr>
          <a:lstStyle/>
          <a:p>
            <a:pPr algn="ctr">
              <a:lnSpc>
                <a:spcPts val="2100"/>
              </a:lnSpc>
            </a:pPr>
            <a:r>
              <a:rPr lang="en-GB" altLang="it-IT" sz="2000" b="1" cap="small" dirty="0">
                <a:solidFill>
                  <a:srgbClr val="7030A0"/>
                </a:solidFill>
                <a:latin typeface="High Tower Text" panose="02040502050506030303" pitchFamily="18" charset="77"/>
              </a:rPr>
              <a:t>Membership</a:t>
            </a:r>
            <a:endParaRPr lang="en-GB" altLang="it-IT" sz="2000" dirty="0">
              <a:solidFill>
                <a:srgbClr val="7030A0"/>
              </a:solidFill>
              <a:latin typeface="High Tower Text" panose="02040502050506030303" pitchFamily="18" charset="77"/>
            </a:endParaRPr>
          </a:p>
        </p:txBody>
      </p:sp>
      <p:sp>
        <p:nvSpPr>
          <p:cNvPr id="7" name="Segnaposto contenuto 2">
            <a:extLst>
              <a:ext uri="{FF2B5EF4-FFF2-40B4-BE49-F238E27FC236}">
                <a16:creationId xmlns:a16="http://schemas.microsoft.com/office/drawing/2014/main" id="{93B96831-85E2-9695-E627-887A05D7E386}"/>
              </a:ext>
            </a:extLst>
          </p:cNvPr>
          <p:cNvSpPr txBox="1">
            <a:spLocks noChangeArrowheads="1"/>
          </p:cNvSpPr>
          <p:nvPr/>
        </p:nvSpPr>
        <p:spPr>
          <a:xfrm>
            <a:off x="533400" y="1333500"/>
            <a:ext cx="83820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it-IT" altLang="it-IT">
              <a:latin typeface="Georgia" panose="02040502050405020303" pitchFamily="18" charset="0"/>
            </a:endParaRPr>
          </a:p>
          <a:p>
            <a:pPr marL="0" indent="0">
              <a:buFontTx/>
              <a:buNone/>
            </a:pPr>
            <a:endParaRPr lang="it-IT" altLang="it-IT">
              <a:latin typeface="Georgia" panose="02040502050405020303" pitchFamily="18" charset="0"/>
            </a:endParaRPr>
          </a:p>
        </p:txBody>
      </p:sp>
      <p:sp>
        <p:nvSpPr>
          <p:cNvPr id="8" name="Rettangolo 8">
            <a:extLst>
              <a:ext uri="{FF2B5EF4-FFF2-40B4-BE49-F238E27FC236}">
                <a16:creationId xmlns:a16="http://schemas.microsoft.com/office/drawing/2014/main" id="{753BF396-9661-500E-C61B-413838604F72}"/>
              </a:ext>
            </a:extLst>
          </p:cNvPr>
          <p:cNvSpPr>
            <a:spLocks noChangeArrowheads="1"/>
          </p:cNvSpPr>
          <p:nvPr/>
        </p:nvSpPr>
        <p:spPr bwMode="auto">
          <a:xfrm>
            <a:off x="1955799" y="2232078"/>
            <a:ext cx="8280400" cy="35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424242"/>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000">
                <a:solidFill>
                  <a:srgbClr val="424242"/>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rgbClr val="424242"/>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1600">
                <a:solidFill>
                  <a:srgbClr val="424242"/>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1600">
                <a:solidFill>
                  <a:srgbClr val="424242"/>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424242"/>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424242"/>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424242"/>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424242"/>
                </a:solidFill>
                <a:latin typeface="Trebuchet MS" panose="020B0703020202090204" pitchFamily="34" charset="0"/>
                <a:ea typeface="ＭＳ Ｐゴシック" panose="020B0600070205080204" pitchFamily="34" charset="-128"/>
              </a:defRPr>
            </a:lvl9pPr>
          </a:lstStyle>
          <a:p>
            <a:pPr algn="ctr">
              <a:lnSpc>
                <a:spcPts val="2100"/>
              </a:lnSpc>
              <a:spcBef>
                <a:spcPct val="0"/>
              </a:spcBef>
              <a:buFontTx/>
              <a:buNone/>
            </a:pPr>
            <a:r>
              <a:rPr lang="it-IT" altLang="it-IT" sz="1600" dirty="0">
                <a:solidFill>
                  <a:srgbClr val="262626"/>
                </a:solidFill>
                <a:latin typeface="High Tower Text" panose="02040502050506030303" pitchFamily="18" charset="77"/>
                <a:hlinkClick r:id="rId4"/>
              </a:rPr>
              <a:t>https://www.ohchr.org/en/hr-bodies/hrc/members-by-group</a:t>
            </a:r>
            <a:r>
              <a:rPr lang="it-IT" altLang="it-IT" sz="1600" dirty="0">
                <a:solidFill>
                  <a:srgbClr val="262626"/>
                </a:solidFill>
                <a:latin typeface="High Tower Text" panose="02040502050506030303" pitchFamily="18" charset="77"/>
              </a:rPr>
              <a:t> </a:t>
            </a:r>
            <a:endParaRPr lang="it-IT" altLang="it-IT" sz="1800" dirty="0">
              <a:solidFill>
                <a:srgbClr val="262626"/>
              </a:solidFill>
              <a:latin typeface="High Tower Text" panose="02040502050506030303" pitchFamily="18" charset="77"/>
            </a:endParaRPr>
          </a:p>
        </p:txBody>
      </p:sp>
      <p:graphicFrame>
        <p:nvGraphicFramePr>
          <p:cNvPr id="17" name="Tabella 16">
            <a:extLst>
              <a:ext uri="{FF2B5EF4-FFF2-40B4-BE49-F238E27FC236}">
                <a16:creationId xmlns:a16="http://schemas.microsoft.com/office/drawing/2014/main" id="{22C37822-C733-3A0A-F6BF-703951B684AA}"/>
              </a:ext>
            </a:extLst>
          </p:cNvPr>
          <p:cNvGraphicFramePr>
            <a:graphicFrameLocks noGrp="1"/>
          </p:cNvGraphicFramePr>
          <p:nvPr>
            <p:extLst>
              <p:ext uri="{D42A27DB-BD31-4B8C-83A1-F6EECF244321}">
                <p14:modId xmlns:p14="http://schemas.microsoft.com/office/powerpoint/2010/main" val="46422950"/>
              </p:ext>
            </p:extLst>
          </p:nvPr>
        </p:nvGraphicFramePr>
        <p:xfrm>
          <a:off x="1904999" y="2989040"/>
          <a:ext cx="8382000" cy="1042626"/>
        </p:xfrm>
        <a:graphic>
          <a:graphicData uri="http://schemas.openxmlformats.org/drawingml/2006/table">
            <a:tbl>
              <a:tblPr/>
              <a:tblGrid>
                <a:gridCol w="3968802">
                  <a:extLst>
                    <a:ext uri="{9D8B030D-6E8A-4147-A177-3AD203B41FA5}">
                      <a16:colId xmlns:a16="http://schemas.microsoft.com/office/drawing/2014/main" val="20000"/>
                    </a:ext>
                  </a:extLst>
                </a:gridCol>
                <a:gridCol w="4413198">
                  <a:extLst>
                    <a:ext uri="{9D8B030D-6E8A-4147-A177-3AD203B41FA5}">
                      <a16:colId xmlns:a16="http://schemas.microsoft.com/office/drawing/2014/main" val="20001"/>
                    </a:ext>
                  </a:extLst>
                </a:gridCol>
              </a:tblGrid>
              <a:tr h="330649">
                <a:tc>
                  <a:txBody>
                    <a:bodyPr/>
                    <a:lstStyle>
                      <a:lvl1pPr defTabSz="457200">
                        <a:spcBef>
                          <a:spcPct val="20000"/>
                        </a:spcBef>
                        <a:defRPr sz="2000">
                          <a:solidFill>
                            <a:srgbClr val="424242"/>
                          </a:solidFill>
                          <a:latin typeface="Trebuchet MS" pitchFamily="34" charset="0"/>
                          <a:ea typeface="ＭＳ Ｐゴシック" pitchFamily="34" charset="-128"/>
                        </a:defRPr>
                      </a:lvl1pPr>
                      <a:lvl2pPr marL="742950" indent="-285750" defTabSz="457200">
                        <a:spcBef>
                          <a:spcPct val="20000"/>
                        </a:spcBef>
                        <a:defRPr>
                          <a:solidFill>
                            <a:srgbClr val="424242"/>
                          </a:solidFill>
                          <a:latin typeface="Trebuchet MS" pitchFamily="34" charset="0"/>
                          <a:ea typeface="ＭＳ Ｐゴシック" pitchFamily="34" charset="-128"/>
                        </a:defRPr>
                      </a:lvl2pPr>
                      <a:lvl3pPr marL="1143000" indent="-228600" defTabSz="457200">
                        <a:spcBef>
                          <a:spcPct val="20000"/>
                        </a:spcBef>
                        <a:defRPr sz="2000">
                          <a:solidFill>
                            <a:srgbClr val="424242"/>
                          </a:solidFill>
                          <a:latin typeface="Trebuchet MS" pitchFamily="34" charset="0"/>
                          <a:ea typeface="ＭＳ Ｐゴシック" pitchFamily="34" charset="-128"/>
                        </a:defRPr>
                      </a:lvl3pPr>
                      <a:lvl4pPr marL="1600200" indent="-228600" defTabSz="457200">
                        <a:spcBef>
                          <a:spcPct val="20000"/>
                        </a:spcBef>
                        <a:defRPr sz="1400">
                          <a:solidFill>
                            <a:srgbClr val="424242"/>
                          </a:solidFill>
                          <a:latin typeface="Trebuchet MS" pitchFamily="34" charset="0"/>
                          <a:ea typeface="ＭＳ Ｐゴシック" pitchFamily="34" charset="-128"/>
                        </a:defRPr>
                      </a:lvl4pPr>
                      <a:lvl5pPr marL="2057400" indent="-228600" defTabSz="457200">
                        <a:spcBef>
                          <a:spcPct val="20000"/>
                        </a:spcBef>
                        <a:defRPr sz="1400">
                          <a:solidFill>
                            <a:srgbClr val="424242"/>
                          </a:solidFill>
                          <a:latin typeface="Trebuchet MS" pitchFamily="34" charset="0"/>
                          <a:ea typeface="ＭＳ Ｐゴシック" pitchFamily="34" charset="-128"/>
                        </a:defRPr>
                      </a:lvl5pPr>
                      <a:lvl6pPr marL="25146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6pPr>
                      <a:lvl7pPr marL="29718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7pPr>
                      <a:lvl8pPr marL="34290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8pPr>
                      <a:lvl9pPr marL="38862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High Tower Text" panose="02040502050506030303" pitchFamily="18" charset="77"/>
                          <a:ea typeface="ＭＳ Ｐゴシック" pitchFamily="34" charset="-128"/>
                        </a:rPr>
                        <a:t>AFRICAN STATES</a:t>
                      </a:r>
                      <a:r>
                        <a:rPr kumimoji="0" lang="it-IT" altLang="it-IT" sz="1600" b="0" i="0" u="none" strike="noStrike" cap="none" normalizeH="0" baseline="0" dirty="0">
                          <a:ln>
                            <a:noFill/>
                          </a:ln>
                          <a:solidFill>
                            <a:schemeClr val="tx1"/>
                          </a:solidFill>
                          <a:effectLst/>
                          <a:latin typeface="High Tower Text" panose="02040502050506030303" pitchFamily="18" charset="77"/>
                          <a:ea typeface="ＭＳ Ｐゴシック" pitchFamily="34" charset="-128"/>
                        </a:rPr>
                        <a:t> (13)</a:t>
                      </a:r>
                    </a:p>
                  </a:txBody>
                  <a:tcPr marL="11208" marR="11208" marT="11211" marB="112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9388" defTabSz="457200">
                        <a:spcBef>
                          <a:spcPct val="20000"/>
                        </a:spcBef>
                        <a:defRPr sz="2000">
                          <a:solidFill>
                            <a:srgbClr val="424242"/>
                          </a:solidFill>
                          <a:latin typeface="Trebuchet MS" pitchFamily="34" charset="0"/>
                          <a:ea typeface="ＭＳ Ｐゴシック" pitchFamily="34" charset="-128"/>
                        </a:defRPr>
                      </a:lvl1pPr>
                      <a:lvl2pPr marL="742950" indent="-285750" defTabSz="457200">
                        <a:spcBef>
                          <a:spcPct val="20000"/>
                        </a:spcBef>
                        <a:defRPr>
                          <a:solidFill>
                            <a:srgbClr val="424242"/>
                          </a:solidFill>
                          <a:latin typeface="Trebuchet MS" pitchFamily="34" charset="0"/>
                          <a:ea typeface="ＭＳ Ｐゴシック" pitchFamily="34" charset="-128"/>
                        </a:defRPr>
                      </a:lvl2pPr>
                      <a:lvl3pPr marL="1143000" indent="-228600" defTabSz="457200">
                        <a:spcBef>
                          <a:spcPct val="20000"/>
                        </a:spcBef>
                        <a:defRPr sz="2000">
                          <a:solidFill>
                            <a:srgbClr val="424242"/>
                          </a:solidFill>
                          <a:latin typeface="Trebuchet MS" pitchFamily="34" charset="0"/>
                          <a:ea typeface="ＭＳ Ｐゴシック" pitchFamily="34" charset="-128"/>
                        </a:defRPr>
                      </a:lvl3pPr>
                      <a:lvl4pPr marL="1600200" indent="-228600" defTabSz="457200">
                        <a:spcBef>
                          <a:spcPct val="20000"/>
                        </a:spcBef>
                        <a:defRPr sz="1400">
                          <a:solidFill>
                            <a:srgbClr val="424242"/>
                          </a:solidFill>
                          <a:latin typeface="Trebuchet MS" pitchFamily="34" charset="0"/>
                          <a:ea typeface="ＭＳ Ｐゴシック" pitchFamily="34" charset="-128"/>
                        </a:defRPr>
                      </a:lvl4pPr>
                      <a:lvl5pPr marL="2057400" indent="-228600" defTabSz="457200">
                        <a:spcBef>
                          <a:spcPct val="20000"/>
                        </a:spcBef>
                        <a:defRPr sz="1400">
                          <a:solidFill>
                            <a:srgbClr val="424242"/>
                          </a:solidFill>
                          <a:latin typeface="Trebuchet MS" pitchFamily="34" charset="0"/>
                          <a:ea typeface="ＭＳ Ｐゴシック" pitchFamily="34" charset="-128"/>
                        </a:defRPr>
                      </a:lvl5pPr>
                      <a:lvl6pPr marL="25146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6pPr>
                      <a:lvl7pPr marL="29718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7pPr>
                      <a:lvl8pPr marL="34290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8pPr>
                      <a:lvl9pPr marL="38862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9pPr>
                    </a:lstStyle>
                    <a:p>
                      <a:pPr marL="179388" marR="0" lvl="0" indent="0" algn="l" defTabSz="4572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High Tower Text" panose="02040502050506030303" pitchFamily="18" charset="77"/>
                          <a:ea typeface="ＭＳ Ｐゴシック" pitchFamily="34" charset="-128"/>
                        </a:rPr>
                        <a:t>LATIN AMERICAN &amp; CARIBBEAN STATES </a:t>
                      </a:r>
                      <a:r>
                        <a:rPr kumimoji="0" lang="it-IT" altLang="it-IT" sz="1600" b="0" i="0" u="none" strike="noStrike" cap="none" normalizeH="0" baseline="0" dirty="0">
                          <a:ln>
                            <a:noFill/>
                          </a:ln>
                          <a:solidFill>
                            <a:schemeClr val="tx1"/>
                          </a:solidFill>
                          <a:effectLst/>
                          <a:latin typeface="High Tower Text" panose="02040502050506030303" pitchFamily="18" charset="77"/>
                          <a:ea typeface="ＭＳ Ｐゴシック" pitchFamily="34" charset="-128"/>
                        </a:rPr>
                        <a:t>(8) </a:t>
                      </a:r>
                    </a:p>
                  </a:txBody>
                  <a:tcPr marL="11208" marR="11208" marT="11211" marB="112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068">
                <a:tc>
                  <a:txBody>
                    <a:bodyPr/>
                    <a:lstStyle>
                      <a:lvl1pPr defTabSz="457200">
                        <a:spcBef>
                          <a:spcPct val="20000"/>
                        </a:spcBef>
                        <a:defRPr sz="2000">
                          <a:solidFill>
                            <a:srgbClr val="424242"/>
                          </a:solidFill>
                          <a:latin typeface="Trebuchet MS" pitchFamily="34" charset="0"/>
                          <a:ea typeface="ＭＳ Ｐゴシック" pitchFamily="34" charset="-128"/>
                        </a:defRPr>
                      </a:lvl1pPr>
                      <a:lvl2pPr marL="742950" indent="-285750" defTabSz="457200">
                        <a:spcBef>
                          <a:spcPct val="20000"/>
                        </a:spcBef>
                        <a:defRPr>
                          <a:solidFill>
                            <a:srgbClr val="424242"/>
                          </a:solidFill>
                          <a:latin typeface="Trebuchet MS" pitchFamily="34" charset="0"/>
                          <a:ea typeface="ＭＳ Ｐゴシック" pitchFamily="34" charset="-128"/>
                        </a:defRPr>
                      </a:lvl2pPr>
                      <a:lvl3pPr marL="1143000" indent="-228600" defTabSz="457200">
                        <a:spcBef>
                          <a:spcPct val="20000"/>
                        </a:spcBef>
                        <a:defRPr sz="2000">
                          <a:solidFill>
                            <a:srgbClr val="424242"/>
                          </a:solidFill>
                          <a:latin typeface="Trebuchet MS" pitchFamily="34" charset="0"/>
                          <a:ea typeface="ＭＳ Ｐゴシック" pitchFamily="34" charset="-128"/>
                        </a:defRPr>
                      </a:lvl3pPr>
                      <a:lvl4pPr marL="1600200" indent="-228600" defTabSz="457200">
                        <a:spcBef>
                          <a:spcPct val="20000"/>
                        </a:spcBef>
                        <a:defRPr sz="1400">
                          <a:solidFill>
                            <a:srgbClr val="424242"/>
                          </a:solidFill>
                          <a:latin typeface="Trebuchet MS" pitchFamily="34" charset="0"/>
                          <a:ea typeface="ＭＳ Ｐゴシック" pitchFamily="34" charset="-128"/>
                        </a:defRPr>
                      </a:lvl4pPr>
                      <a:lvl5pPr marL="2057400" indent="-228600" defTabSz="457200">
                        <a:spcBef>
                          <a:spcPct val="20000"/>
                        </a:spcBef>
                        <a:defRPr sz="1400">
                          <a:solidFill>
                            <a:srgbClr val="424242"/>
                          </a:solidFill>
                          <a:latin typeface="Trebuchet MS" pitchFamily="34" charset="0"/>
                          <a:ea typeface="ＭＳ Ｐゴシック" pitchFamily="34" charset="-128"/>
                        </a:defRPr>
                      </a:lvl5pPr>
                      <a:lvl6pPr marL="25146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6pPr>
                      <a:lvl7pPr marL="29718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7pPr>
                      <a:lvl8pPr marL="34290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8pPr>
                      <a:lvl9pPr marL="38862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a:ln>
                            <a:noFill/>
                          </a:ln>
                          <a:solidFill>
                            <a:schemeClr val="tx1"/>
                          </a:solidFill>
                          <a:effectLst/>
                          <a:latin typeface="High Tower Text" panose="02040502050506030303" pitchFamily="18" charset="77"/>
                          <a:ea typeface="ＭＳ Ｐゴシック" pitchFamily="34" charset="-128"/>
                        </a:rPr>
                        <a:t>ASIA-PACIFIC STATES</a:t>
                      </a:r>
                      <a:r>
                        <a:rPr kumimoji="0" lang="it-IT" altLang="it-IT" sz="1600" b="0" i="0" u="none" strike="noStrike" cap="none" normalizeH="0" baseline="0">
                          <a:ln>
                            <a:noFill/>
                          </a:ln>
                          <a:solidFill>
                            <a:schemeClr val="tx1"/>
                          </a:solidFill>
                          <a:effectLst/>
                          <a:latin typeface="High Tower Text" panose="02040502050506030303" pitchFamily="18" charset="77"/>
                          <a:ea typeface="ＭＳ Ｐゴシック" pitchFamily="34" charset="-128"/>
                        </a:rPr>
                        <a:t> (13)</a:t>
                      </a:r>
                    </a:p>
                  </a:txBody>
                  <a:tcPr marL="11208" marR="11208" marT="11211" marB="112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9388" defTabSz="457200">
                        <a:spcBef>
                          <a:spcPct val="20000"/>
                        </a:spcBef>
                        <a:defRPr sz="2000">
                          <a:solidFill>
                            <a:srgbClr val="424242"/>
                          </a:solidFill>
                          <a:latin typeface="Trebuchet MS" pitchFamily="34" charset="0"/>
                          <a:ea typeface="ＭＳ Ｐゴシック" pitchFamily="34" charset="-128"/>
                        </a:defRPr>
                      </a:lvl1pPr>
                      <a:lvl2pPr marL="742950" indent="-285750" defTabSz="457200">
                        <a:spcBef>
                          <a:spcPct val="20000"/>
                        </a:spcBef>
                        <a:defRPr>
                          <a:solidFill>
                            <a:srgbClr val="424242"/>
                          </a:solidFill>
                          <a:latin typeface="Trebuchet MS" pitchFamily="34" charset="0"/>
                          <a:ea typeface="ＭＳ Ｐゴシック" pitchFamily="34" charset="-128"/>
                        </a:defRPr>
                      </a:lvl2pPr>
                      <a:lvl3pPr marL="1143000" indent="-228600" defTabSz="457200">
                        <a:spcBef>
                          <a:spcPct val="20000"/>
                        </a:spcBef>
                        <a:defRPr sz="2000">
                          <a:solidFill>
                            <a:srgbClr val="424242"/>
                          </a:solidFill>
                          <a:latin typeface="Trebuchet MS" pitchFamily="34" charset="0"/>
                          <a:ea typeface="ＭＳ Ｐゴシック" pitchFamily="34" charset="-128"/>
                        </a:defRPr>
                      </a:lvl3pPr>
                      <a:lvl4pPr marL="1600200" indent="-228600" defTabSz="457200">
                        <a:spcBef>
                          <a:spcPct val="20000"/>
                        </a:spcBef>
                        <a:defRPr sz="1400">
                          <a:solidFill>
                            <a:srgbClr val="424242"/>
                          </a:solidFill>
                          <a:latin typeface="Trebuchet MS" pitchFamily="34" charset="0"/>
                          <a:ea typeface="ＭＳ Ｐゴシック" pitchFamily="34" charset="-128"/>
                        </a:defRPr>
                      </a:lvl4pPr>
                      <a:lvl5pPr marL="2057400" indent="-228600" defTabSz="457200">
                        <a:spcBef>
                          <a:spcPct val="20000"/>
                        </a:spcBef>
                        <a:defRPr sz="1400">
                          <a:solidFill>
                            <a:srgbClr val="424242"/>
                          </a:solidFill>
                          <a:latin typeface="Trebuchet MS" pitchFamily="34" charset="0"/>
                          <a:ea typeface="ＭＳ Ｐゴシック" pitchFamily="34" charset="-128"/>
                        </a:defRPr>
                      </a:lvl5pPr>
                      <a:lvl6pPr marL="25146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6pPr>
                      <a:lvl7pPr marL="29718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7pPr>
                      <a:lvl8pPr marL="34290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8pPr>
                      <a:lvl9pPr marL="38862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9pPr>
                    </a:lstStyle>
                    <a:p>
                      <a:pPr marL="179388" marR="0" lvl="0" indent="0" algn="just" defTabSz="4572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High Tower Text" panose="02040502050506030303" pitchFamily="18" charset="77"/>
                          <a:ea typeface="ＭＳ Ｐゴシック" pitchFamily="34" charset="-128"/>
                        </a:rPr>
                        <a:t>WESTERN EUROPE &amp; OTHER STATES</a:t>
                      </a:r>
                      <a:r>
                        <a:rPr kumimoji="0" lang="it-IT" altLang="it-IT" sz="1600" b="0" i="0" u="none" strike="noStrike" cap="none" normalizeH="0" baseline="0" dirty="0">
                          <a:ln>
                            <a:noFill/>
                          </a:ln>
                          <a:solidFill>
                            <a:schemeClr val="tx1"/>
                          </a:solidFill>
                          <a:effectLst/>
                          <a:latin typeface="High Tower Text" panose="02040502050506030303" pitchFamily="18" charset="77"/>
                          <a:ea typeface="ＭＳ Ｐゴシック" pitchFamily="34" charset="-128"/>
                        </a:rPr>
                        <a:t> (7)</a:t>
                      </a:r>
                    </a:p>
                  </a:txBody>
                  <a:tcPr marL="11208" marR="11208" marT="11211" marB="112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3068">
                <a:tc>
                  <a:txBody>
                    <a:bodyPr/>
                    <a:lstStyle>
                      <a:lvl1pPr defTabSz="457200">
                        <a:spcBef>
                          <a:spcPct val="20000"/>
                        </a:spcBef>
                        <a:defRPr sz="2000">
                          <a:solidFill>
                            <a:srgbClr val="424242"/>
                          </a:solidFill>
                          <a:latin typeface="Trebuchet MS" pitchFamily="34" charset="0"/>
                          <a:ea typeface="ＭＳ Ｐゴシック" pitchFamily="34" charset="-128"/>
                        </a:defRPr>
                      </a:lvl1pPr>
                      <a:lvl2pPr marL="742950" indent="-285750" defTabSz="457200">
                        <a:spcBef>
                          <a:spcPct val="20000"/>
                        </a:spcBef>
                        <a:defRPr>
                          <a:solidFill>
                            <a:srgbClr val="424242"/>
                          </a:solidFill>
                          <a:latin typeface="Trebuchet MS" pitchFamily="34" charset="0"/>
                          <a:ea typeface="ＭＳ Ｐゴシック" pitchFamily="34" charset="-128"/>
                        </a:defRPr>
                      </a:lvl2pPr>
                      <a:lvl3pPr marL="1143000" indent="-228600" defTabSz="457200">
                        <a:spcBef>
                          <a:spcPct val="20000"/>
                        </a:spcBef>
                        <a:defRPr sz="2000">
                          <a:solidFill>
                            <a:srgbClr val="424242"/>
                          </a:solidFill>
                          <a:latin typeface="Trebuchet MS" pitchFamily="34" charset="0"/>
                          <a:ea typeface="ＭＳ Ｐゴシック" pitchFamily="34" charset="-128"/>
                        </a:defRPr>
                      </a:lvl3pPr>
                      <a:lvl4pPr marL="1600200" indent="-228600" defTabSz="457200">
                        <a:spcBef>
                          <a:spcPct val="20000"/>
                        </a:spcBef>
                        <a:defRPr sz="1400">
                          <a:solidFill>
                            <a:srgbClr val="424242"/>
                          </a:solidFill>
                          <a:latin typeface="Trebuchet MS" pitchFamily="34" charset="0"/>
                          <a:ea typeface="ＭＳ Ｐゴシック" pitchFamily="34" charset="-128"/>
                        </a:defRPr>
                      </a:lvl4pPr>
                      <a:lvl5pPr marL="2057400" indent="-228600" defTabSz="457200">
                        <a:spcBef>
                          <a:spcPct val="20000"/>
                        </a:spcBef>
                        <a:defRPr sz="1400">
                          <a:solidFill>
                            <a:srgbClr val="424242"/>
                          </a:solidFill>
                          <a:latin typeface="Trebuchet MS" pitchFamily="34" charset="0"/>
                          <a:ea typeface="ＭＳ Ｐゴシック" pitchFamily="34" charset="-128"/>
                        </a:defRPr>
                      </a:lvl5pPr>
                      <a:lvl6pPr marL="25146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6pPr>
                      <a:lvl7pPr marL="29718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7pPr>
                      <a:lvl8pPr marL="34290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8pPr>
                      <a:lvl9pPr marL="38862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High Tower Text" panose="02040502050506030303" pitchFamily="18" charset="77"/>
                          <a:ea typeface="ＭＳ Ｐゴシック" pitchFamily="34" charset="-128"/>
                        </a:rPr>
                        <a:t>EASTERN EUROPEAN STATES (6)</a:t>
                      </a:r>
                      <a:r>
                        <a:rPr kumimoji="0" lang="it-IT" altLang="it-IT" sz="1600" b="0" i="0" u="none" strike="noStrike" cap="none" normalizeH="0" baseline="0" dirty="0">
                          <a:ln>
                            <a:noFill/>
                          </a:ln>
                          <a:solidFill>
                            <a:schemeClr val="tx1"/>
                          </a:solidFill>
                          <a:effectLst/>
                          <a:latin typeface="High Tower Text" panose="02040502050506030303" pitchFamily="18" charset="77"/>
                          <a:ea typeface="ＭＳ Ｐゴシック" pitchFamily="34" charset="-128"/>
                        </a:rPr>
                        <a:t> </a:t>
                      </a:r>
                    </a:p>
                  </a:txBody>
                  <a:tcPr marL="11208" marR="11208" marT="11211" marB="112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9750" indent="-269875" defTabSz="457200">
                        <a:spcBef>
                          <a:spcPct val="20000"/>
                        </a:spcBef>
                        <a:defRPr sz="2000">
                          <a:solidFill>
                            <a:srgbClr val="424242"/>
                          </a:solidFill>
                          <a:latin typeface="Trebuchet MS" pitchFamily="34" charset="0"/>
                          <a:ea typeface="ＭＳ Ｐゴシック" pitchFamily="34" charset="-128"/>
                        </a:defRPr>
                      </a:lvl1pPr>
                      <a:lvl2pPr marL="742950" indent="-285750" defTabSz="457200">
                        <a:spcBef>
                          <a:spcPct val="20000"/>
                        </a:spcBef>
                        <a:defRPr>
                          <a:solidFill>
                            <a:srgbClr val="424242"/>
                          </a:solidFill>
                          <a:latin typeface="Trebuchet MS" pitchFamily="34" charset="0"/>
                          <a:ea typeface="ＭＳ Ｐゴシック" pitchFamily="34" charset="-128"/>
                        </a:defRPr>
                      </a:lvl2pPr>
                      <a:lvl3pPr marL="1143000" indent="-228600" defTabSz="457200">
                        <a:spcBef>
                          <a:spcPct val="20000"/>
                        </a:spcBef>
                        <a:defRPr sz="2000">
                          <a:solidFill>
                            <a:srgbClr val="424242"/>
                          </a:solidFill>
                          <a:latin typeface="Trebuchet MS" pitchFamily="34" charset="0"/>
                          <a:ea typeface="ＭＳ Ｐゴシック" pitchFamily="34" charset="-128"/>
                        </a:defRPr>
                      </a:lvl3pPr>
                      <a:lvl4pPr marL="1600200" indent="-228600" defTabSz="457200">
                        <a:spcBef>
                          <a:spcPct val="20000"/>
                        </a:spcBef>
                        <a:defRPr sz="1400">
                          <a:solidFill>
                            <a:srgbClr val="424242"/>
                          </a:solidFill>
                          <a:latin typeface="Trebuchet MS" pitchFamily="34" charset="0"/>
                          <a:ea typeface="ＭＳ Ｐゴシック" pitchFamily="34" charset="-128"/>
                        </a:defRPr>
                      </a:lvl4pPr>
                      <a:lvl5pPr marL="2057400" indent="-228600" defTabSz="457200">
                        <a:spcBef>
                          <a:spcPct val="20000"/>
                        </a:spcBef>
                        <a:defRPr sz="1400">
                          <a:solidFill>
                            <a:srgbClr val="424242"/>
                          </a:solidFill>
                          <a:latin typeface="Trebuchet MS" pitchFamily="34" charset="0"/>
                          <a:ea typeface="ＭＳ Ｐゴシック" pitchFamily="34" charset="-128"/>
                        </a:defRPr>
                      </a:lvl5pPr>
                      <a:lvl6pPr marL="25146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6pPr>
                      <a:lvl7pPr marL="29718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7pPr>
                      <a:lvl8pPr marL="34290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8pPr>
                      <a:lvl9pPr marL="3886200" indent="-228600" defTabSz="457200" eaLnBrk="0" fontAlgn="base" hangingPunct="0">
                        <a:spcBef>
                          <a:spcPct val="20000"/>
                        </a:spcBef>
                        <a:spcAft>
                          <a:spcPct val="0"/>
                        </a:spcAft>
                        <a:defRPr sz="1400">
                          <a:solidFill>
                            <a:srgbClr val="424242"/>
                          </a:solidFill>
                          <a:latin typeface="Trebuchet MS" pitchFamily="34" charset="0"/>
                          <a:ea typeface="ＭＳ Ｐゴシック" pitchFamily="34" charset="-128"/>
                        </a:defRPr>
                      </a:lvl9pPr>
                    </a:lstStyle>
                    <a:p>
                      <a:pPr marL="269875" marR="0" lvl="0" indent="0" algn="l" defTabSz="457200" rtl="0" eaLnBrk="1" fontAlgn="base" latinLnBrk="0" hangingPunct="1">
                        <a:lnSpc>
                          <a:spcPct val="100000"/>
                        </a:lnSpc>
                        <a:spcBef>
                          <a:spcPct val="0"/>
                        </a:spcBef>
                        <a:spcAft>
                          <a:spcPct val="0"/>
                        </a:spcAft>
                        <a:buClrTx/>
                        <a:buSzTx/>
                        <a:buFont typeface="Wingdings" pitchFamily="2" charset="2"/>
                        <a:buNone/>
                        <a:tabLst/>
                      </a:pPr>
                      <a:endParaRPr kumimoji="0" lang="it-IT" altLang="it-IT" sz="1600" b="0" i="0" u="none" strike="noStrike" cap="none" normalizeH="0" baseline="0" dirty="0">
                        <a:ln>
                          <a:noFill/>
                        </a:ln>
                        <a:solidFill>
                          <a:srgbClr val="3366FF"/>
                        </a:solidFill>
                        <a:effectLst/>
                        <a:highlight>
                          <a:srgbClr val="FFFF00"/>
                        </a:highlight>
                        <a:latin typeface="High Tower Text" panose="02040502050506030303" pitchFamily="18" charset="77"/>
                        <a:ea typeface="ＭＳ Ｐゴシック" pitchFamily="34" charset="-128"/>
                      </a:endParaRPr>
                    </a:p>
                  </a:txBody>
                  <a:tcPr marL="11208" marR="11208" marT="11211" marB="112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CasellaDiTesto 2">
            <a:extLst>
              <a:ext uri="{FF2B5EF4-FFF2-40B4-BE49-F238E27FC236}">
                <a16:creationId xmlns:a16="http://schemas.microsoft.com/office/drawing/2014/main" id="{EFD090F1-5C67-7946-0555-F570E12CC0E7}"/>
              </a:ext>
            </a:extLst>
          </p:cNvPr>
          <p:cNvSpPr txBox="1">
            <a:spLocks noChangeArrowheads="1"/>
          </p:cNvSpPr>
          <p:nvPr/>
        </p:nvSpPr>
        <p:spPr bwMode="auto">
          <a:xfrm>
            <a:off x="533400" y="4987516"/>
            <a:ext cx="111252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1560"/>
              </a:lnSpc>
              <a:spcBef>
                <a:spcPts val="900"/>
              </a:spcBef>
            </a:pPr>
            <a:r>
              <a:rPr lang="it-IT" altLang="it-IT" sz="2000" b="1" cap="small" dirty="0" err="1">
                <a:latin typeface="High Tower Text" panose="02040502050506030303" pitchFamily="18" charset="77"/>
              </a:rPr>
              <a:t>Criticism</a:t>
            </a:r>
            <a:r>
              <a:rPr lang="it-IT" altLang="it-IT" sz="2000" b="1" cap="small" dirty="0">
                <a:latin typeface="High Tower Text" panose="02040502050506030303" pitchFamily="18" charset="77"/>
              </a:rPr>
              <a:t>:</a:t>
            </a:r>
          </a:p>
          <a:p>
            <a:pPr algn="ctr">
              <a:lnSpc>
                <a:spcPts val="1560"/>
              </a:lnSpc>
              <a:spcBef>
                <a:spcPts val="900"/>
              </a:spcBef>
            </a:pPr>
            <a:r>
              <a:rPr lang="it-IT" altLang="it-IT" sz="1800" b="1" dirty="0">
                <a:latin typeface="High Tower Text" panose="02040502050506030303" pitchFamily="18" charset="77"/>
              </a:rPr>
              <a:t>See, e.g., </a:t>
            </a:r>
            <a:r>
              <a:rPr lang="it-IT" altLang="it-IT" sz="1800" dirty="0" err="1">
                <a:latin typeface="High Tower Text" panose="02040502050506030303" pitchFamily="18" charset="77"/>
              </a:rPr>
              <a:t>European</a:t>
            </a:r>
            <a:r>
              <a:rPr lang="it-IT" altLang="it-IT" sz="1800" dirty="0">
                <a:latin typeface="High Tower Text" panose="02040502050506030303" pitchFamily="18" charset="77"/>
              </a:rPr>
              <a:t> </a:t>
            </a:r>
            <a:r>
              <a:rPr lang="it-IT" altLang="it-IT" sz="1800" dirty="0" err="1">
                <a:latin typeface="High Tower Text" panose="02040502050506030303" pitchFamily="18" charset="77"/>
              </a:rPr>
              <a:t>Parliament</a:t>
            </a:r>
            <a:r>
              <a:rPr lang="it-IT" altLang="it-IT" sz="1800" dirty="0">
                <a:latin typeface="High Tower Text" panose="02040502050506030303" pitchFamily="18" charset="77"/>
              </a:rPr>
              <a:t> </a:t>
            </a:r>
            <a:r>
              <a:rPr lang="it-IT" altLang="it-IT" sz="1800" dirty="0" err="1">
                <a:latin typeface="High Tower Text" panose="02040502050506030303" pitchFamily="18" charset="77"/>
              </a:rPr>
              <a:t>resolution</a:t>
            </a:r>
            <a:r>
              <a:rPr lang="it-IT" altLang="it-IT" sz="1800" dirty="0">
                <a:latin typeface="High Tower Text" panose="02040502050506030303" pitchFamily="18" charset="77"/>
              </a:rPr>
              <a:t> of 13 March 2014 on EU </a:t>
            </a:r>
            <a:r>
              <a:rPr lang="it-IT" altLang="it-IT" sz="1800" dirty="0" err="1">
                <a:latin typeface="High Tower Text" panose="02040502050506030303" pitchFamily="18" charset="77"/>
              </a:rPr>
              <a:t>priorities</a:t>
            </a:r>
            <a:r>
              <a:rPr lang="it-IT" altLang="it-IT" sz="1800" dirty="0">
                <a:latin typeface="High Tower Text" panose="02040502050506030303" pitchFamily="18" charset="77"/>
              </a:rPr>
              <a:t> for the 25th session of the UN Human </a:t>
            </a:r>
            <a:r>
              <a:rPr lang="it-IT" altLang="it-IT" sz="1800" dirty="0" err="1">
                <a:latin typeface="High Tower Text" panose="02040502050506030303" pitchFamily="18" charset="77"/>
              </a:rPr>
              <a:t>Rights</a:t>
            </a:r>
            <a:r>
              <a:rPr lang="it-IT" altLang="it-IT" sz="1800" dirty="0">
                <a:latin typeface="High Tower Text" panose="02040502050506030303" pitchFamily="18" charset="77"/>
              </a:rPr>
              <a:t> </a:t>
            </a:r>
            <a:r>
              <a:rPr lang="it-IT" altLang="it-IT" sz="1800" dirty="0" err="1">
                <a:latin typeface="High Tower Text" panose="02040502050506030303" pitchFamily="18" charset="77"/>
              </a:rPr>
              <a:t>Council</a:t>
            </a:r>
            <a:r>
              <a:rPr lang="it-IT" altLang="it-IT" sz="1800" dirty="0">
                <a:latin typeface="High Tower Text" panose="02040502050506030303" pitchFamily="18" charset="77"/>
              </a:rPr>
              <a:t> (2014/2612(RSP)), </a:t>
            </a:r>
            <a:r>
              <a:rPr lang="it-IT" altLang="it-IT" sz="1800" dirty="0">
                <a:latin typeface="High Tower Text" panose="02040502050506030303" pitchFamily="18" charset="77"/>
                <a:hlinkClick r:id="rId5" action="ppaction://hlinksldjump"/>
              </a:rPr>
              <a:t>parr. 2-5</a:t>
            </a:r>
            <a:r>
              <a:rPr lang="it-IT" altLang="it-IT" sz="1800" dirty="0">
                <a:latin typeface="High Tower Text" panose="02040502050506030303" pitchFamily="18" charset="77"/>
              </a:rPr>
              <a:t>; </a:t>
            </a:r>
            <a:r>
              <a:rPr lang="it-IT" altLang="it-IT" sz="1800" dirty="0">
                <a:latin typeface="High Tower Text" panose="02040502050506030303" pitchFamily="18" charset="77"/>
                <a:hlinkClick r:id="rId6"/>
              </a:rPr>
              <a:t>https://www.amnestyusa.org/press-releases/u-s-withdrawal-from-un-human-rights-council-is-performative-disregard-for-human-rights/</a:t>
            </a:r>
            <a:r>
              <a:rPr lang="it-IT" altLang="it-IT" sz="1800" dirty="0">
                <a:latin typeface="High Tower Text" panose="02040502050506030303" pitchFamily="18" charset="77"/>
              </a:rPr>
              <a:t>.</a:t>
            </a:r>
            <a:endParaRPr lang="en-GB" altLang="it-IT" sz="1600" dirty="0">
              <a:latin typeface="High Tower Text" panose="02040502050506030303" pitchFamily="18" charset="77"/>
            </a:endParaRPr>
          </a:p>
        </p:txBody>
      </p:sp>
    </p:spTree>
    <p:extLst>
      <p:ext uri="{BB962C8B-B14F-4D97-AF65-F5344CB8AC3E}">
        <p14:creationId xmlns:p14="http://schemas.microsoft.com/office/powerpoint/2010/main" val="250514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IHRL in the UN charter (7)</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5" name="Segnaposto contenuto 2">
            <a:extLst>
              <a:ext uri="{FF2B5EF4-FFF2-40B4-BE49-F238E27FC236}">
                <a16:creationId xmlns:a16="http://schemas.microsoft.com/office/drawing/2014/main" id="{1003D9E2-E046-CA5D-823A-809F144F3DB4}"/>
              </a:ext>
            </a:extLst>
          </p:cNvPr>
          <p:cNvSpPr>
            <a:spLocks noGrp="1" noChangeArrowheads="1"/>
          </p:cNvSpPr>
          <p:nvPr>
            <p:ph idx="1"/>
          </p:nvPr>
        </p:nvSpPr>
        <p:spPr>
          <a:xfrm>
            <a:off x="219456" y="1351569"/>
            <a:ext cx="11753087" cy="365125"/>
          </a:xfrm>
        </p:spPr>
        <p:txBody>
          <a:bodyPr/>
          <a:lstStyle/>
          <a:p>
            <a:pPr marL="0" indent="0" algn="ctr">
              <a:lnSpc>
                <a:spcPts val="1700"/>
              </a:lnSpc>
              <a:spcAft>
                <a:spcPts val="300"/>
              </a:spcAft>
              <a:buFontTx/>
              <a:buNone/>
              <a:defRPr/>
            </a:pPr>
            <a:r>
              <a:rPr lang="en-US" sz="2200" b="1" cap="small" dirty="0">
                <a:solidFill>
                  <a:srgbClr val="7030A0"/>
                </a:solidFill>
                <a:latin typeface="High Tower Text" panose="02040502050506030303" pitchFamily="18" charset="77"/>
                <a:cs typeface="Georgia"/>
              </a:rPr>
              <a:t>The Human Rights Council (2)</a:t>
            </a:r>
          </a:p>
          <a:p>
            <a:pPr marL="0" indent="0" algn="just">
              <a:buFontTx/>
              <a:buNone/>
              <a:defRPr/>
            </a:pPr>
            <a:endParaRPr lang="en-GB" altLang="it-IT" sz="1800" dirty="0">
              <a:solidFill>
                <a:schemeClr val="tx1">
                  <a:lumMod val="85000"/>
                  <a:lumOff val="15000"/>
                </a:schemeClr>
              </a:solidFill>
              <a:latin typeface="Georgia" panose="02040502050405020303" pitchFamily="18" charset="0"/>
            </a:endParaRPr>
          </a:p>
        </p:txBody>
      </p:sp>
      <p:sp>
        <p:nvSpPr>
          <p:cNvPr id="15" name="CasellaDiTesto 14">
            <a:extLst>
              <a:ext uri="{FF2B5EF4-FFF2-40B4-BE49-F238E27FC236}">
                <a16:creationId xmlns:a16="http://schemas.microsoft.com/office/drawing/2014/main" id="{D6E94124-C989-6E3A-C195-058D2B48634F}"/>
              </a:ext>
            </a:extLst>
          </p:cNvPr>
          <p:cNvSpPr txBox="1"/>
          <p:nvPr/>
        </p:nvSpPr>
        <p:spPr>
          <a:xfrm>
            <a:off x="3005088" y="1648593"/>
            <a:ext cx="6132286" cy="361637"/>
          </a:xfrm>
          <a:prstGeom prst="rect">
            <a:avLst/>
          </a:prstGeom>
          <a:noFill/>
        </p:spPr>
        <p:txBody>
          <a:bodyPr wrap="square">
            <a:spAutoFit/>
          </a:bodyPr>
          <a:lstStyle/>
          <a:p>
            <a:pPr algn="ctr">
              <a:lnSpc>
                <a:spcPts val="2100"/>
              </a:lnSpc>
            </a:pPr>
            <a:r>
              <a:rPr lang="en-GB" altLang="it-IT" sz="2000" b="1" cap="small" dirty="0">
                <a:solidFill>
                  <a:srgbClr val="7030A0"/>
                </a:solidFill>
                <a:latin typeface="Georgia" panose="02040502050405020303" pitchFamily="18" charset="0"/>
              </a:rPr>
              <a:t>Functions (1)</a:t>
            </a:r>
            <a:endParaRPr lang="en-GB" altLang="it-IT" sz="2000" dirty="0">
              <a:solidFill>
                <a:srgbClr val="7030A0"/>
              </a:solidFill>
              <a:latin typeface="Georgia" panose="02040502050405020303" pitchFamily="18" charset="0"/>
            </a:endParaRPr>
          </a:p>
        </p:txBody>
      </p:sp>
      <p:sp>
        <p:nvSpPr>
          <p:cNvPr id="7" name="Segnaposto contenuto 2">
            <a:extLst>
              <a:ext uri="{FF2B5EF4-FFF2-40B4-BE49-F238E27FC236}">
                <a16:creationId xmlns:a16="http://schemas.microsoft.com/office/drawing/2014/main" id="{93B96831-85E2-9695-E627-887A05D7E386}"/>
              </a:ext>
            </a:extLst>
          </p:cNvPr>
          <p:cNvSpPr txBox="1">
            <a:spLocks noChangeArrowheads="1"/>
          </p:cNvSpPr>
          <p:nvPr/>
        </p:nvSpPr>
        <p:spPr>
          <a:xfrm>
            <a:off x="533400" y="1333500"/>
            <a:ext cx="83820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it-IT" altLang="it-IT">
              <a:latin typeface="Georgia" panose="02040502050405020303" pitchFamily="18" charset="0"/>
            </a:endParaRPr>
          </a:p>
          <a:p>
            <a:pPr marL="0" indent="0">
              <a:buFontTx/>
              <a:buNone/>
            </a:pPr>
            <a:endParaRPr lang="it-IT" altLang="it-IT">
              <a:latin typeface="Georgia" panose="02040502050405020303" pitchFamily="18" charset="0"/>
            </a:endParaRPr>
          </a:p>
        </p:txBody>
      </p:sp>
      <p:sp>
        <p:nvSpPr>
          <p:cNvPr id="8" name="CasellaDiTesto 7">
            <a:extLst>
              <a:ext uri="{FF2B5EF4-FFF2-40B4-BE49-F238E27FC236}">
                <a16:creationId xmlns:a16="http://schemas.microsoft.com/office/drawing/2014/main" id="{6286794C-EB4C-39CC-63AB-B2BA4C18E3CF}"/>
              </a:ext>
            </a:extLst>
          </p:cNvPr>
          <p:cNvSpPr txBox="1"/>
          <p:nvPr/>
        </p:nvSpPr>
        <p:spPr>
          <a:xfrm>
            <a:off x="391885" y="2440450"/>
            <a:ext cx="11437258" cy="4401205"/>
          </a:xfrm>
          <a:prstGeom prst="rect">
            <a:avLst/>
          </a:prstGeom>
          <a:noFill/>
        </p:spPr>
        <p:txBody>
          <a:bodyPr wrap="square">
            <a:spAutoFit/>
          </a:bodyPr>
          <a:lstStyle/>
          <a:p>
            <a:pPr algn="just"/>
            <a:r>
              <a:rPr lang="en-GB" altLang="it-IT" sz="2000" b="1" dirty="0">
                <a:solidFill>
                  <a:srgbClr val="7030A0"/>
                </a:solidFill>
                <a:latin typeface="High Tower Text" panose="02040502050506030303" pitchFamily="18" charset="77"/>
              </a:rPr>
              <a:t>UN GA Res. </a:t>
            </a:r>
            <a:r>
              <a:rPr lang="en-GB" altLang="it-IT" sz="2000" b="1" dirty="0">
                <a:solidFill>
                  <a:srgbClr val="262626"/>
                </a:solidFill>
                <a:latin typeface="High Tower Text" panose="02040502050506030303" pitchFamily="18" charset="77"/>
                <a:hlinkClick r:id="rId4"/>
              </a:rPr>
              <a:t>60/251</a:t>
            </a:r>
            <a:r>
              <a:rPr lang="en-GB" altLang="it-IT" sz="2000" b="1" dirty="0">
                <a:solidFill>
                  <a:srgbClr val="262626"/>
                </a:solidFill>
                <a:latin typeface="High Tower Text" panose="02040502050506030303" pitchFamily="18" charset="77"/>
              </a:rPr>
              <a:t> </a:t>
            </a:r>
            <a:r>
              <a:rPr lang="en-GB" altLang="it-IT" sz="2000" b="1" dirty="0">
                <a:solidFill>
                  <a:srgbClr val="7030A0"/>
                </a:solidFill>
                <a:latin typeface="High Tower Text" panose="02040502050506030303" pitchFamily="18" charset="77"/>
              </a:rPr>
              <a:t>‘Human Rights Council’ (15 March 2006):</a:t>
            </a:r>
          </a:p>
          <a:p>
            <a:pPr algn="just"/>
            <a:endParaRPr lang="it-IT" sz="2000" dirty="0">
              <a:latin typeface="High Tower Text" panose="02040502050506030303" pitchFamily="18" charset="77"/>
            </a:endParaRPr>
          </a:p>
          <a:p>
            <a:pPr algn="just"/>
            <a:r>
              <a:rPr lang="it-IT" sz="2000" dirty="0">
                <a:latin typeface="High Tower Text" panose="02040502050506030303" pitchFamily="18" charset="77"/>
              </a:rPr>
              <a:t>[The General Assembly]</a:t>
            </a:r>
          </a:p>
          <a:p>
            <a:pPr algn="just"/>
            <a:r>
              <a:rPr lang="it-IT" sz="2000" dirty="0">
                <a:latin typeface="High Tower Text" panose="02040502050506030303" pitchFamily="18" charset="77"/>
              </a:rPr>
              <a:t>…</a:t>
            </a:r>
          </a:p>
          <a:p>
            <a:pPr algn="just"/>
            <a:r>
              <a:rPr lang="it-IT" sz="2000" dirty="0">
                <a:latin typeface="High Tower Text" panose="02040502050506030303" pitchFamily="18" charset="77"/>
              </a:rPr>
              <a:t>1. </a:t>
            </a:r>
            <a:r>
              <a:rPr lang="it-IT" sz="2000" dirty="0" err="1">
                <a:latin typeface="High Tower Text" panose="02040502050506030303" pitchFamily="18" charset="77"/>
              </a:rPr>
              <a:t>Decides</a:t>
            </a:r>
            <a:r>
              <a:rPr lang="it-IT" sz="2000" dirty="0">
                <a:latin typeface="High Tower Text" panose="02040502050506030303" pitchFamily="18" charset="77"/>
              </a:rPr>
              <a:t> to </a:t>
            </a:r>
            <a:r>
              <a:rPr lang="it-IT" sz="2000" dirty="0" err="1">
                <a:latin typeface="High Tower Text" panose="02040502050506030303" pitchFamily="18" charset="77"/>
              </a:rPr>
              <a:t>establish</a:t>
            </a:r>
            <a:r>
              <a:rPr lang="it-IT" sz="2000" dirty="0">
                <a:latin typeface="High Tower Text" panose="02040502050506030303" pitchFamily="18" charset="77"/>
              </a:rPr>
              <a:t> the Human </a:t>
            </a:r>
            <a:r>
              <a:rPr lang="it-IT" sz="2000" dirty="0" err="1">
                <a:latin typeface="High Tower Text" panose="02040502050506030303" pitchFamily="18" charset="77"/>
              </a:rPr>
              <a:t>Rights</a:t>
            </a:r>
            <a:r>
              <a:rPr lang="it-IT" sz="2000" dirty="0">
                <a:latin typeface="High Tower Text" panose="02040502050506030303" pitchFamily="18" charset="77"/>
              </a:rPr>
              <a:t> </a:t>
            </a:r>
            <a:r>
              <a:rPr lang="it-IT" sz="2000" dirty="0" err="1">
                <a:latin typeface="High Tower Text" panose="02040502050506030303" pitchFamily="18" charset="77"/>
              </a:rPr>
              <a:t>Council</a:t>
            </a:r>
            <a:r>
              <a:rPr lang="it-IT" sz="2000" dirty="0">
                <a:latin typeface="High Tower Text" panose="02040502050506030303" pitchFamily="18" charset="77"/>
              </a:rPr>
              <a:t>, </a:t>
            </a:r>
            <a:r>
              <a:rPr lang="it-IT" sz="2000" dirty="0" err="1">
                <a:latin typeface="High Tower Text" panose="02040502050506030303" pitchFamily="18" charset="77"/>
              </a:rPr>
              <a:t>based</a:t>
            </a:r>
            <a:r>
              <a:rPr lang="it-IT" sz="2000" dirty="0">
                <a:latin typeface="High Tower Text" panose="02040502050506030303" pitchFamily="18" charset="77"/>
              </a:rPr>
              <a:t> in Geneva, in </a:t>
            </a:r>
            <a:r>
              <a:rPr lang="it-IT" sz="2000" dirty="0" err="1">
                <a:latin typeface="High Tower Text" panose="02040502050506030303" pitchFamily="18" charset="77"/>
              </a:rPr>
              <a:t>replacement</a:t>
            </a:r>
            <a:r>
              <a:rPr lang="it-IT" sz="2000" dirty="0">
                <a:latin typeface="High Tower Text" panose="02040502050506030303" pitchFamily="18" charset="77"/>
              </a:rPr>
              <a:t> of the Commission on Human </a:t>
            </a:r>
            <a:r>
              <a:rPr lang="it-IT" sz="2000" dirty="0" err="1">
                <a:latin typeface="High Tower Text" panose="02040502050506030303" pitchFamily="18" charset="77"/>
              </a:rPr>
              <a:t>Rights</a:t>
            </a:r>
            <a:r>
              <a:rPr lang="it-IT" sz="2000" dirty="0">
                <a:latin typeface="High Tower Text" panose="02040502050506030303" pitchFamily="18" charset="77"/>
              </a:rPr>
              <a:t>, </a:t>
            </a:r>
            <a:r>
              <a:rPr lang="it-IT" sz="2000" dirty="0" err="1">
                <a:latin typeface="High Tower Text" panose="02040502050506030303" pitchFamily="18" charset="77"/>
              </a:rPr>
              <a:t>as</a:t>
            </a:r>
            <a:r>
              <a:rPr lang="it-IT" sz="2000" dirty="0">
                <a:latin typeface="High Tower Text" panose="02040502050506030303" pitchFamily="18" charset="77"/>
              </a:rPr>
              <a:t> a </a:t>
            </a:r>
            <a:r>
              <a:rPr lang="it-IT" sz="2000" dirty="0" err="1">
                <a:latin typeface="High Tower Text" panose="02040502050506030303" pitchFamily="18" charset="77"/>
              </a:rPr>
              <a:t>subsidiary</a:t>
            </a:r>
            <a:r>
              <a:rPr lang="it-IT" sz="2000" dirty="0">
                <a:latin typeface="High Tower Text" panose="02040502050506030303" pitchFamily="18" charset="77"/>
              </a:rPr>
              <a:t> </a:t>
            </a:r>
            <a:r>
              <a:rPr lang="it-IT" sz="2000" dirty="0" err="1">
                <a:latin typeface="High Tower Text" panose="02040502050506030303" pitchFamily="18" charset="77"/>
              </a:rPr>
              <a:t>organ</a:t>
            </a:r>
            <a:r>
              <a:rPr lang="it-IT" sz="2000" dirty="0">
                <a:latin typeface="High Tower Text" panose="02040502050506030303" pitchFamily="18" charset="77"/>
              </a:rPr>
              <a:t> of the General Assembly; the Assembly </a:t>
            </a:r>
            <a:r>
              <a:rPr lang="it-IT" sz="2000" dirty="0" err="1">
                <a:latin typeface="High Tower Text" panose="02040502050506030303" pitchFamily="18" charset="77"/>
              </a:rPr>
              <a:t>shall</a:t>
            </a:r>
            <a:r>
              <a:rPr lang="it-IT" sz="2000" dirty="0">
                <a:latin typeface="High Tower Text" panose="02040502050506030303" pitchFamily="18" charset="77"/>
              </a:rPr>
              <a:t> review the status of the </a:t>
            </a:r>
            <a:r>
              <a:rPr lang="it-IT" sz="2000" dirty="0" err="1">
                <a:latin typeface="High Tower Text" panose="02040502050506030303" pitchFamily="18" charset="77"/>
              </a:rPr>
              <a:t>Council</a:t>
            </a:r>
            <a:r>
              <a:rPr lang="it-IT" sz="2000" dirty="0">
                <a:latin typeface="High Tower Text" panose="02040502050506030303" pitchFamily="18" charset="77"/>
              </a:rPr>
              <a:t> </a:t>
            </a:r>
            <a:r>
              <a:rPr lang="it-IT" sz="2000" dirty="0" err="1">
                <a:latin typeface="High Tower Text" panose="02040502050506030303" pitchFamily="18" charset="77"/>
              </a:rPr>
              <a:t>within</a:t>
            </a:r>
            <a:r>
              <a:rPr lang="it-IT" sz="2000" dirty="0">
                <a:latin typeface="High Tower Text" panose="02040502050506030303" pitchFamily="18" charset="77"/>
              </a:rPr>
              <a:t> </a:t>
            </a:r>
            <a:r>
              <a:rPr lang="it-IT" sz="2000" dirty="0" err="1">
                <a:latin typeface="High Tower Text" panose="02040502050506030303" pitchFamily="18" charset="77"/>
              </a:rPr>
              <a:t>five</a:t>
            </a:r>
            <a:r>
              <a:rPr lang="it-IT" sz="2000" dirty="0">
                <a:latin typeface="High Tower Text" panose="02040502050506030303" pitchFamily="18" charset="77"/>
              </a:rPr>
              <a:t> </a:t>
            </a:r>
            <a:r>
              <a:rPr lang="it-IT" sz="2000" dirty="0" err="1">
                <a:latin typeface="High Tower Text" panose="02040502050506030303" pitchFamily="18" charset="77"/>
              </a:rPr>
              <a:t>years</a:t>
            </a:r>
            <a:r>
              <a:rPr lang="it-IT" sz="2000" dirty="0">
                <a:latin typeface="High Tower Text" panose="02040502050506030303" pitchFamily="18" charset="77"/>
              </a:rPr>
              <a:t>; </a:t>
            </a:r>
          </a:p>
          <a:p>
            <a:pPr algn="just"/>
            <a:r>
              <a:rPr lang="it-IT" sz="2000" dirty="0">
                <a:latin typeface="High Tower Text" panose="02040502050506030303" pitchFamily="18" charset="77"/>
              </a:rPr>
              <a:t>2. </a:t>
            </a:r>
            <a:r>
              <a:rPr lang="it-IT" sz="2000" dirty="0" err="1">
                <a:latin typeface="High Tower Text" panose="02040502050506030303" pitchFamily="18" charset="77"/>
              </a:rPr>
              <a:t>Decides</a:t>
            </a:r>
            <a:r>
              <a:rPr lang="it-IT" sz="2000" dirty="0">
                <a:latin typeface="High Tower Text" panose="02040502050506030303" pitchFamily="18" charset="77"/>
              </a:rPr>
              <a:t> </a:t>
            </a:r>
            <a:r>
              <a:rPr lang="it-IT" sz="2000" dirty="0" err="1">
                <a:latin typeface="High Tower Text" panose="02040502050506030303" pitchFamily="18" charset="77"/>
              </a:rPr>
              <a:t>that</a:t>
            </a:r>
            <a:r>
              <a:rPr lang="it-IT" sz="2000" dirty="0">
                <a:latin typeface="High Tower Text" panose="02040502050506030303" pitchFamily="18" charset="77"/>
              </a:rPr>
              <a:t> the </a:t>
            </a:r>
            <a:r>
              <a:rPr lang="it-IT" sz="2000" dirty="0" err="1">
                <a:latin typeface="High Tower Text" panose="02040502050506030303" pitchFamily="18" charset="77"/>
              </a:rPr>
              <a:t>Council</a:t>
            </a:r>
            <a:r>
              <a:rPr lang="it-IT" sz="2000" dirty="0">
                <a:latin typeface="High Tower Text" panose="02040502050506030303" pitchFamily="18" charset="77"/>
              </a:rPr>
              <a:t> </a:t>
            </a:r>
            <a:r>
              <a:rPr lang="it-IT" sz="2000" dirty="0" err="1">
                <a:latin typeface="High Tower Text" panose="02040502050506030303" pitchFamily="18" charset="77"/>
              </a:rPr>
              <a:t>shall</a:t>
            </a:r>
            <a:r>
              <a:rPr lang="it-IT" sz="2000" dirty="0">
                <a:latin typeface="High Tower Text" panose="02040502050506030303" pitchFamily="18" charset="77"/>
              </a:rPr>
              <a:t> be </a:t>
            </a:r>
            <a:r>
              <a:rPr lang="it-IT" sz="2000" dirty="0" err="1">
                <a:latin typeface="High Tower Text" panose="02040502050506030303" pitchFamily="18" charset="77"/>
              </a:rPr>
              <a:t>responsible</a:t>
            </a:r>
            <a:r>
              <a:rPr lang="it-IT" sz="2000" dirty="0">
                <a:latin typeface="High Tower Text" panose="02040502050506030303" pitchFamily="18" charset="77"/>
              </a:rPr>
              <a:t> for </a:t>
            </a:r>
            <a:r>
              <a:rPr lang="it-IT" sz="2000" b="1" dirty="0" err="1">
                <a:solidFill>
                  <a:schemeClr val="accent6">
                    <a:lumMod val="60000"/>
                    <a:lumOff val="40000"/>
                  </a:schemeClr>
                </a:solidFill>
                <a:latin typeface="High Tower Text" panose="02040502050506030303" pitchFamily="18" charset="77"/>
              </a:rPr>
              <a:t>promoting</a:t>
            </a:r>
            <a:r>
              <a:rPr lang="it-IT" sz="2000" b="1" dirty="0">
                <a:solidFill>
                  <a:schemeClr val="accent6">
                    <a:lumMod val="60000"/>
                    <a:lumOff val="40000"/>
                  </a:schemeClr>
                </a:solidFill>
                <a:latin typeface="High Tower Text" panose="02040502050506030303" pitchFamily="18" charset="77"/>
              </a:rPr>
              <a:t> </a:t>
            </a:r>
            <a:r>
              <a:rPr lang="it-IT" sz="2000" b="1" dirty="0" err="1">
                <a:solidFill>
                  <a:schemeClr val="accent6">
                    <a:lumMod val="60000"/>
                    <a:lumOff val="40000"/>
                  </a:schemeClr>
                </a:solidFill>
                <a:latin typeface="High Tower Text" panose="02040502050506030303" pitchFamily="18" charset="77"/>
              </a:rPr>
              <a:t>universal</a:t>
            </a:r>
            <a:r>
              <a:rPr lang="it-IT" sz="2000" b="1" dirty="0">
                <a:solidFill>
                  <a:schemeClr val="accent6">
                    <a:lumMod val="60000"/>
                    <a:lumOff val="40000"/>
                  </a:schemeClr>
                </a:solidFill>
                <a:latin typeface="High Tower Text" panose="02040502050506030303" pitchFamily="18" charset="77"/>
              </a:rPr>
              <a:t> </a:t>
            </a:r>
            <a:r>
              <a:rPr lang="it-IT" sz="2000" b="1" dirty="0" err="1">
                <a:solidFill>
                  <a:schemeClr val="accent6">
                    <a:lumMod val="60000"/>
                    <a:lumOff val="40000"/>
                  </a:schemeClr>
                </a:solidFill>
                <a:latin typeface="High Tower Text" panose="02040502050506030303" pitchFamily="18" charset="77"/>
              </a:rPr>
              <a:t>respect</a:t>
            </a:r>
            <a:r>
              <a:rPr lang="it-IT" sz="2000" b="1" dirty="0">
                <a:solidFill>
                  <a:schemeClr val="accent6">
                    <a:lumMod val="60000"/>
                    <a:lumOff val="40000"/>
                  </a:schemeClr>
                </a:solidFill>
                <a:latin typeface="High Tower Text" panose="02040502050506030303" pitchFamily="18" charset="77"/>
              </a:rPr>
              <a:t> for the </a:t>
            </a:r>
            <a:r>
              <a:rPr lang="it-IT" sz="2000" b="1" dirty="0" err="1">
                <a:solidFill>
                  <a:schemeClr val="accent6">
                    <a:lumMod val="60000"/>
                    <a:lumOff val="40000"/>
                  </a:schemeClr>
                </a:solidFill>
                <a:latin typeface="High Tower Text" panose="02040502050506030303" pitchFamily="18" charset="77"/>
              </a:rPr>
              <a:t>protection</a:t>
            </a:r>
            <a:r>
              <a:rPr lang="it-IT" sz="2000" b="1" dirty="0">
                <a:solidFill>
                  <a:schemeClr val="accent6">
                    <a:lumMod val="60000"/>
                    <a:lumOff val="40000"/>
                  </a:schemeClr>
                </a:solidFill>
                <a:latin typeface="High Tower Text" panose="02040502050506030303" pitchFamily="18" charset="77"/>
              </a:rPr>
              <a:t> of </a:t>
            </a:r>
            <a:r>
              <a:rPr lang="it-IT" sz="2000" b="1" dirty="0" err="1">
                <a:solidFill>
                  <a:schemeClr val="accent6">
                    <a:lumMod val="60000"/>
                    <a:lumOff val="40000"/>
                  </a:schemeClr>
                </a:solidFill>
                <a:latin typeface="High Tower Text" panose="02040502050506030303" pitchFamily="18" charset="77"/>
              </a:rPr>
              <a:t>all</a:t>
            </a:r>
            <a:r>
              <a:rPr lang="it-IT" sz="2000" b="1" dirty="0">
                <a:solidFill>
                  <a:schemeClr val="accent6">
                    <a:lumMod val="60000"/>
                    <a:lumOff val="40000"/>
                  </a:schemeClr>
                </a:solidFill>
                <a:latin typeface="High Tower Text" panose="02040502050506030303" pitchFamily="18" charset="77"/>
              </a:rPr>
              <a:t> human </a:t>
            </a:r>
            <a:r>
              <a:rPr lang="it-IT" sz="2000" b="1" dirty="0" err="1">
                <a:solidFill>
                  <a:schemeClr val="accent6">
                    <a:lumMod val="60000"/>
                    <a:lumOff val="40000"/>
                  </a:schemeClr>
                </a:solidFill>
                <a:latin typeface="High Tower Text" panose="02040502050506030303" pitchFamily="18" charset="77"/>
              </a:rPr>
              <a:t>rights</a:t>
            </a:r>
            <a:r>
              <a:rPr lang="it-IT" sz="2000" b="1" dirty="0">
                <a:solidFill>
                  <a:schemeClr val="accent6">
                    <a:lumMod val="60000"/>
                    <a:lumOff val="40000"/>
                  </a:schemeClr>
                </a:solidFill>
                <a:latin typeface="High Tower Text" panose="02040502050506030303" pitchFamily="18" charset="77"/>
              </a:rPr>
              <a:t> and </a:t>
            </a:r>
            <a:r>
              <a:rPr lang="it-IT" sz="2000" b="1" dirty="0" err="1">
                <a:solidFill>
                  <a:schemeClr val="accent6">
                    <a:lumMod val="60000"/>
                    <a:lumOff val="40000"/>
                  </a:schemeClr>
                </a:solidFill>
                <a:latin typeface="High Tower Text" panose="02040502050506030303" pitchFamily="18" charset="77"/>
              </a:rPr>
              <a:t>fundamental</a:t>
            </a:r>
            <a:r>
              <a:rPr lang="it-IT" sz="2000" b="1" dirty="0">
                <a:solidFill>
                  <a:schemeClr val="accent6">
                    <a:lumMod val="60000"/>
                    <a:lumOff val="40000"/>
                  </a:schemeClr>
                </a:solidFill>
                <a:latin typeface="High Tower Text" panose="02040502050506030303" pitchFamily="18" charset="77"/>
              </a:rPr>
              <a:t> </a:t>
            </a:r>
            <a:r>
              <a:rPr lang="it-IT" sz="2000" b="1" dirty="0" err="1">
                <a:solidFill>
                  <a:schemeClr val="accent6">
                    <a:lumMod val="60000"/>
                    <a:lumOff val="40000"/>
                  </a:schemeClr>
                </a:solidFill>
                <a:latin typeface="High Tower Text" panose="02040502050506030303" pitchFamily="18" charset="77"/>
              </a:rPr>
              <a:t>freedoms</a:t>
            </a:r>
            <a:r>
              <a:rPr lang="it-IT" sz="2000" b="1" dirty="0">
                <a:solidFill>
                  <a:schemeClr val="accent6">
                    <a:lumMod val="60000"/>
                    <a:lumOff val="40000"/>
                  </a:schemeClr>
                </a:solidFill>
                <a:latin typeface="High Tower Text" panose="02040502050506030303" pitchFamily="18" charset="77"/>
              </a:rPr>
              <a:t> for </a:t>
            </a:r>
            <a:r>
              <a:rPr lang="it-IT" sz="2000" b="1" dirty="0" err="1">
                <a:solidFill>
                  <a:schemeClr val="accent6">
                    <a:lumMod val="60000"/>
                    <a:lumOff val="40000"/>
                  </a:schemeClr>
                </a:solidFill>
                <a:latin typeface="High Tower Text" panose="02040502050506030303" pitchFamily="18" charset="77"/>
              </a:rPr>
              <a:t>all</a:t>
            </a:r>
            <a:r>
              <a:rPr lang="it-IT" sz="2000" dirty="0">
                <a:latin typeface="High Tower Text" panose="02040502050506030303" pitchFamily="18" charset="77"/>
              </a:rPr>
              <a:t>, </a:t>
            </a:r>
            <a:r>
              <a:rPr lang="it-IT" sz="2000" dirty="0" err="1">
                <a:latin typeface="High Tower Text" panose="02040502050506030303" pitchFamily="18" charset="77"/>
              </a:rPr>
              <a:t>without</a:t>
            </a:r>
            <a:r>
              <a:rPr lang="it-IT" sz="2000" dirty="0">
                <a:latin typeface="High Tower Text" panose="02040502050506030303" pitchFamily="18" charset="77"/>
              </a:rPr>
              <a:t> </a:t>
            </a:r>
            <a:r>
              <a:rPr lang="it-IT" sz="2000" dirty="0" err="1">
                <a:latin typeface="High Tower Text" panose="02040502050506030303" pitchFamily="18" charset="77"/>
              </a:rPr>
              <a:t>distinction</a:t>
            </a:r>
            <a:r>
              <a:rPr lang="it-IT" sz="2000" dirty="0">
                <a:latin typeface="High Tower Text" panose="02040502050506030303" pitchFamily="18" charset="77"/>
              </a:rPr>
              <a:t> of </a:t>
            </a:r>
            <a:r>
              <a:rPr lang="it-IT" sz="2000" dirty="0" err="1">
                <a:latin typeface="High Tower Text" panose="02040502050506030303" pitchFamily="18" charset="77"/>
              </a:rPr>
              <a:t>any</a:t>
            </a:r>
            <a:r>
              <a:rPr lang="it-IT" sz="2000" dirty="0">
                <a:latin typeface="High Tower Text" panose="02040502050506030303" pitchFamily="18" charset="77"/>
              </a:rPr>
              <a:t> </a:t>
            </a:r>
            <a:r>
              <a:rPr lang="it-IT" sz="2000" dirty="0" err="1">
                <a:latin typeface="High Tower Text" panose="02040502050506030303" pitchFamily="18" charset="77"/>
              </a:rPr>
              <a:t>kind</a:t>
            </a:r>
            <a:r>
              <a:rPr lang="it-IT" sz="2000" dirty="0">
                <a:latin typeface="High Tower Text" panose="02040502050506030303" pitchFamily="18" charset="77"/>
              </a:rPr>
              <a:t> and in a fair and </a:t>
            </a:r>
            <a:r>
              <a:rPr lang="it-IT" sz="2000" dirty="0" err="1">
                <a:latin typeface="High Tower Text" panose="02040502050506030303" pitchFamily="18" charset="77"/>
              </a:rPr>
              <a:t>equal</a:t>
            </a:r>
            <a:r>
              <a:rPr lang="it-IT" sz="2000" dirty="0">
                <a:latin typeface="High Tower Text" panose="02040502050506030303" pitchFamily="18" charset="77"/>
              </a:rPr>
              <a:t> </a:t>
            </a:r>
            <a:r>
              <a:rPr lang="it-IT" sz="2000" dirty="0" err="1">
                <a:latin typeface="High Tower Text" panose="02040502050506030303" pitchFamily="18" charset="77"/>
              </a:rPr>
              <a:t>manner</a:t>
            </a:r>
            <a:r>
              <a:rPr lang="it-IT" sz="2000" dirty="0">
                <a:latin typeface="High Tower Text" panose="02040502050506030303" pitchFamily="18" charset="77"/>
              </a:rPr>
              <a:t>; </a:t>
            </a:r>
          </a:p>
          <a:p>
            <a:pPr algn="just"/>
            <a:r>
              <a:rPr lang="it-IT" sz="2000" dirty="0">
                <a:latin typeface="High Tower Text" panose="02040502050506030303" pitchFamily="18" charset="77"/>
              </a:rPr>
              <a:t>3. </a:t>
            </a:r>
            <a:r>
              <a:rPr lang="it-IT" sz="2000" dirty="0" err="1">
                <a:latin typeface="High Tower Text" panose="02040502050506030303" pitchFamily="18" charset="77"/>
              </a:rPr>
              <a:t>Decides</a:t>
            </a:r>
            <a:r>
              <a:rPr lang="it-IT" sz="2000" dirty="0">
                <a:latin typeface="High Tower Text" panose="02040502050506030303" pitchFamily="18" charset="77"/>
              </a:rPr>
              <a:t> </a:t>
            </a:r>
            <a:r>
              <a:rPr lang="it-IT" sz="2000" dirty="0" err="1">
                <a:latin typeface="High Tower Text" panose="02040502050506030303" pitchFamily="18" charset="77"/>
              </a:rPr>
              <a:t>also</a:t>
            </a:r>
            <a:r>
              <a:rPr lang="it-IT" sz="2000" dirty="0">
                <a:latin typeface="High Tower Text" panose="02040502050506030303" pitchFamily="18" charset="77"/>
              </a:rPr>
              <a:t> </a:t>
            </a:r>
            <a:r>
              <a:rPr lang="it-IT" sz="2000" dirty="0" err="1">
                <a:latin typeface="High Tower Text" panose="02040502050506030303" pitchFamily="18" charset="77"/>
              </a:rPr>
              <a:t>that</a:t>
            </a:r>
            <a:r>
              <a:rPr lang="it-IT" sz="2000" dirty="0">
                <a:latin typeface="High Tower Text" panose="02040502050506030303" pitchFamily="18" charset="77"/>
              </a:rPr>
              <a:t> the </a:t>
            </a:r>
            <a:r>
              <a:rPr lang="it-IT" sz="2000" dirty="0" err="1">
                <a:latin typeface="High Tower Text" panose="02040502050506030303" pitchFamily="18" charset="77"/>
              </a:rPr>
              <a:t>Council</a:t>
            </a:r>
            <a:r>
              <a:rPr lang="it-IT" sz="2000" dirty="0">
                <a:latin typeface="High Tower Text" panose="02040502050506030303" pitchFamily="18" charset="77"/>
              </a:rPr>
              <a:t> </a:t>
            </a:r>
            <a:r>
              <a:rPr lang="it-IT" sz="2000" dirty="0" err="1">
                <a:latin typeface="High Tower Text" panose="02040502050506030303" pitchFamily="18" charset="77"/>
              </a:rPr>
              <a:t>should</a:t>
            </a:r>
            <a:r>
              <a:rPr lang="it-IT" sz="2000" dirty="0">
                <a:latin typeface="High Tower Text" panose="02040502050506030303" pitchFamily="18" charset="77"/>
              </a:rPr>
              <a:t> </a:t>
            </a:r>
            <a:r>
              <a:rPr lang="it-IT" sz="2000" dirty="0" err="1">
                <a:solidFill>
                  <a:srgbClr val="00B050"/>
                </a:solidFill>
                <a:latin typeface="High Tower Text" panose="02040502050506030303" pitchFamily="18" charset="77"/>
              </a:rPr>
              <a:t>address</a:t>
            </a:r>
            <a:r>
              <a:rPr lang="it-IT" sz="2000" dirty="0">
                <a:solidFill>
                  <a:srgbClr val="00B050"/>
                </a:solidFill>
                <a:latin typeface="High Tower Text" panose="02040502050506030303" pitchFamily="18" charset="77"/>
              </a:rPr>
              <a:t> situations of </a:t>
            </a:r>
            <a:r>
              <a:rPr lang="it-IT" sz="2000" dirty="0" err="1">
                <a:solidFill>
                  <a:srgbClr val="00B050"/>
                </a:solidFill>
                <a:latin typeface="High Tower Text" panose="02040502050506030303" pitchFamily="18" charset="77"/>
              </a:rPr>
              <a:t>violations</a:t>
            </a:r>
            <a:r>
              <a:rPr lang="it-IT" sz="2000" dirty="0">
                <a:solidFill>
                  <a:srgbClr val="00B050"/>
                </a:solidFill>
                <a:latin typeface="High Tower Text" panose="02040502050506030303" pitchFamily="18" charset="77"/>
              </a:rPr>
              <a:t> of human </a:t>
            </a:r>
            <a:r>
              <a:rPr lang="it-IT" sz="2000" dirty="0" err="1">
                <a:solidFill>
                  <a:srgbClr val="00B050"/>
                </a:solidFill>
                <a:latin typeface="High Tower Text" panose="02040502050506030303" pitchFamily="18" charset="77"/>
              </a:rPr>
              <a:t>rights</a:t>
            </a:r>
            <a:r>
              <a:rPr lang="it-IT" sz="2000" dirty="0">
                <a:solidFill>
                  <a:srgbClr val="00B050"/>
                </a:solidFill>
                <a:latin typeface="High Tower Text" panose="02040502050506030303" pitchFamily="18" charset="77"/>
              </a:rPr>
              <a:t>, </a:t>
            </a:r>
            <a:r>
              <a:rPr lang="it-IT" sz="2000" dirty="0" err="1">
                <a:solidFill>
                  <a:srgbClr val="00B050"/>
                </a:solidFill>
                <a:latin typeface="High Tower Text" panose="02040502050506030303" pitchFamily="18" charset="77"/>
              </a:rPr>
              <a:t>including</a:t>
            </a:r>
            <a:r>
              <a:rPr lang="it-IT" sz="2000" dirty="0">
                <a:solidFill>
                  <a:srgbClr val="00B050"/>
                </a:solidFill>
                <a:latin typeface="High Tower Text" panose="02040502050506030303" pitchFamily="18" charset="77"/>
              </a:rPr>
              <a:t> </a:t>
            </a:r>
            <a:r>
              <a:rPr lang="it-IT" sz="2000" dirty="0" err="1">
                <a:solidFill>
                  <a:srgbClr val="00B050"/>
                </a:solidFill>
                <a:latin typeface="High Tower Text" panose="02040502050506030303" pitchFamily="18" charset="77"/>
              </a:rPr>
              <a:t>gross</a:t>
            </a:r>
            <a:r>
              <a:rPr lang="it-IT" sz="2000" dirty="0">
                <a:solidFill>
                  <a:srgbClr val="00B050"/>
                </a:solidFill>
                <a:latin typeface="High Tower Text" panose="02040502050506030303" pitchFamily="18" charset="77"/>
              </a:rPr>
              <a:t> and </a:t>
            </a:r>
            <a:r>
              <a:rPr lang="it-IT" sz="2000" dirty="0" err="1">
                <a:solidFill>
                  <a:srgbClr val="00B050"/>
                </a:solidFill>
                <a:latin typeface="High Tower Text" panose="02040502050506030303" pitchFamily="18" charset="77"/>
              </a:rPr>
              <a:t>systematic</a:t>
            </a:r>
            <a:r>
              <a:rPr lang="it-IT" sz="2000" dirty="0">
                <a:solidFill>
                  <a:srgbClr val="00B050"/>
                </a:solidFill>
                <a:latin typeface="High Tower Text" panose="02040502050506030303" pitchFamily="18" charset="77"/>
              </a:rPr>
              <a:t> </a:t>
            </a:r>
            <a:r>
              <a:rPr lang="it-IT" sz="2000" dirty="0" err="1">
                <a:solidFill>
                  <a:srgbClr val="00B050"/>
                </a:solidFill>
                <a:latin typeface="High Tower Text" panose="02040502050506030303" pitchFamily="18" charset="77"/>
              </a:rPr>
              <a:t>violations</a:t>
            </a:r>
            <a:r>
              <a:rPr lang="it-IT" sz="2000" dirty="0">
                <a:solidFill>
                  <a:srgbClr val="00B050"/>
                </a:solidFill>
                <a:latin typeface="High Tower Text" panose="02040502050506030303" pitchFamily="18" charset="77"/>
              </a:rPr>
              <a:t>, and make </a:t>
            </a:r>
            <a:r>
              <a:rPr lang="it-IT" sz="2000" dirty="0" err="1">
                <a:solidFill>
                  <a:srgbClr val="00B050"/>
                </a:solidFill>
                <a:latin typeface="High Tower Text" panose="02040502050506030303" pitchFamily="18" charset="77"/>
              </a:rPr>
              <a:t>recommendations</a:t>
            </a:r>
            <a:r>
              <a:rPr lang="it-IT" sz="2000" dirty="0">
                <a:solidFill>
                  <a:srgbClr val="00B050"/>
                </a:solidFill>
                <a:latin typeface="High Tower Text" panose="02040502050506030303" pitchFamily="18" charset="77"/>
              </a:rPr>
              <a:t> </a:t>
            </a:r>
            <a:r>
              <a:rPr lang="it-IT" sz="2000" dirty="0" err="1">
                <a:solidFill>
                  <a:srgbClr val="00B050"/>
                </a:solidFill>
                <a:latin typeface="High Tower Text" panose="02040502050506030303" pitchFamily="18" charset="77"/>
              </a:rPr>
              <a:t>thereon</a:t>
            </a:r>
            <a:r>
              <a:rPr lang="it-IT" sz="2000" dirty="0">
                <a:latin typeface="High Tower Text" panose="02040502050506030303" pitchFamily="18" charset="77"/>
              </a:rPr>
              <a:t>. </a:t>
            </a:r>
            <a:r>
              <a:rPr lang="it-IT" sz="2000" dirty="0" err="1">
                <a:latin typeface="High Tower Text" panose="02040502050506030303" pitchFamily="18" charset="77"/>
              </a:rPr>
              <a:t>It</a:t>
            </a:r>
            <a:r>
              <a:rPr lang="it-IT" sz="2000" dirty="0">
                <a:latin typeface="High Tower Text" panose="02040502050506030303" pitchFamily="18" charset="77"/>
              </a:rPr>
              <a:t> </a:t>
            </a:r>
            <a:r>
              <a:rPr lang="it-IT" sz="2000" dirty="0" err="1">
                <a:latin typeface="High Tower Text" panose="02040502050506030303" pitchFamily="18" charset="77"/>
              </a:rPr>
              <a:t>should</a:t>
            </a:r>
            <a:r>
              <a:rPr lang="it-IT" sz="2000" dirty="0">
                <a:latin typeface="High Tower Text" panose="02040502050506030303" pitchFamily="18" charset="77"/>
              </a:rPr>
              <a:t> </a:t>
            </a:r>
            <a:r>
              <a:rPr lang="it-IT" sz="2000" dirty="0" err="1">
                <a:latin typeface="High Tower Text" panose="02040502050506030303" pitchFamily="18" charset="77"/>
              </a:rPr>
              <a:t>also</a:t>
            </a:r>
            <a:r>
              <a:rPr lang="it-IT" sz="2000" dirty="0">
                <a:latin typeface="High Tower Text" panose="02040502050506030303" pitchFamily="18" charset="77"/>
              </a:rPr>
              <a:t> </a:t>
            </a:r>
            <a:r>
              <a:rPr lang="it-IT" sz="2000" b="1" dirty="0" err="1">
                <a:solidFill>
                  <a:srgbClr val="00B0F0"/>
                </a:solidFill>
                <a:latin typeface="High Tower Text" panose="02040502050506030303" pitchFamily="18" charset="77"/>
              </a:rPr>
              <a:t>promote</a:t>
            </a:r>
            <a:r>
              <a:rPr lang="it-IT" sz="2000" b="1" dirty="0">
                <a:solidFill>
                  <a:srgbClr val="00B0F0"/>
                </a:solidFill>
                <a:latin typeface="High Tower Text" panose="02040502050506030303" pitchFamily="18" charset="77"/>
              </a:rPr>
              <a:t> the </a:t>
            </a:r>
            <a:r>
              <a:rPr lang="it-IT" sz="2000" b="1" dirty="0" err="1">
                <a:solidFill>
                  <a:srgbClr val="00B0F0"/>
                </a:solidFill>
                <a:latin typeface="High Tower Text" panose="02040502050506030303" pitchFamily="18" charset="77"/>
              </a:rPr>
              <a:t>effective</a:t>
            </a:r>
            <a:r>
              <a:rPr lang="it-IT" sz="2000" b="1" dirty="0">
                <a:solidFill>
                  <a:srgbClr val="00B0F0"/>
                </a:solidFill>
                <a:latin typeface="High Tower Text" panose="02040502050506030303" pitchFamily="18" charset="77"/>
              </a:rPr>
              <a:t> </a:t>
            </a:r>
            <a:r>
              <a:rPr lang="it-IT" sz="2000" b="1" dirty="0" err="1">
                <a:solidFill>
                  <a:srgbClr val="00B0F0"/>
                </a:solidFill>
                <a:latin typeface="High Tower Text" panose="02040502050506030303" pitchFamily="18" charset="77"/>
              </a:rPr>
              <a:t>coordination</a:t>
            </a:r>
            <a:r>
              <a:rPr lang="it-IT" sz="2000" b="1" dirty="0">
                <a:solidFill>
                  <a:srgbClr val="00B0F0"/>
                </a:solidFill>
                <a:latin typeface="High Tower Text" panose="02040502050506030303" pitchFamily="18" charset="77"/>
              </a:rPr>
              <a:t> and the mainstreaming of human </a:t>
            </a:r>
            <a:r>
              <a:rPr lang="it-IT" sz="2000" b="1" dirty="0" err="1">
                <a:solidFill>
                  <a:srgbClr val="00B0F0"/>
                </a:solidFill>
                <a:latin typeface="High Tower Text" panose="02040502050506030303" pitchFamily="18" charset="77"/>
              </a:rPr>
              <a:t>rights</a:t>
            </a:r>
            <a:r>
              <a:rPr lang="it-IT" sz="2000" b="1" dirty="0">
                <a:solidFill>
                  <a:srgbClr val="00B0F0"/>
                </a:solidFill>
                <a:latin typeface="High Tower Text" panose="02040502050506030303" pitchFamily="18" charset="77"/>
              </a:rPr>
              <a:t> </a:t>
            </a:r>
            <a:r>
              <a:rPr lang="it-IT" sz="2000" b="1" dirty="0" err="1">
                <a:solidFill>
                  <a:srgbClr val="00B0F0"/>
                </a:solidFill>
                <a:latin typeface="High Tower Text" panose="02040502050506030303" pitchFamily="18" charset="77"/>
              </a:rPr>
              <a:t>within</a:t>
            </a:r>
            <a:r>
              <a:rPr lang="it-IT" sz="2000" b="1" dirty="0">
                <a:solidFill>
                  <a:srgbClr val="00B0F0"/>
                </a:solidFill>
                <a:latin typeface="High Tower Text" panose="02040502050506030303" pitchFamily="18" charset="77"/>
              </a:rPr>
              <a:t> the United Nations system</a:t>
            </a:r>
            <a:r>
              <a:rPr lang="it-IT" sz="2000" dirty="0">
                <a:latin typeface="High Tower Text" panose="02040502050506030303" pitchFamily="18" charset="77"/>
              </a:rPr>
              <a:t>; </a:t>
            </a:r>
          </a:p>
          <a:p>
            <a:pPr algn="just"/>
            <a:r>
              <a:rPr lang="it-IT" sz="2000" dirty="0">
                <a:latin typeface="High Tower Text" panose="02040502050506030303" pitchFamily="18" charset="77"/>
              </a:rPr>
              <a:t>…</a:t>
            </a:r>
            <a:endParaRPr lang="en-GB" sz="2000" dirty="0">
              <a:latin typeface="High Tower Text" panose="02040502050506030303" pitchFamily="18" charset="77"/>
            </a:endParaRPr>
          </a:p>
        </p:txBody>
      </p:sp>
    </p:spTree>
    <p:extLst>
      <p:ext uri="{BB962C8B-B14F-4D97-AF65-F5344CB8AC3E}">
        <p14:creationId xmlns:p14="http://schemas.microsoft.com/office/powerpoint/2010/main" val="268282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marL="0" indent="0" algn="ctr">
              <a:lnSpc>
                <a:spcPts val="3600"/>
              </a:lnSpc>
              <a:spcBef>
                <a:spcPts val="200"/>
              </a:spcBef>
              <a:spcAft>
                <a:spcPts val="200"/>
              </a:spcAft>
            </a:pPr>
            <a:r>
              <a:rPr lang="it-IT" sz="3200" b="1" cap="all" dirty="0">
                <a:solidFill>
                  <a:schemeClr val="tx1">
                    <a:lumMod val="85000"/>
                    <a:lumOff val="15000"/>
                  </a:schemeClr>
                </a:solidFill>
                <a:latin typeface="High Tower Text" panose="02040502050506030303" pitchFamily="18" charset="77"/>
                <a:cs typeface="Phosphate Inline" panose="02000506050000020004" pitchFamily="2" charset="77"/>
              </a:rPr>
              <a:t>IHRL in the UN charter (8)</a:t>
            </a:r>
            <a:endParaRPr lang="en-GB" sz="3600" b="1" cap="all" dirty="0">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3"/>
          <a:srcRect l="22798" t="38667" r="21540" b="39000"/>
          <a:stretch/>
        </p:blipFill>
        <p:spPr>
          <a:xfrm>
            <a:off x="-18289" y="-963"/>
            <a:ext cx="2871032" cy="1628303"/>
          </a:xfrm>
          <a:prstGeom prst="rect">
            <a:avLst/>
          </a:prstGeom>
        </p:spPr>
      </p:pic>
      <p:sp>
        <p:nvSpPr>
          <p:cNvPr id="5" name="Segnaposto contenuto 2">
            <a:extLst>
              <a:ext uri="{FF2B5EF4-FFF2-40B4-BE49-F238E27FC236}">
                <a16:creationId xmlns:a16="http://schemas.microsoft.com/office/drawing/2014/main" id="{1003D9E2-E046-CA5D-823A-809F144F3DB4}"/>
              </a:ext>
            </a:extLst>
          </p:cNvPr>
          <p:cNvSpPr>
            <a:spLocks noGrp="1" noChangeArrowheads="1"/>
          </p:cNvSpPr>
          <p:nvPr>
            <p:ph idx="1"/>
          </p:nvPr>
        </p:nvSpPr>
        <p:spPr>
          <a:xfrm>
            <a:off x="219456" y="1351569"/>
            <a:ext cx="11753087" cy="365125"/>
          </a:xfrm>
        </p:spPr>
        <p:txBody>
          <a:bodyPr/>
          <a:lstStyle/>
          <a:p>
            <a:pPr marL="0" indent="0" algn="ctr">
              <a:lnSpc>
                <a:spcPts val="1700"/>
              </a:lnSpc>
              <a:spcAft>
                <a:spcPts val="300"/>
              </a:spcAft>
              <a:buFontTx/>
              <a:buNone/>
              <a:defRPr/>
            </a:pPr>
            <a:r>
              <a:rPr lang="en-US" sz="2200" b="1" cap="small" dirty="0">
                <a:solidFill>
                  <a:srgbClr val="7030A0"/>
                </a:solidFill>
                <a:latin typeface="High Tower Text" panose="02040502050506030303" pitchFamily="18" charset="77"/>
                <a:cs typeface="Georgia"/>
              </a:rPr>
              <a:t>The Human Rights Council (2)</a:t>
            </a:r>
          </a:p>
          <a:p>
            <a:pPr marL="0" indent="0" algn="just">
              <a:buFontTx/>
              <a:buNone/>
              <a:defRPr/>
            </a:pPr>
            <a:endParaRPr lang="en-GB" altLang="it-IT" sz="1800" dirty="0">
              <a:solidFill>
                <a:schemeClr val="tx1">
                  <a:lumMod val="85000"/>
                  <a:lumOff val="15000"/>
                </a:schemeClr>
              </a:solidFill>
              <a:latin typeface="Georgia" panose="02040502050405020303" pitchFamily="18" charset="0"/>
            </a:endParaRPr>
          </a:p>
        </p:txBody>
      </p:sp>
      <p:sp>
        <p:nvSpPr>
          <p:cNvPr id="15" name="CasellaDiTesto 14">
            <a:extLst>
              <a:ext uri="{FF2B5EF4-FFF2-40B4-BE49-F238E27FC236}">
                <a16:creationId xmlns:a16="http://schemas.microsoft.com/office/drawing/2014/main" id="{D6E94124-C989-6E3A-C195-058D2B48634F}"/>
              </a:ext>
            </a:extLst>
          </p:cNvPr>
          <p:cNvSpPr txBox="1"/>
          <p:nvPr/>
        </p:nvSpPr>
        <p:spPr>
          <a:xfrm>
            <a:off x="3005088" y="1648593"/>
            <a:ext cx="6132286" cy="361637"/>
          </a:xfrm>
          <a:prstGeom prst="rect">
            <a:avLst/>
          </a:prstGeom>
          <a:noFill/>
        </p:spPr>
        <p:txBody>
          <a:bodyPr wrap="square">
            <a:spAutoFit/>
          </a:bodyPr>
          <a:lstStyle/>
          <a:p>
            <a:pPr algn="ctr">
              <a:lnSpc>
                <a:spcPts val="2100"/>
              </a:lnSpc>
            </a:pPr>
            <a:r>
              <a:rPr lang="en-GB" altLang="it-IT" sz="2000" b="1" cap="small" dirty="0">
                <a:solidFill>
                  <a:srgbClr val="7030A0"/>
                </a:solidFill>
                <a:latin typeface="Georgia" panose="02040502050405020303" pitchFamily="18" charset="0"/>
              </a:rPr>
              <a:t>Functions (2)</a:t>
            </a:r>
            <a:endParaRPr lang="en-GB" altLang="it-IT" sz="2000" dirty="0">
              <a:solidFill>
                <a:srgbClr val="7030A0"/>
              </a:solidFill>
              <a:latin typeface="Georgia" panose="02040502050405020303" pitchFamily="18" charset="0"/>
            </a:endParaRPr>
          </a:p>
        </p:txBody>
      </p:sp>
      <p:sp>
        <p:nvSpPr>
          <p:cNvPr id="7" name="Segnaposto contenuto 2">
            <a:extLst>
              <a:ext uri="{FF2B5EF4-FFF2-40B4-BE49-F238E27FC236}">
                <a16:creationId xmlns:a16="http://schemas.microsoft.com/office/drawing/2014/main" id="{93B96831-85E2-9695-E627-887A05D7E386}"/>
              </a:ext>
            </a:extLst>
          </p:cNvPr>
          <p:cNvSpPr txBox="1">
            <a:spLocks noChangeArrowheads="1"/>
          </p:cNvSpPr>
          <p:nvPr/>
        </p:nvSpPr>
        <p:spPr>
          <a:xfrm>
            <a:off x="533400" y="1333500"/>
            <a:ext cx="83820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it-IT" altLang="it-IT">
              <a:latin typeface="Georgia" panose="02040502050405020303" pitchFamily="18" charset="0"/>
            </a:endParaRPr>
          </a:p>
          <a:p>
            <a:pPr marL="0" indent="0">
              <a:buFontTx/>
              <a:buNone/>
            </a:pPr>
            <a:endParaRPr lang="it-IT" altLang="it-IT">
              <a:latin typeface="Georgia" panose="02040502050405020303" pitchFamily="18" charset="0"/>
            </a:endParaRPr>
          </a:p>
        </p:txBody>
      </p:sp>
      <p:sp>
        <p:nvSpPr>
          <p:cNvPr id="8" name="CasellaDiTesto 7">
            <a:extLst>
              <a:ext uri="{FF2B5EF4-FFF2-40B4-BE49-F238E27FC236}">
                <a16:creationId xmlns:a16="http://schemas.microsoft.com/office/drawing/2014/main" id="{6286794C-EB4C-39CC-63AB-B2BA4C18E3CF}"/>
              </a:ext>
            </a:extLst>
          </p:cNvPr>
          <p:cNvSpPr txBox="1"/>
          <p:nvPr/>
        </p:nvSpPr>
        <p:spPr>
          <a:xfrm>
            <a:off x="219456" y="2062381"/>
            <a:ext cx="11753086" cy="4708981"/>
          </a:xfrm>
          <a:prstGeom prst="rect">
            <a:avLst/>
          </a:prstGeom>
          <a:noFill/>
        </p:spPr>
        <p:txBody>
          <a:bodyPr wrap="square">
            <a:spAutoFit/>
          </a:bodyPr>
          <a:lstStyle/>
          <a:p>
            <a:pPr algn="just"/>
            <a:r>
              <a:rPr lang="en-GB" altLang="it-IT" sz="2000" b="1" dirty="0">
                <a:solidFill>
                  <a:srgbClr val="7030A0"/>
                </a:solidFill>
                <a:latin typeface="High Tower Text" panose="02040502050506030303" pitchFamily="18" charset="77"/>
              </a:rPr>
              <a:t>UN GA Res. </a:t>
            </a:r>
            <a:r>
              <a:rPr lang="en-GB" altLang="it-IT" sz="2000" b="1" dirty="0">
                <a:solidFill>
                  <a:srgbClr val="262626"/>
                </a:solidFill>
                <a:latin typeface="High Tower Text" panose="02040502050506030303" pitchFamily="18" charset="77"/>
                <a:hlinkClick r:id="rId4"/>
              </a:rPr>
              <a:t>60/251</a:t>
            </a:r>
            <a:r>
              <a:rPr lang="en-GB" altLang="it-IT" sz="2000" b="1" dirty="0">
                <a:solidFill>
                  <a:srgbClr val="262626"/>
                </a:solidFill>
                <a:latin typeface="High Tower Text" panose="02040502050506030303" pitchFamily="18" charset="77"/>
              </a:rPr>
              <a:t> </a:t>
            </a:r>
            <a:r>
              <a:rPr lang="en-GB" altLang="it-IT" sz="2000" b="1" dirty="0">
                <a:solidFill>
                  <a:srgbClr val="7030A0"/>
                </a:solidFill>
                <a:latin typeface="High Tower Text" panose="02040502050506030303" pitchFamily="18" charset="77"/>
              </a:rPr>
              <a:t>‘Human Rights Council’ (15 March 2006):</a:t>
            </a:r>
            <a:endParaRPr lang="it-IT" dirty="0">
              <a:latin typeface="High Tower Text" panose="02040502050506030303" pitchFamily="18" charset="77"/>
            </a:endParaRPr>
          </a:p>
          <a:p>
            <a:pPr algn="just"/>
            <a:r>
              <a:rPr lang="it-IT" sz="2000" dirty="0">
                <a:latin typeface="High Tower Text" panose="02040502050506030303" pitchFamily="18" charset="77"/>
              </a:rPr>
              <a:t>[The General Assembly] </a:t>
            </a:r>
          </a:p>
          <a:p>
            <a:pPr algn="just"/>
            <a:r>
              <a:rPr lang="it-IT" sz="2000" dirty="0">
                <a:latin typeface="High Tower Text" panose="02040502050506030303" pitchFamily="18" charset="77"/>
              </a:rPr>
              <a:t>…</a:t>
            </a:r>
          </a:p>
          <a:p>
            <a:pPr algn="just"/>
            <a:r>
              <a:rPr lang="it-IT" sz="2000" dirty="0">
                <a:latin typeface="High Tower Text" panose="02040502050506030303" pitchFamily="18" charset="77"/>
              </a:rPr>
              <a:t>5. </a:t>
            </a:r>
            <a:r>
              <a:rPr lang="it-IT" sz="2000" dirty="0" err="1">
                <a:latin typeface="High Tower Text" panose="02040502050506030303" pitchFamily="18" charset="77"/>
              </a:rPr>
              <a:t>Decides</a:t>
            </a:r>
            <a:r>
              <a:rPr lang="it-IT" sz="2000" dirty="0">
                <a:latin typeface="High Tower Text" panose="02040502050506030303" pitchFamily="18" charset="77"/>
              </a:rPr>
              <a:t> </a:t>
            </a:r>
            <a:r>
              <a:rPr lang="it-IT" sz="2000" dirty="0" err="1">
                <a:latin typeface="High Tower Text" panose="02040502050506030303" pitchFamily="18" charset="77"/>
              </a:rPr>
              <a:t>that</a:t>
            </a:r>
            <a:r>
              <a:rPr lang="it-IT" sz="2000" dirty="0">
                <a:latin typeface="High Tower Text" panose="02040502050506030303" pitchFamily="18" charset="77"/>
              </a:rPr>
              <a:t> the </a:t>
            </a:r>
            <a:r>
              <a:rPr lang="it-IT" sz="2000" dirty="0" err="1">
                <a:latin typeface="High Tower Text" panose="02040502050506030303" pitchFamily="18" charset="77"/>
              </a:rPr>
              <a:t>Council</a:t>
            </a:r>
            <a:r>
              <a:rPr lang="it-IT" sz="2000" dirty="0">
                <a:latin typeface="High Tower Text" panose="02040502050506030303" pitchFamily="18" charset="77"/>
              </a:rPr>
              <a:t> </a:t>
            </a:r>
            <a:r>
              <a:rPr lang="it-IT" sz="2000" dirty="0" err="1">
                <a:latin typeface="High Tower Text" panose="02040502050506030303" pitchFamily="18" charset="77"/>
              </a:rPr>
              <a:t>shall</a:t>
            </a:r>
            <a:r>
              <a:rPr lang="it-IT" sz="2000" dirty="0">
                <a:latin typeface="High Tower Text" panose="02040502050506030303" pitchFamily="18" charset="77"/>
              </a:rPr>
              <a:t>, inter alia:</a:t>
            </a:r>
          </a:p>
          <a:p>
            <a:pPr algn="just"/>
            <a:r>
              <a:rPr lang="it-IT" sz="2000" dirty="0">
                <a:latin typeface="High Tower Text" panose="02040502050506030303" pitchFamily="18" charset="77"/>
              </a:rPr>
              <a:t>(a) </a:t>
            </a:r>
            <a:r>
              <a:rPr lang="it-IT" sz="2000" b="1" dirty="0" err="1">
                <a:solidFill>
                  <a:schemeClr val="accent3"/>
                </a:solidFill>
                <a:latin typeface="High Tower Text" panose="02040502050506030303" pitchFamily="18" charset="77"/>
              </a:rPr>
              <a:t>Promote</a:t>
            </a:r>
            <a:r>
              <a:rPr lang="it-IT" sz="2000" b="1" dirty="0">
                <a:solidFill>
                  <a:schemeClr val="accent3"/>
                </a:solidFill>
                <a:latin typeface="High Tower Text" panose="02040502050506030303" pitchFamily="18" charset="77"/>
              </a:rPr>
              <a:t> human </a:t>
            </a:r>
            <a:r>
              <a:rPr lang="it-IT" sz="2000" b="1" dirty="0" err="1">
                <a:solidFill>
                  <a:schemeClr val="accent3"/>
                </a:solidFill>
                <a:latin typeface="High Tower Text" panose="02040502050506030303" pitchFamily="18" charset="77"/>
              </a:rPr>
              <a:t>rights</a:t>
            </a:r>
            <a:r>
              <a:rPr lang="it-IT" sz="2000" b="1" dirty="0">
                <a:solidFill>
                  <a:schemeClr val="accent3"/>
                </a:solidFill>
                <a:latin typeface="High Tower Text" panose="02040502050506030303" pitchFamily="18" charset="77"/>
              </a:rPr>
              <a:t> </a:t>
            </a:r>
            <a:r>
              <a:rPr lang="it-IT" sz="2000" b="1" dirty="0" err="1">
                <a:solidFill>
                  <a:schemeClr val="accent3"/>
                </a:solidFill>
                <a:latin typeface="High Tower Text" panose="02040502050506030303" pitchFamily="18" charset="77"/>
              </a:rPr>
              <a:t>education</a:t>
            </a:r>
            <a:r>
              <a:rPr lang="it-IT" sz="2000" b="1" dirty="0">
                <a:solidFill>
                  <a:schemeClr val="accent3"/>
                </a:solidFill>
                <a:latin typeface="High Tower Text" panose="02040502050506030303" pitchFamily="18" charset="77"/>
              </a:rPr>
              <a:t> and learning</a:t>
            </a:r>
            <a:r>
              <a:rPr lang="it-IT" sz="2000" dirty="0">
                <a:latin typeface="High Tower Text" panose="02040502050506030303" pitchFamily="18" charset="77"/>
              </a:rPr>
              <a:t> </a:t>
            </a:r>
            <a:r>
              <a:rPr lang="it-IT" sz="2000" dirty="0" err="1">
                <a:latin typeface="High Tower Text" panose="02040502050506030303" pitchFamily="18" charset="77"/>
              </a:rPr>
              <a:t>as</a:t>
            </a:r>
            <a:r>
              <a:rPr lang="it-IT" sz="2000" dirty="0">
                <a:latin typeface="High Tower Text" panose="02040502050506030303" pitchFamily="18" charset="77"/>
              </a:rPr>
              <a:t> </a:t>
            </a:r>
            <a:r>
              <a:rPr lang="it-IT" sz="2000" dirty="0" err="1">
                <a:latin typeface="High Tower Text" panose="02040502050506030303" pitchFamily="18" charset="77"/>
              </a:rPr>
              <a:t>well</a:t>
            </a:r>
            <a:r>
              <a:rPr lang="it-IT" sz="2000" dirty="0">
                <a:latin typeface="High Tower Text" panose="02040502050506030303" pitchFamily="18" charset="77"/>
              </a:rPr>
              <a:t> </a:t>
            </a:r>
            <a:r>
              <a:rPr lang="it-IT" sz="2000" dirty="0" err="1">
                <a:latin typeface="High Tower Text" panose="02040502050506030303" pitchFamily="18" charset="77"/>
              </a:rPr>
              <a:t>as</a:t>
            </a:r>
            <a:r>
              <a:rPr lang="it-IT" sz="2000" dirty="0">
                <a:latin typeface="High Tower Text" panose="02040502050506030303" pitchFamily="18" charset="77"/>
              </a:rPr>
              <a:t> </a:t>
            </a:r>
            <a:r>
              <a:rPr lang="it-IT" sz="2000" b="1" dirty="0" err="1">
                <a:solidFill>
                  <a:schemeClr val="accent3"/>
                </a:solidFill>
                <a:latin typeface="High Tower Text" panose="02040502050506030303" pitchFamily="18" charset="77"/>
              </a:rPr>
              <a:t>advisory</a:t>
            </a:r>
            <a:r>
              <a:rPr lang="it-IT" sz="2000" b="1" dirty="0">
                <a:solidFill>
                  <a:schemeClr val="accent3"/>
                </a:solidFill>
                <a:latin typeface="High Tower Text" panose="02040502050506030303" pitchFamily="18" charset="77"/>
              </a:rPr>
              <a:t> services, technical </a:t>
            </a:r>
            <a:r>
              <a:rPr lang="it-IT" sz="2000" b="1" dirty="0" err="1">
                <a:solidFill>
                  <a:schemeClr val="accent3"/>
                </a:solidFill>
                <a:latin typeface="High Tower Text" panose="02040502050506030303" pitchFamily="18" charset="77"/>
              </a:rPr>
              <a:t>assistance</a:t>
            </a:r>
            <a:r>
              <a:rPr lang="it-IT" sz="2000" b="1" dirty="0">
                <a:solidFill>
                  <a:schemeClr val="accent3"/>
                </a:solidFill>
                <a:latin typeface="High Tower Text" panose="02040502050506030303" pitchFamily="18" charset="77"/>
              </a:rPr>
              <a:t> and </a:t>
            </a:r>
            <a:r>
              <a:rPr lang="it-IT" sz="2000" b="1" dirty="0" err="1">
                <a:solidFill>
                  <a:schemeClr val="accent3"/>
                </a:solidFill>
                <a:latin typeface="High Tower Text" panose="02040502050506030303" pitchFamily="18" charset="77"/>
              </a:rPr>
              <a:t>capacity</a:t>
            </a:r>
            <a:r>
              <a:rPr lang="it-IT" sz="2000" b="1" dirty="0">
                <a:solidFill>
                  <a:schemeClr val="accent3"/>
                </a:solidFill>
                <a:latin typeface="High Tower Text" panose="02040502050506030303" pitchFamily="18" charset="77"/>
              </a:rPr>
              <a:t>-building</a:t>
            </a:r>
            <a:r>
              <a:rPr lang="it-IT" sz="2000" dirty="0">
                <a:latin typeface="High Tower Text" panose="02040502050506030303" pitchFamily="18" charset="77"/>
              </a:rPr>
              <a:t>, to be </a:t>
            </a:r>
            <a:r>
              <a:rPr lang="it-IT" sz="2000" dirty="0" err="1">
                <a:latin typeface="High Tower Text" panose="02040502050506030303" pitchFamily="18" charset="77"/>
              </a:rPr>
              <a:t>provided</a:t>
            </a:r>
            <a:r>
              <a:rPr lang="it-IT" sz="2000" dirty="0">
                <a:latin typeface="High Tower Text" panose="02040502050506030303" pitchFamily="18" charset="77"/>
              </a:rPr>
              <a:t> in </a:t>
            </a:r>
            <a:r>
              <a:rPr lang="it-IT" sz="2000" dirty="0" err="1">
                <a:latin typeface="High Tower Text" panose="02040502050506030303" pitchFamily="18" charset="77"/>
              </a:rPr>
              <a:t>consultation</a:t>
            </a:r>
            <a:r>
              <a:rPr lang="it-IT" sz="2000" dirty="0">
                <a:latin typeface="High Tower Text" panose="02040502050506030303" pitchFamily="18" charset="77"/>
              </a:rPr>
              <a:t> with and with the </a:t>
            </a:r>
            <a:r>
              <a:rPr lang="it-IT" sz="2000" dirty="0" err="1">
                <a:latin typeface="High Tower Text" panose="02040502050506030303" pitchFamily="18" charset="77"/>
              </a:rPr>
              <a:t>consent</a:t>
            </a:r>
            <a:r>
              <a:rPr lang="it-IT" sz="2000" dirty="0">
                <a:latin typeface="High Tower Text" panose="02040502050506030303" pitchFamily="18" charset="77"/>
              </a:rPr>
              <a:t> of </a:t>
            </a:r>
            <a:r>
              <a:rPr lang="it-IT" sz="2000" dirty="0" err="1">
                <a:latin typeface="High Tower Text" panose="02040502050506030303" pitchFamily="18" charset="77"/>
              </a:rPr>
              <a:t>Member</a:t>
            </a:r>
            <a:r>
              <a:rPr lang="it-IT" sz="2000" dirty="0">
                <a:latin typeface="High Tower Text" panose="02040502050506030303" pitchFamily="18" charset="77"/>
              </a:rPr>
              <a:t> States </a:t>
            </a:r>
            <a:r>
              <a:rPr lang="it-IT" sz="2000" dirty="0" err="1">
                <a:latin typeface="High Tower Text" panose="02040502050506030303" pitchFamily="18" charset="77"/>
              </a:rPr>
              <a:t>concerned</a:t>
            </a:r>
            <a:r>
              <a:rPr lang="it-IT" sz="2000" dirty="0">
                <a:latin typeface="High Tower Text" panose="02040502050506030303" pitchFamily="18" charset="77"/>
              </a:rPr>
              <a:t>;</a:t>
            </a:r>
          </a:p>
          <a:p>
            <a:pPr algn="just"/>
            <a:r>
              <a:rPr lang="it-IT" sz="2000" dirty="0">
                <a:latin typeface="High Tower Text" panose="02040502050506030303" pitchFamily="18" charset="77"/>
              </a:rPr>
              <a:t>(b) Serve </a:t>
            </a:r>
            <a:r>
              <a:rPr lang="it-IT" sz="2000" dirty="0" err="1">
                <a:latin typeface="High Tower Text" panose="02040502050506030303" pitchFamily="18" charset="77"/>
              </a:rPr>
              <a:t>as</a:t>
            </a:r>
            <a:r>
              <a:rPr lang="it-IT" sz="2000" dirty="0">
                <a:latin typeface="High Tower Text" panose="02040502050506030303" pitchFamily="18" charset="77"/>
              </a:rPr>
              <a:t> </a:t>
            </a:r>
            <a:r>
              <a:rPr lang="it-IT" sz="2000" b="1" dirty="0">
                <a:solidFill>
                  <a:srgbClr val="FF40FF"/>
                </a:solidFill>
                <a:latin typeface="High Tower Text" panose="02040502050506030303" pitchFamily="18" charset="77"/>
              </a:rPr>
              <a:t>a forum for </a:t>
            </a:r>
            <a:r>
              <a:rPr lang="it-IT" sz="2000" b="1" dirty="0" err="1">
                <a:solidFill>
                  <a:srgbClr val="FF40FF"/>
                </a:solidFill>
                <a:latin typeface="High Tower Text" panose="02040502050506030303" pitchFamily="18" charset="77"/>
              </a:rPr>
              <a:t>dialogue</a:t>
            </a:r>
            <a:r>
              <a:rPr lang="it-IT" sz="2000" b="1" dirty="0">
                <a:solidFill>
                  <a:srgbClr val="FF40FF"/>
                </a:solidFill>
                <a:latin typeface="High Tower Text" panose="02040502050506030303" pitchFamily="18" charset="77"/>
              </a:rPr>
              <a:t> on </a:t>
            </a:r>
            <a:r>
              <a:rPr lang="it-IT" sz="2000" b="1" dirty="0" err="1">
                <a:solidFill>
                  <a:srgbClr val="FF40FF"/>
                </a:solidFill>
                <a:latin typeface="High Tower Text" panose="02040502050506030303" pitchFamily="18" charset="77"/>
              </a:rPr>
              <a:t>thematic</a:t>
            </a:r>
            <a:r>
              <a:rPr lang="it-IT" sz="2000" b="1" dirty="0">
                <a:solidFill>
                  <a:srgbClr val="FF40FF"/>
                </a:solidFill>
                <a:latin typeface="High Tower Text" panose="02040502050506030303" pitchFamily="18" charset="77"/>
              </a:rPr>
              <a:t> </a:t>
            </a:r>
            <a:r>
              <a:rPr lang="it-IT" sz="2000" b="1" dirty="0" err="1">
                <a:solidFill>
                  <a:srgbClr val="FF40FF"/>
                </a:solidFill>
                <a:latin typeface="High Tower Text" panose="02040502050506030303" pitchFamily="18" charset="77"/>
              </a:rPr>
              <a:t>issues</a:t>
            </a:r>
            <a:r>
              <a:rPr lang="it-IT" sz="2000" b="1" dirty="0">
                <a:solidFill>
                  <a:srgbClr val="FF40FF"/>
                </a:solidFill>
                <a:latin typeface="High Tower Text" panose="02040502050506030303" pitchFamily="18" charset="77"/>
              </a:rPr>
              <a:t> on </a:t>
            </a:r>
            <a:r>
              <a:rPr lang="it-IT" sz="2000" b="1" dirty="0" err="1">
                <a:solidFill>
                  <a:srgbClr val="FF40FF"/>
                </a:solidFill>
                <a:latin typeface="High Tower Text" panose="02040502050506030303" pitchFamily="18" charset="77"/>
              </a:rPr>
              <a:t>all</a:t>
            </a:r>
            <a:r>
              <a:rPr lang="it-IT" sz="2000" b="1" dirty="0">
                <a:solidFill>
                  <a:srgbClr val="FF40FF"/>
                </a:solidFill>
                <a:latin typeface="High Tower Text" panose="02040502050506030303" pitchFamily="18" charset="77"/>
              </a:rPr>
              <a:t> human </a:t>
            </a:r>
            <a:r>
              <a:rPr lang="it-IT" sz="2000" b="1" dirty="0" err="1">
                <a:solidFill>
                  <a:srgbClr val="FF40FF"/>
                </a:solidFill>
                <a:latin typeface="High Tower Text" panose="02040502050506030303" pitchFamily="18" charset="77"/>
              </a:rPr>
              <a:t>rights</a:t>
            </a:r>
            <a:r>
              <a:rPr lang="it-IT" sz="2000" dirty="0">
                <a:latin typeface="High Tower Text" panose="02040502050506030303" pitchFamily="18" charset="77"/>
              </a:rPr>
              <a:t>;</a:t>
            </a:r>
          </a:p>
          <a:p>
            <a:pPr algn="just"/>
            <a:r>
              <a:rPr lang="it-IT" sz="2000" dirty="0">
                <a:latin typeface="High Tower Text" panose="02040502050506030303" pitchFamily="18" charset="77"/>
              </a:rPr>
              <a:t>(c) </a:t>
            </a:r>
            <a:r>
              <a:rPr lang="it-IT" sz="2000" b="1" dirty="0">
                <a:solidFill>
                  <a:srgbClr val="00FDFF"/>
                </a:solidFill>
                <a:latin typeface="High Tower Text" panose="02040502050506030303" pitchFamily="18" charset="77"/>
              </a:rPr>
              <a:t>Make </a:t>
            </a:r>
            <a:r>
              <a:rPr lang="it-IT" sz="2000" b="1" dirty="0" err="1">
                <a:solidFill>
                  <a:srgbClr val="00FDFF"/>
                </a:solidFill>
                <a:latin typeface="High Tower Text" panose="02040502050506030303" pitchFamily="18" charset="77"/>
              </a:rPr>
              <a:t>recommendations</a:t>
            </a:r>
            <a:r>
              <a:rPr lang="it-IT" sz="2000" b="1" dirty="0">
                <a:solidFill>
                  <a:srgbClr val="00FDFF"/>
                </a:solidFill>
                <a:latin typeface="High Tower Text" panose="02040502050506030303" pitchFamily="18" charset="77"/>
              </a:rPr>
              <a:t> to the General Assembly for the </a:t>
            </a:r>
            <a:r>
              <a:rPr lang="it-IT" sz="2000" b="1" dirty="0" err="1">
                <a:solidFill>
                  <a:srgbClr val="00FDFF"/>
                </a:solidFill>
                <a:latin typeface="High Tower Text" panose="02040502050506030303" pitchFamily="18" charset="77"/>
              </a:rPr>
              <a:t>further</a:t>
            </a:r>
            <a:r>
              <a:rPr lang="it-IT" sz="2000" b="1" dirty="0">
                <a:solidFill>
                  <a:srgbClr val="00FDFF"/>
                </a:solidFill>
                <a:latin typeface="High Tower Text" panose="02040502050506030303" pitchFamily="18" charset="77"/>
              </a:rPr>
              <a:t> </a:t>
            </a:r>
            <a:r>
              <a:rPr lang="it-IT" sz="2000" b="1" dirty="0" err="1">
                <a:solidFill>
                  <a:srgbClr val="00FDFF"/>
                </a:solidFill>
                <a:latin typeface="High Tower Text" panose="02040502050506030303" pitchFamily="18" charset="77"/>
              </a:rPr>
              <a:t>development</a:t>
            </a:r>
            <a:r>
              <a:rPr lang="it-IT" sz="2000" b="1" dirty="0">
                <a:solidFill>
                  <a:srgbClr val="00FDFF"/>
                </a:solidFill>
                <a:latin typeface="High Tower Text" panose="02040502050506030303" pitchFamily="18" charset="77"/>
              </a:rPr>
              <a:t> of international </a:t>
            </a:r>
            <a:r>
              <a:rPr lang="it-IT" sz="2000" b="1" dirty="0" err="1">
                <a:solidFill>
                  <a:srgbClr val="00FDFF"/>
                </a:solidFill>
                <a:latin typeface="High Tower Text" panose="02040502050506030303" pitchFamily="18" charset="77"/>
              </a:rPr>
              <a:t>law</a:t>
            </a:r>
            <a:r>
              <a:rPr lang="it-IT" sz="2000" b="1" dirty="0">
                <a:solidFill>
                  <a:srgbClr val="00FDFF"/>
                </a:solidFill>
                <a:latin typeface="High Tower Text" panose="02040502050506030303" pitchFamily="18" charset="77"/>
              </a:rPr>
              <a:t> in the field of human </a:t>
            </a:r>
            <a:r>
              <a:rPr lang="it-IT" sz="2000" b="1" dirty="0" err="1">
                <a:solidFill>
                  <a:srgbClr val="00FDFF"/>
                </a:solidFill>
                <a:latin typeface="High Tower Text" panose="02040502050506030303" pitchFamily="18" charset="77"/>
              </a:rPr>
              <a:t>rights</a:t>
            </a:r>
            <a:r>
              <a:rPr lang="it-IT" sz="2000" dirty="0">
                <a:latin typeface="High Tower Text" panose="02040502050506030303" pitchFamily="18" charset="77"/>
              </a:rPr>
              <a:t>;</a:t>
            </a:r>
          </a:p>
          <a:p>
            <a:pPr algn="just"/>
            <a:r>
              <a:rPr lang="it-IT" sz="2000" dirty="0">
                <a:latin typeface="High Tower Text" panose="02040502050506030303" pitchFamily="18" charset="77"/>
              </a:rPr>
              <a:t>(d) </a:t>
            </a:r>
            <a:r>
              <a:rPr lang="it-IT" sz="2000" b="1" dirty="0" err="1">
                <a:solidFill>
                  <a:schemeClr val="accent6">
                    <a:lumMod val="60000"/>
                    <a:lumOff val="40000"/>
                  </a:schemeClr>
                </a:solidFill>
                <a:latin typeface="High Tower Text" panose="02040502050506030303" pitchFamily="18" charset="77"/>
              </a:rPr>
              <a:t>Promote</a:t>
            </a:r>
            <a:r>
              <a:rPr lang="it-IT" sz="2000" b="1" dirty="0">
                <a:solidFill>
                  <a:schemeClr val="accent6">
                    <a:lumMod val="60000"/>
                    <a:lumOff val="40000"/>
                  </a:schemeClr>
                </a:solidFill>
                <a:latin typeface="High Tower Text" panose="02040502050506030303" pitchFamily="18" charset="77"/>
              </a:rPr>
              <a:t> the full </a:t>
            </a:r>
            <a:r>
              <a:rPr lang="it-IT" sz="2000" b="1" dirty="0" err="1">
                <a:solidFill>
                  <a:schemeClr val="accent6">
                    <a:lumMod val="60000"/>
                    <a:lumOff val="40000"/>
                  </a:schemeClr>
                </a:solidFill>
                <a:latin typeface="High Tower Text" panose="02040502050506030303" pitchFamily="18" charset="77"/>
              </a:rPr>
              <a:t>implementation</a:t>
            </a:r>
            <a:r>
              <a:rPr lang="it-IT" sz="2000" b="1" dirty="0">
                <a:solidFill>
                  <a:schemeClr val="accent6">
                    <a:lumMod val="60000"/>
                    <a:lumOff val="40000"/>
                  </a:schemeClr>
                </a:solidFill>
                <a:latin typeface="High Tower Text" panose="02040502050506030303" pitchFamily="18" charset="77"/>
              </a:rPr>
              <a:t> of human </a:t>
            </a:r>
            <a:r>
              <a:rPr lang="it-IT" sz="2000" b="1" dirty="0" err="1">
                <a:solidFill>
                  <a:schemeClr val="accent6">
                    <a:lumMod val="60000"/>
                    <a:lumOff val="40000"/>
                  </a:schemeClr>
                </a:solidFill>
                <a:latin typeface="High Tower Text" panose="02040502050506030303" pitchFamily="18" charset="77"/>
              </a:rPr>
              <a:t>rights</a:t>
            </a:r>
            <a:r>
              <a:rPr lang="it-IT" sz="2000" b="1" dirty="0">
                <a:solidFill>
                  <a:schemeClr val="accent6">
                    <a:lumMod val="60000"/>
                    <a:lumOff val="40000"/>
                  </a:schemeClr>
                </a:solidFill>
                <a:latin typeface="High Tower Text" panose="02040502050506030303" pitchFamily="18" charset="77"/>
              </a:rPr>
              <a:t> </a:t>
            </a:r>
            <a:r>
              <a:rPr lang="it-IT" sz="2000" b="1" dirty="0" err="1">
                <a:solidFill>
                  <a:schemeClr val="accent6">
                    <a:lumMod val="60000"/>
                    <a:lumOff val="40000"/>
                  </a:schemeClr>
                </a:solidFill>
                <a:latin typeface="High Tower Text" panose="02040502050506030303" pitchFamily="18" charset="77"/>
              </a:rPr>
              <a:t>obligations</a:t>
            </a:r>
            <a:r>
              <a:rPr lang="it-IT" sz="2000" b="1" dirty="0">
                <a:solidFill>
                  <a:schemeClr val="accent6">
                    <a:lumMod val="60000"/>
                    <a:lumOff val="40000"/>
                  </a:schemeClr>
                </a:solidFill>
                <a:latin typeface="High Tower Text" panose="02040502050506030303" pitchFamily="18" charset="77"/>
              </a:rPr>
              <a:t> </a:t>
            </a:r>
            <a:r>
              <a:rPr lang="it-IT" sz="2000" b="1" dirty="0" err="1">
                <a:solidFill>
                  <a:schemeClr val="accent6">
                    <a:lumMod val="60000"/>
                    <a:lumOff val="40000"/>
                  </a:schemeClr>
                </a:solidFill>
                <a:latin typeface="High Tower Text" panose="02040502050506030303" pitchFamily="18" charset="77"/>
              </a:rPr>
              <a:t>undertaken</a:t>
            </a:r>
            <a:r>
              <a:rPr lang="it-IT" sz="2000" b="1" dirty="0">
                <a:solidFill>
                  <a:schemeClr val="accent6">
                    <a:lumMod val="60000"/>
                    <a:lumOff val="40000"/>
                  </a:schemeClr>
                </a:solidFill>
                <a:latin typeface="High Tower Text" panose="02040502050506030303" pitchFamily="18" charset="77"/>
              </a:rPr>
              <a:t> by States </a:t>
            </a:r>
            <a:r>
              <a:rPr lang="it-IT" sz="2000" dirty="0">
                <a:latin typeface="High Tower Text" panose="02040502050506030303" pitchFamily="18" charset="77"/>
              </a:rPr>
              <a:t>and follow-up to the goals and commitments </a:t>
            </a:r>
            <a:r>
              <a:rPr lang="it-IT" sz="2000" dirty="0" err="1">
                <a:latin typeface="High Tower Text" panose="02040502050506030303" pitchFamily="18" charset="77"/>
              </a:rPr>
              <a:t>related</a:t>
            </a:r>
            <a:r>
              <a:rPr lang="it-IT" sz="2000" dirty="0">
                <a:latin typeface="High Tower Text" panose="02040502050506030303" pitchFamily="18" charset="77"/>
              </a:rPr>
              <a:t> to the promotion and </a:t>
            </a:r>
            <a:r>
              <a:rPr lang="it-IT" sz="2000" dirty="0" err="1">
                <a:latin typeface="High Tower Text" panose="02040502050506030303" pitchFamily="18" charset="77"/>
              </a:rPr>
              <a:t>protection</a:t>
            </a:r>
            <a:r>
              <a:rPr lang="it-IT" sz="2000" dirty="0">
                <a:latin typeface="High Tower Text" panose="02040502050506030303" pitchFamily="18" charset="77"/>
              </a:rPr>
              <a:t> of human </a:t>
            </a:r>
            <a:r>
              <a:rPr lang="it-IT" sz="2000" dirty="0" err="1">
                <a:latin typeface="High Tower Text" panose="02040502050506030303" pitchFamily="18" charset="77"/>
              </a:rPr>
              <a:t>rights</a:t>
            </a:r>
            <a:r>
              <a:rPr lang="it-IT" sz="2000" dirty="0">
                <a:latin typeface="High Tower Text" panose="02040502050506030303" pitchFamily="18" charset="77"/>
              </a:rPr>
              <a:t> </a:t>
            </a:r>
            <a:r>
              <a:rPr lang="it-IT" sz="2000" dirty="0" err="1">
                <a:latin typeface="High Tower Text" panose="02040502050506030303" pitchFamily="18" charset="77"/>
              </a:rPr>
              <a:t>emanating</a:t>
            </a:r>
            <a:r>
              <a:rPr lang="it-IT" sz="2000" dirty="0">
                <a:latin typeface="High Tower Text" panose="02040502050506030303" pitchFamily="18" charset="77"/>
              </a:rPr>
              <a:t> from United Nations conferences and summits;  … </a:t>
            </a:r>
          </a:p>
          <a:p>
            <a:pPr algn="just"/>
            <a:r>
              <a:rPr lang="it-IT" sz="2000" dirty="0">
                <a:latin typeface="High Tower Text" panose="02040502050506030303" pitchFamily="18" charset="77"/>
              </a:rPr>
              <a:t>(h) Work in close </a:t>
            </a:r>
            <a:r>
              <a:rPr lang="it-IT" sz="2000" b="1" dirty="0" err="1">
                <a:solidFill>
                  <a:srgbClr val="00B050"/>
                </a:solidFill>
                <a:latin typeface="High Tower Text" panose="02040502050506030303" pitchFamily="18" charset="77"/>
              </a:rPr>
              <a:t>cooperation</a:t>
            </a:r>
            <a:r>
              <a:rPr lang="it-IT" sz="2000" b="1" dirty="0">
                <a:solidFill>
                  <a:srgbClr val="00B050"/>
                </a:solidFill>
                <a:latin typeface="High Tower Text" panose="02040502050506030303" pitchFamily="18" charset="77"/>
              </a:rPr>
              <a:t> in the field of human </a:t>
            </a:r>
            <a:r>
              <a:rPr lang="it-IT" sz="2000" b="1" dirty="0" err="1">
                <a:solidFill>
                  <a:srgbClr val="00B050"/>
                </a:solidFill>
                <a:latin typeface="High Tower Text" panose="02040502050506030303" pitchFamily="18" charset="77"/>
              </a:rPr>
              <a:t>rights</a:t>
            </a:r>
            <a:r>
              <a:rPr lang="it-IT" sz="2000" b="1" dirty="0">
                <a:solidFill>
                  <a:srgbClr val="00B050"/>
                </a:solidFill>
                <a:latin typeface="High Tower Text" panose="02040502050506030303" pitchFamily="18" charset="77"/>
              </a:rPr>
              <a:t> </a:t>
            </a:r>
            <a:r>
              <a:rPr lang="it-IT" sz="2000" dirty="0">
                <a:latin typeface="High Tower Text" panose="02040502050506030303" pitchFamily="18" charset="77"/>
              </a:rPr>
              <a:t>with Governments, </a:t>
            </a:r>
            <a:r>
              <a:rPr lang="it-IT" sz="2000" dirty="0" err="1">
                <a:latin typeface="High Tower Text" panose="02040502050506030303" pitchFamily="18" charset="77"/>
              </a:rPr>
              <a:t>regional</a:t>
            </a:r>
            <a:r>
              <a:rPr lang="it-IT" sz="2000" dirty="0">
                <a:latin typeface="High Tower Text" panose="02040502050506030303" pitchFamily="18" charset="77"/>
              </a:rPr>
              <a:t> </a:t>
            </a:r>
            <a:r>
              <a:rPr lang="it-IT" sz="2000" dirty="0" err="1">
                <a:latin typeface="High Tower Text" panose="02040502050506030303" pitchFamily="18" charset="77"/>
              </a:rPr>
              <a:t>organizations</a:t>
            </a:r>
            <a:r>
              <a:rPr lang="it-IT" sz="2000" dirty="0">
                <a:latin typeface="High Tower Text" panose="02040502050506030303" pitchFamily="18" charset="77"/>
              </a:rPr>
              <a:t>, national human </a:t>
            </a:r>
            <a:r>
              <a:rPr lang="it-IT" sz="2000" dirty="0" err="1">
                <a:latin typeface="High Tower Text" panose="02040502050506030303" pitchFamily="18" charset="77"/>
              </a:rPr>
              <a:t>rights</a:t>
            </a:r>
            <a:r>
              <a:rPr lang="it-IT" sz="2000" dirty="0">
                <a:latin typeface="High Tower Text" panose="02040502050506030303" pitchFamily="18" charset="77"/>
              </a:rPr>
              <a:t> institutions and </a:t>
            </a:r>
            <a:r>
              <a:rPr lang="it-IT" sz="2000" dirty="0" err="1">
                <a:latin typeface="High Tower Text" panose="02040502050506030303" pitchFamily="18" charset="77"/>
              </a:rPr>
              <a:t>civil</a:t>
            </a:r>
            <a:r>
              <a:rPr lang="it-IT" sz="2000" dirty="0">
                <a:latin typeface="High Tower Text" panose="02040502050506030303" pitchFamily="18" charset="77"/>
              </a:rPr>
              <a:t> society;</a:t>
            </a:r>
          </a:p>
          <a:p>
            <a:pPr algn="just"/>
            <a:r>
              <a:rPr lang="it-IT" sz="2000" dirty="0">
                <a:latin typeface="High Tower Text" panose="02040502050506030303" pitchFamily="18" charset="77"/>
              </a:rPr>
              <a:t> (i) Make </a:t>
            </a:r>
            <a:r>
              <a:rPr lang="it-IT" sz="2000" b="1" dirty="0" err="1">
                <a:solidFill>
                  <a:srgbClr val="0432FF"/>
                </a:solidFill>
                <a:latin typeface="High Tower Text" panose="02040502050506030303" pitchFamily="18" charset="77"/>
              </a:rPr>
              <a:t>recommendations</a:t>
            </a:r>
            <a:r>
              <a:rPr lang="it-IT" sz="2000" b="1" dirty="0">
                <a:solidFill>
                  <a:srgbClr val="0432FF"/>
                </a:solidFill>
                <a:latin typeface="High Tower Text" panose="02040502050506030303" pitchFamily="18" charset="77"/>
              </a:rPr>
              <a:t> with </a:t>
            </a:r>
            <a:r>
              <a:rPr lang="it-IT" sz="2000" b="1" dirty="0" err="1">
                <a:solidFill>
                  <a:srgbClr val="0432FF"/>
                </a:solidFill>
                <a:latin typeface="High Tower Text" panose="02040502050506030303" pitchFamily="18" charset="77"/>
              </a:rPr>
              <a:t>regard</a:t>
            </a:r>
            <a:r>
              <a:rPr lang="it-IT" sz="2000" b="1" dirty="0">
                <a:solidFill>
                  <a:srgbClr val="0432FF"/>
                </a:solidFill>
                <a:latin typeface="High Tower Text" panose="02040502050506030303" pitchFamily="18" charset="77"/>
              </a:rPr>
              <a:t> to the promotion and </a:t>
            </a:r>
            <a:r>
              <a:rPr lang="it-IT" sz="2000" b="1" dirty="0" err="1">
                <a:solidFill>
                  <a:srgbClr val="0432FF"/>
                </a:solidFill>
                <a:latin typeface="High Tower Text" panose="02040502050506030303" pitchFamily="18" charset="77"/>
              </a:rPr>
              <a:t>protection</a:t>
            </a:r>
            <a:r>
              <a:rPr lang="it-IT" sz="2000" b="1" dirty="0">
                <a:solidFill>
                  <a:srgbClr val="0432FF"/>
                </a:solidFill>
                <a:latin typeface="High Tower Text" panose="02040502050506030303" pitchFamily="18" charset="77"/>
              </a:rPr>
              <a:t> of human </a:t>
            </a:r>
            <a:r>
              <a:rPr lang="it-IT" sz="2000" b="1" dirty="0" err="1">
                <a:solidFill>
                  <a:srgbClr val="0432FF"/>
                </a:solidFill>
                <a:latin typeface="High Tower Text" panose="02040502050506030303" pitchFamily="18" charset="77"/>
              </a:rPr>
              <a:t>rights</a:t>
            </a:r>
            <a:r>
              <a:rPr lang="it-IT" sz="2000" dirty="0">
                <a:latin typeface="High Tower Text" panose="02040502050506030303" pitchFamily="18" charset="77"/>
              </a:rPr>
              <a:t>; …</a:t>
            </a:r>
            <a:endParaRPr lang="en-GB" sz="2000" dirty="0">
              <a:latin typeface="High Tower Text" panose="02040502050506030303" pitchFamily="18" charset="77"/>
            </a:endParaRPr>
          </a:p>
        </p:txBody>
      </p:sp>
    </p:spTree>
    <p:extLst>
      <p:ext uri="{BB962C8B-B14F-4D97-AF65-F5344CB8AC3E}">
        <p14:creationId xmlns:p14="http://schemas.microsoft.com/office/powerpoint/2010/main" val="369118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0E2841"/>
      </a:dk2>
      <a:lt2>
        <a:srgbClr val="E8E8E8"/>
      </a:lt2>
      <a:accent1>
        <a:srgbClr val="156082"/>
      </a:accent1>
      <a:accent2>
        <a:srgbClr val="2E9CB8"/>
      </a:accent2>
      <a:accent3>
        <a:srgbClr val="E97132"/>
      </a:accent3>
      <a:accent4>
        <a:srgbClr val="196B24"/>
      </a:accent4>
      <a:accent5>
        <a:srgbClr val="4EA72E"/>
      </a:accent5>
      <a:accent6>
        <a:srgbClr val="C80724"/>
      </a:accent6>
      <a:hlink>
        <a:srgbClr val="518B9B"/>
      </a:hlink>
      <a:folHlink>
        <a:srgbClr val="96607D"/>
      </a:folHlink>
    </a:clrScheme>
    <a:fontScheme name="Office Theme">
      <a:majorFont>
        <a:latin typeface="Bierstadt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ierstadt"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2013-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3021</TotalTime>
  <Words>2324</Words>
  <Application>Microsoft Office PowerPoint</Application>
  <PresentationFormat>Widescreen</PresentationFormat>
  <Paragraphs>225</Paragraphs>
  <Slides>20</Slides>
  <Notes>19</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Presentazione standard di PowerPoint</vt:lpstr>
      <vt:lpstr>definitions</vt:lpstr>
      <vt:lpstr>IHRL in the UN charter (1)</vt:lpstr>
      <vt:lpstr>IHRL in the UN charter (2)</vt:lpstr>
      <vt:lpstr>IHRL in the UN charter (3)</vt:lpstr>
      <vt:lpstr>IHRL in the UN charter (4)</vt:lpstr>
      <vt:lpstr>IHRL in the UN charter (5)</vt:lpstr>
      <vt:lpstr>IHRL in the UN charter (7)</vt:lpstr>
      <vt:lpstr>IHRL in the UN charter (8)</vt:lpstr>
      <vt:lpstr>The UN and IHL promotion</vt:lpstr>
      <vt:lpstr>References and suggested readings</vt:lpstr>
      <vt:lpstr>Presentazione standard di PowerPoint</vt:lpstr>
      <vt:lpstr>Zoom-in (1)</vt:lpstr>
      <vt:lpstr>Zoom-in (2)</vt:lpstr>
      <vt:lpstr>Zoom-in (3)</vt:lpstr>
      <vt:lpstr>Zoom-in (4)</vt:lpstr>
      <vt:lpstr>Zoom-in (5)</vt:lpstr>
      <vt:lpstr>Zoom-in (6)</vt:lpstr>
      <vt:lpstr>Zoom-in (7)</vt:lpstr>
      <vt:lpstr>Zoom-in (8)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 Favuzza</dc:creator>
  <cp:lastModifiedBy>Federica Favuzza</cp:lastModifiedBy>
  <cp:revision>161</cp:revision>
  <dcterms:created xsi:type="dcterms:W3CDTF">2023-01-18T11:50:09Z</dcterms:created>
  <dcterms:modified xsi:type="dcterms:W3CDTF">2025-12-11T13:41:21Z</dcterms:modified>
</cp:coreProperties>
</file>