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7"/>
  </p:notesMasterIdLst>
  <p:sldIdLst>
    <p:sldId id="256" r:id="rId2"/>
    <p:sldId id="663" r:id="rId3"/>
    <p:sldId id="645" r:id="rId4"/>
    <p:sldId id="651" r:id="rId5"/>
    <p:sldId id="661" r:id="rId6"/>
    <p:sldId id="646" r:id="rId7"/>
    <p:sldId id="662" r:id="rId8"/>
    <p:sldId id="648" r:id="rId9"/>
    <p:sldId id="649" r:id="rId10"/>
    <p:sldId id="650" r:id="rId11"/>
    <p:sldId id="652" r:id="rId12"/>
    <p:sldId id="688" r:id="rId13"/>
    <p:sldId id="653" r:id="rId14"/>
    <p:sldId id="657" r:id="rId15"/>
    <p:sldId id="658" r:id="rId16"/>
    <p:sldId id="691" r:id="rId17"/>
    <p:sldId id="654" r:id="rId18"/>
    <p:sldId id="665" r:id="rId19"/>
    <p:sldId id="667" r:id="rId20"/>
    <p:sldId id="685" r:id="rId21"/>
    <p:sldId id="686" r:id="rId22"/>
    <p:sldId id="668" r:id="rId23"/>
    <p:sldId id="666" r:id="rId24"/>
    <p:sldId id="669" r:id="rId25"/>
    <p:sldId id="25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84C"/>
    <a:srgbClr val="00A3AC"/>
    <a:srgbClr val="ECECA5"/>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Stile medio 3 - Color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16" autoAdjust="0"/>
    <p:restoredTop sz="80941" autoAdjust="0"/>
  </p:normalViewPr>
  <p:slideViewPr>
    <p:cSldViewPr snapToGrid="0">
      <p:cViewPr varScale="1">
        <p:scale>
          <a:sx n="85" d="100"/>
          <a:sy n="85" d="100"/>
        </p:scale>
        <p:origin x="201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5.xml.rels><?xml version="1.0" encoding="UTF-8" standalone="yes"?>
<Relationships xmlns="http://schemas.openxmlformats.org/package/2006/relationships"><Relationship Id="rId3" Type="http://schemas.openxmlformats.org/officeDocument/2006/relationships/hyperlink" Target="https://ec.europa.eu/dorie/home.do?locale=&amp;locale=en" TargetMode="External"/><Relationship Id="rId2" Type="http://schemas.openxmlformats.org/officeDocument/2006/relationships/hyperlink" Target="https://commission.europa.eu/about-european-commission/service-standards-and-principles/transparency/transparency-register_en" TargetMode="External"/><Relationship Id="rId1" Type="http://schemas.openxmlformats.org/officeDocument/2006/relationships/hyperlink" Target="https://eur-lex.europa.eu/homepage.html" TargetMode="External"/><Relationship Id="rId4" Type="http://schemas.openxmlformats.org/officeDocument/2006/relationships/hyperlink" Target="https://ec.europa.eu/transparency/documents-register/"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https://ec.europa.eu/dorie/home.do?locale=&amp;locale=en" TargetMode="External"/><Relationship Id="rId2" Type="http://schemas.openxmlformats.org/officeDocument/2006/relationships/hyperlink" Target="https://commission.europa.eu/about-european-commission/service-standards-and-principles/transparency/transparency-register_en" TargetMode="External"/><Relationship Id="rId1" Type="http://schemas.openxmlformats.org/officeDocument/2006/relationships/hyperlink" Target="https://eur-lex.europa.eu/homepage.html" TargetMode="External"/><Relationship Id="rId4" Type="http://schemas.openxmlformats.org/officeDocument/2006/relationships/hyperlink" Target="https://ec.europa.eu/transparency/documents-register/"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792C06-A4F5-FD4B-8291-ABF6B2D43EC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602A58FD-078D-9B47-8AEA-6EE4D596EC43}">
      <dgm:prSet custT="1"/>
      <dgm:spPr/>
      <dgm:t>
        <a:bodyPr/>
        <a:lstStyle/>
        <a:p>
          <a:r>
            <a:rPr lang="en-GB" sz="1800" dirty="0">
              <a:latin typeface="Georgia" panose="02040502050405020303" pitchFamily="18" charset="0"/>
              <a:ea typeface="Open Sans" panose="020B0606030504020204" pitchFamily="34" charset="0"/>
              <a:cs typeface="Open Sans" panose="020B0606030504020204" pitchFamily="34" charset="0"/>
            </a:rPr>
            <a:t>Advocacy work sits at the intersection of the broader categories of public affairs, public policy, and impact generation.</a:t>
          </a:r>
        </a:p>
      </dgm:t>
    </dgm:pt>
    <dgm:pt modelId="{164E560D-DD5E-E648-B82C-E253C8B66532}" type="parTrans" cxnId="{EF66BDEF-F217-B64E-9309-E93B85E97CB8}">
      <dgm:prSet/>
      <dgm:spPr/>
      <dgm:t>
        <a:bodyPr/>
        <a:lstStyle/>
        <a:p>
          <a:endParaRPr lang="en-GB" sz="1800">
            <a:latin typeface="Georgia" panose="02040502050405020303" pitchFamily="18" charset="0"/>
            <a:ea typeface="Open Sans" panose="020B0606030504020204" pitchFamily="34" charset="0"/>
            <a:cs typeface="Open Sans" panose="020B0606030504020204" pitchFamily="34" charset="0"/>
          </a:endParaRPr>
        </a:p>
      </dgm:t>
    </dgm:pt>
    <dgm:pt modelId="{5DACC228-1B6E-9744-8655-F5B98B6CB59A}" type="sibTrans" cxnId="{EF66BDEF-F217-B64E-9309-E93B85E97CB8}">
      <dgm:prSet/>
      <dgm:spPr/>
      <dgm:t>
        <a:bodyPr/>
        <a:lstStyle/>
        <a:p>
          <a:endParaRPr lang="en-GB" sz="1800">
            <a:latin typeface="Georgia" panose="02040502050405020303" pitchFamily="18" charset="0"/>
            <a:ea typeface="Open Sans" panose="020B0606030504020204" pitchFamily="34" charset="0"/>
            <a:cs typeface="Open Sans" panose="020B0606030504020204" pitchFamily="34" charset="0"/>
          </a:endParaRPr>
        </a:p>
      </dgm:t>
    </dgm:pt>
    <dgm:pt modelId="{6DD903DF-349E-7D44-9DD3-6F7B7AC74CBD}">
      <dgm:prSet custT="1"/>
      <dgm:spPr/>
      <dgm:t>
        <a:bodyPr/>
        <a:lstStyle/>
        <a:p>
          <a:r>
            <a:rPr lang="en-GB" sz="1400" dirty="0">
              <a:latin typeface="Georgia" panose="02040502050405020303" pitchFamily="18" charset="0"/>
              <a:ea typeface="Open Sans" panose="020B0606030504020204" pitchFamily="34" charset="0"/>
              <a:cs typeface="Open Sans" panose="020B0606030504020204" pitchFamily="34" charset="0"/>
            </a:rPr>
            <a:t>It refers to the communication, interaction, and influencing activities between an organisation and the public, government, and other stakeholders. It is the process of promoting or defending a cause, policy, or idea.</a:t>
          </a:r>
        </a:p>
      </dgm:t>
    </dgm:pt>
    <dgm:pt modelId="{2D81C640-4A72-DB48-AF63-F1198F0A5BA2}" type="parTrans" cxnId="{79400513-1DEF-3941-B89A-38001DAEA353}">
      <dgm:prSet/>
      <dgm:spPr/>
      <dgm:t>
        <a:bodyPr/>
        <a:lstStyle/>
        <a:p>
          <a:endParaRPr lang="en-GB" sz="1800">
            <a:latin typeface="Georgia" panose="02040502050405020303" pitchFamily="18" charset="0"/>
            <a:ea typeface="Open Sans" panose="020B0606030504020204" pitchFamily="34" charset="0"/>
            <a:cs typeface="Open Sans" panose="020B0606030504020204" pitchFamily="34" charset="0"/>
          </a:endParaRPr>
        </a:p>
      </dgm:t>
    </dgm:pt>
    <dgm:pt modelId="{B2D53DB3-5D09-2A41-A35C-3B220F637F74}" type="sibTrans" cxnId="{79400513-1DEF-3941-B89A-38001DAEA353}">
      <dgm:prSet/>
      <dgm:spPr/>
      <dgm:t>
        <a:bodyPr/>
        <a:lstStyle/>
        <a:p>
          <a:endParaRPr lang="en-GB" sz="1800">
            <a:latin typeface="Georgia" panose="02040502050405020303" pitchFamily="18" charset="0"/>
            <a:ea typeface="Open Sans" panose="020B0606030504020204" pitchFamily="34" charset="0"/>
            <a:cs typeface="Open Sans" panose="020B0606030504020204" pitchFamily="34" charset="0"/>
          </a:endParaRPr>
        </a:p>
      </dgm:t>
    </dgm:pt>
    <dgm:pt modelId="{6EF6008E-5D46-5249-9EE3-A84C58C4AE14}">
      <dgm:prSet custT="1"/>
      <dgm:spPr/>
      <dgm:t>
        <a:bodyPr/>
        <a:lstStyle/>
        <a:p>
          <a:r>
            <a:rPr lang="en-GB" sz="1400" dirty="0">
              <a:latin typeface="Georgia" panose="02040502050405020303" pitchFamily="18" charset="0"/>
              <a:ea typeface="Open Sans" panose="020B0606030504020204" pitchFamily="34" charset="0"/>
              <a:cs typeface="Open Sans" panose="020B0606030504020204" pitchFamily="34" charset="0"/>
            </a:rPr>
            <a:t>In social impact organisations, advocacy helps advance the organisation's mission by influencing public policy, mobilizing support, and raising awareness.</a:t>
          </a:r>
        </a:p>
      </dgm:t>
    </dgm:pt>
    <dgm:pt modelId="{C883FD56-76A6-CB48-9628-860AF4B5D4B0}" type="parTrans" cxnId="{B4DEDCCC-B3E4-3E4C-B06A-1C73F47258EF}">
      <dgm:prSet/>
      <dgm:spPr/>
      <dgm:t>
        <a:bodyPr/>
        <a:lstStyle/>
        <a:p>
          <a:endParaRPr lang="en-GB" sz="1800">
            <a:latin typeface="Georgia" panose="02040502050405020303" pitchFamily="18" charset="0"/>
            <a:ea typeface="Open Sans" panose="020B0606030504020204" pitchFamily="34" charset="0"/>
            <a:cs typeface="Open Sans" panose="020B0606030504020204" pitchFamily="34" charset="0"/>
          </a:endParaRPr>
        </a:p>
      </dgm:t>
    </dgm:pt>
    <dgm:pt modelId="{82B54901-FD52-334D-8F1E-ED4D48D75BC1}" type="sibTrans" cxnId="{B4DEDCCC-B3E4-3E4C-B06A-1C73F47258EF}">
      <dgm:prSet/>
      <dgm:spPr/>
      <dgm:t>
        <a:bodyPr/>
        <a:lstStyle/>
        <a:p>
          <a:endParaRPr lang="en-GB" sz="1800">
            <a:latin typeface="Georgia" panose="02040502050405020303" pitchFamily="18" charset="0"/>
            <a:ea typeface="Open Sans" panose="020B0606030504020204" pitchFamily="34" charset="0"/>
            <a:cs typeface="Open Sans" panose="020B0606030504020204" pitchFamily="34" charset="0"/>
          </a:endParaRPr>
        </a:p>
      </dgm:t>
    </dgm:pt>
    <dgm:pt modelId="{BF31656E-B6D3-6444-ADBA-26BF08769103}">
      <dgm:prSet custT="1"/>
      <dgm:spPr/>
      <dgm:t>
        <a:bodyPr/>
        <a:lstStyle/>
        <a:p>
          <a:r>
            <a:rPr lang="en-GB" sz="1400" dirty="0">
              <a:latin typeface="Georgia" panose="02040502050405020303" pitchFamily="18" charset="0"/>
              <a:ea typeface="Open Sans" panose="020B0606030504020204" pitchFamily="34" charset="0"/>
              <a:cs typeface="Open Sans" panose="020B0606030504020204" pitchFamily="34" charset="0"/>
            </a:rPr>
            <a:t>Advocacy can take many forms, including lobbying, public campaigns, and coalition building.</a:t>
          </a:r>
        </a:p>
      </dgm:t>
    </dgm:pt>
    <dgm:pt modelId="{F508AD15-849F-3A45-A59C-D23E98B1896D}" type="parTrans" cxnId="{4F9BFD11-D8B9-6049-A71C-20B60A5761BB}">
      <dgm:prSet/>
      <dgm:spPr/>
      <dgm:t>
        <a:bodyPr/>
        <a:lstStyle/>
        <a:p>
          <a:endParaRPr lang="en-GB" sz="1800">
            <a:latin typeface="Georgia" panose="02040502050405020303" pitchFamily="18" charset="0"/>
            <a:ea typeface="Open Sans" panose="020B0606030504020204" pitchFamily="34" charset="0"/>
            <a:cs typeface="Open Sans" panose="020B0606030504020204" pitchFamily="34" charset="0"/>
          </a:endParaRPr>
        </a:p>
      </dgm:t>
    </dgm:pt>
    <dgm:pt modelId="{51B2A432-58D9-3945-843C-77E34B9047F5}" type="sibTrans" cxnId="{4F9BFD11-D8B9-6049-A71C-20B60A5761BB}">
      <dgm:prSet/>
      <dgm:spPr/>
      <dgm:t>
        <a:bodyPr/>
        <a:lstStyle/>
        <a:p>
          <a:endParaRPr lang="en-GB" sz="1800">
            <a:latin typeface="Georgia" panose="02040502050405020303" pitchFamily="18" charset="0"/>
            <a:ea typeface="Open Sans" panose="020B0606030504020204" pitchFamily="34" charset="0"/>
            <a:cs typeface="Open Sans" panose="020B0606030504020204" pitchFamily="34" charset="0"/>
          </a:endParaRPr>
        </a:p>
      </dgm:t>
    </dgm:pt>
    <dgm:pt modelId="{F8EBC5A2-CE31-FF47-8E52-109FE93D9E17}">
      <dgm:prSet custT="1"/>
      <dgm:spPr/>
      <dgm:t>
        <a:bodyPr/>
        <a:lstStyle/>
        <a:p>
          <a:r>
            <a:rPr lang="en-GB" sz="1800" dirty="0">
              <a:latin typeface="Georgia" panose="02040502050405020303" pitchFamily="18" charset="0"/>
              <a:ea typeface="Open Sans" panose="020B0606030504020204" pitchFamily="34" charset="0"/>
              <a:cs typeface="Open Sans" panose="020B0606030504020204" pitchFamily="34" charset="0"/>
            </a:rPr>
            <a:t>In social impact organisations, public affairs play a crucial role in: </a:t>
          </a:r>
        </a:p>
      </dgm:t>
    </dgm:pt>
    <dgm:pt modelId="{723A0C9C-384A-F442-8C15-4D934687745A}" type="parTrans" cxnId="{BC02C90A-7E74-7E46-8CB4-5CA409E3C0F4}">
      <dgm:prSet/>
      <dgm:spPr/>
      <dgm:t>
        <a:bodyPr/>
        <a:lstStyle/>
        <a:p>
          <a:endParaRPr lang="en-GB" sz="1800">
            <a:latin typeface="Georgia" panose="02040502050405020303" pitchFamily="18" charset="0"/>
            <a:ea typeface="Open Sans" panose="020B0606030504020204" pitchFamily="34" charset="0"/>
            <a:cs typeface="Open Sans" panose="020B0606030504020204" pitchFamily="34" charset="0"/>
          </a:endParaRPr>
        </a:p>
      </dgm:t>
    </dgm:pt>
    <dgm:pt modelId="{92109E3C-7347-BC45-BCE8-DD2522ECD3B5}" type="sibTrans" cxnId="{BC02C90A-7E74-7E46-8CB4-5CA409E3C0F4}">
      <dgm:prSet/>
      <dgm:spPr/>
      <dgm:t>
        <a:bodyPr/>
        <a:lstStyle/>
        <a:p>
          <a:endParaRPr lang="en-GB" sz="1800">
            <a:latin typeface="Georgia" panose="02040502050405020303" pitchFamily="18" charset="0"/>
            <a:ea typeface="Open Sans" panose="020B0606030504020204" pitchFamily="34" charset="0"/>
            <a:cs typeface="Open Sans" panose="020B0606030504020204" pitchFamily="34" charset="0"/>
          </a:endParaRPr>
        </a:p>
      </dgm:t>
    </dgm:pt>
    <dgm:pt modelId="{BD544F06-407A-9C49-8C36-EB3A711C9253}">
      <dgm:prSet custT="1"/>
      <dgm:spPr/>
      <dgm:t>
        <a:bodyPr/>
        <a:lstStyle/>
        <a:p>
          <a:r>
            <a:rPr lang="en-GB" sz="1400" dirty="0">
              <a:latin typeface="Georgia" panose="02040502050405020303" pitchFamily="18" charset="0"/>
              <a:ea typeface="Open Sans" panose="020B0606030504020204" pitchFamily="34" charset="0"/>
              <a:cs typeface="Open Sans" panose="020B0606030504020204" pitchFamily="34" charset="0"/>
            </a:rPr>
            <a:t>Advocating for the organisation's mission; </a:t>
          </a:r>
        </a:p>
      </dgm:t>
    </dgm:pt>
    <dgm:pt modelId="{C33C2F06-B7DE-8B41-B15B-520F73A361EF}" type="parTrans" cxnId="{7F99221D-D7F2-5F4F-B83C-0952EE28D23B}">
      <dgm:prSet/>
      <dgm:spPr/>
      <dgm:t>
        <a:bodyPr/>
        <a:lstStyle/>
        <a:p>
          <a:endParaRPr lang="en-GB" sz="1800">
            <a:latin typeface="Georgia" panose="02040502050405020303" pitchFamily="18" charset="0"/>
            <a:ea typeface="Open Sans" panose="020B0606030504020204" pitchFamily="34" charset="0"/>
            <a:cs typeface="Open Sans" panose="020B0606030504020204" pitchFamily="34" charset="0"/>
          </a:endParaRPr>
        </a:p>
      </dgm:t>
    </dgm:pt>
    <dgm:pt modelId="{0A496F2E-2263-C448-9405-79D5B10F44DA}" type="sibTrans" cxnId="{7F99221D-D7F2-5F4F-B83C-0952EE28D23B}">
      <dgm:prSet/>
      <dgm:spPr/>
      <dgm:t>
        <a:bodyPr/>
        <a:lstStyle/>
        <a:p>
          <a:endParaRPr lang="en-GB" sz="1800">
            <a:latin typeface="Georgia" panose="02040502050405020303" pitchFamily="18" charset="0"/>
            <a:ea typeface="Open Sans" panose="020B0606030504020204" pitchFamily="34" charset="0"/>
            <a:cs typeface="Open Sans" panose="020B0606030504020204" pitchFamily="34" charset="0"/>
          </a:endParaRPr>
        </a:p>
      </dgm:t>
    </dgm:pt>
    <dgm:pt modelId="{D2712100-E061-5B4F-AD20-0F688E7E16CD}">
      <dgm:prSet custT="1"/>
      <dgm:spPr/>
      <dgm:t>
        <a:bodyPr/>
        <a:lstStyle/>
        <a:p>
          <a:r>
            <a:rPr lang="en-GB" sz="1400" dirty="0">
              <a:latin typeface="Georgia" panose="02040502050405020303" pitchFamily="18" charset="0"/>
              <a:ea typeface="Open Sans" panose="020B0606030504020204" pitchFamily="34" charset="0"/>
              <a:cs typeface="Open Sans" panose="020B0606030504020204" pitchFamily="34" charset="0"/>
            </a:rPr>
            <a:t>Creating a synergistic regulatory environment;</a:t>
          </a:r>
        </a:p>
      </dgm:t>
    </dgm:pt>
    <dgm:pt modelId="{35B710F2-9D0B-6B44-AFCA-53C24695A30D}" type="parTrans" cxnId="{F493BCFC-E4B6-FC41-A097-147831649507}">
      <dgm:prSet/>
      <dgm:spPr/>
      <dgm:t>
        <a:bodyPr/>
        <a:lstStyle/>
        <a:p>
          <a:endParaRPr lang="en-GB" sz="1800">
            <a:latin typeface="Georgia" panose="02040502050405020303" pitchFamily="18" charset="0"/>
            <a:ea typeface="Open Sans" panose="020B0606030504020204" pitchFamily="34" charset="0"/>
            <a:cs typeface="Open Sans" panose="020B0606030504020204" pitchFamily="34" charset="0"/>
          </a:endParaRPr>
        </a:p>
      </dgm:t>
    </dgm:pt>
    <dgm:pt modelId="{09356152-B7C7-3E4A-BEE9-1C547722DE9F}" type="sibTrans" cxnId="{F493BCFC-E4B6-FC41-A097-147831649507}">
      <dgm:prSet/>
      <dgm:spPr/>
      <dgm:t>
        <a:bodyPr/>
        <a:lstStyle/>
        <a:p>
          <a:endParaRPr lang="en-GB" sz="1800">
            <a:latin typeface="Georgia" panose="02040502050405020303" pitchFamily="18" charset="0"/>
            <a:ea typeface="Open Sans" panose="020B0606030504020204" pitchFamily="34" charset="0"/>
            <a:cs typeface="Open Sans" panose="020B0606030504020204" pitchFamily="34" charset="0"/>
          </a:endParaRPr>
        </a:p>
      </dgm:t>
    </dgm:pt>
    <dgm:pt modelId="{4883ED20-2675-CB4C-A777-A8B2058143AE}">
      <dgm:prSet custT="1"/>
      <dgm:spPr/>
      <dgm:t>
        <a:bodyPr/>
        <a:lstStyle/>
        <a:p>
          <a:r>
            <a:rPr lang="en-GB" sz="1400" dirty="0">
              <a:latin typeface="Georgia" panose="02040502050405020303" pitchFamily="18" charset="0"/>
              <a:ea typeface="Open Sans" panose="020B0606030504020204" pitchFamily="34" charset="0"/>
              <a:cs typeface="Open Sans" panose="020B0606030504020204" pitchFamily="34" charset="0"/>
            </a:rPr>
            <a:t>Building reputation; and </a:t>
          </a:r>
        </a:p>
      </dgm:t>
    </dgm:pt>
    <dgm:pt modelId="{8FBBDBED-0FE1-7249-A212-5EC9B899AF28}" type="parTrans" cxnId="{FB69622E-2C4D-B14E-9F83-5297433B3A16}">
      <dgm:prSet/>
      <dgm:spPr/>
      <dgm:t>
        <a:bodyPr/>
        <a:lstStyle/>
        <a:p>
          <a:endParaRPr lang="en-GB" sz="1800">
            <a:latin typeface="Georgia" panose="02040502050405020303" pitchFamily="18" charset="0"/>
            <a:ea typeface="Open Sans" panose="020B0606030504020204" pitchFamily="34" charset="0"/>
            <a:cs typeface="Open Sans" panose="020B0606030504020204" pitchFamily="34" charset="0"/>
          </a:endParaRPr>
        </a:p>
      </dgm:t>
    </dgm:pt>
    <dgm:pt modelId="{D653836D-80F1-6145-8904-4274CD0B3B69}" type="sibTrans" cxnId="{FB69622E-2C4D-B14E-9F83-5297433B3A16}">
      <dgm:prSet/>
      <dgm:spPr/>
      <dgm:t>
        <a:bodyPr/>
        <a:lstStyle/>
        <a:p>
          <a:endParaRPr lang="en-GB" sz="1800">
            <a:latin typeface="Georgia" panose="02040502050405020303" pitchFamily="18" charset="0"/>
            <a:ea typeface="Open Sans" panose="020B0606030504020204" pitchFamily="34" charset="0"/>
            <a:cs typeface="Open Sans" panose="020B0606030504020204" pitchFamily="34" charset="0"/>
          </a:endParaRPr>
        </a:p>
      </dgm:t>
    </dgm:pt>
    <dgm:pt modelId="{2CA2C8AF-F240-DE4B-B9FB-7A7894DDEC2F}">
      <dgm:prSet custT="1"/>
      <dgm:spPr/>
      <dgm:t>
        <a:bodyPr/>
        <a:lstStyle/>
        <a:p>
          <a:r>
            <a:rPr lang="en-GB" sz="1400" dirty="0">
              <a:latin typeface="Georgia" panose="02040502050405020303" pitchFamily="18" charset="0"/>
              <a:ea typeface="Open Sans" panose="020B0606030504020204" pitchFamily="34" charset="0"/>
              <a:cs typeface="Open Sans" panose="020B0606030504020204" pitchFamily="34" charset="0"/>
            </a:rPr>
            <a:t>Fostering community building.</a:t>
          </a:r>
        </a:p>
      </dgm:t>
    </dgm:pt>
    <dgm:pt modelId="{E006B456-0FFF-2345-941B-E37FB33C2B53}" type="parTrans" cxnId="{03701588-D05A-6A41-90F2-1791DB5BE69D}">
      <dgm:prSet/>
      <dgm:spPr/>
      <dgm:t>
        <a:bodyPr/>
        <a:lstStyle/>
        <a:p>
          <a:endParaRPr lang="en-GB" sz="1800">
            <a:latin typeface="Georgia" panose="02040502050405020303" pitchFamily="18" charset="0"/>
            <a:ea typeface="Open Sans" panose="020B0606030504020204" pitchFamily="34" charset="0"/>
            <a:cs typeface="Open Sans" panose="020B0606030504020204" pitchFamily="34" charset="0"/>
          </a:endParaRPr>
        </a:p>
      </dgm:t>
    </dgm:pt>
    <dgm:pt modelId="{8EC8651E-CF7C-2C4C-96E5-0781B75D42F1}" type="sibTrans" cxnId="{03701588-D05A-6A41-90F2-1791DB5BE69D}">
      <dgm:prSet/>
      <dgm:spPr/>
      <dgm:t>
        <a:bodyPr/>
        <a:lstStyle/>
        <a:p>
          <a:endParaRPr lang="en-GB" sz="1800">
            <a:latin typeface="Georgia" panose="02040502050405020303" pitchFamily="18" charset="0"/>
            <a:ea typeface="Open Sans" panose="020B0606030504020204" pitchFamily="34" charset="0"/>
            <a:cs typeface="Open Sans" panose="020B0606030504020204" pitchFamily="34" charset="0"/>
          </a:endParaRPr>
        </a:p>
      </dgm:t>
    </dgm:pt>
    <dgm:pt modelId="{2C9EBF70-4C81-6F41-988F-24D9D7CF91F7}" type="pres">
      <dgm:prSet presAssocID="{36792C06-A4F5-FD4B-8291-ABF6B2D43EC6}" presName="linear" presStyleCnt="0">
        <dgm:presLayoutVars>
          <dgm:animLvl val="lvl"/>
          <dgm:resizeHandles val="exact"/>
        </dgm:presLayoutVars>
      </dgm:prSet>
      <dgm:spPr/>
    </dgm:pt>
    <dgm:pt modelId="{6779819E-2CAE-B443-81C2-19BF0C7DC089}" type="pres">
      <dgm:prSet presAssocID="{602A58FD-078D-9B47-8AEA-6EE4D596EC43}" presName="parentText" presStyleLbl="node1" presStyleIdx="0" presStyleCnt="2">
        <dgm:presLayoutVars>
          <dgm:chMax val="0"/>
          <dgm:bulletEnabled val="1"/>
        </dgm:presLayoutVars>
      </dgm:prSet>
      <dgm:spPr/>
    </dgm:pt>
    <dgm:pt modelId="{7ADA6E7D-AAD9-FC42-AC0B-98F8B727FFBE}" type="pres">
      <dgm:prSet presAssocID="{602A58FD-078D-9B47-8AEA-6EE4D596EC43}" presName="childText" presStyleLbl="revTx" presStyleIdx="0" presStyleCnt="2">
        <dgm:presLayoutVars>
          <dgm:bulletEnabled val="1"/>
        </dgm:presLayoutVars>
      </dgm:prSet>
      <dgm:spPr/>
    </dgm:pt>
    <dgm:pt modelId="{490A2A50-8C6D-8042-ADF6-F218BBCF0BFD}" type="pres">
      <dgm:prSet presAssocID="{F8EBC5A2-CE31-FF47-8E52-109FE93D9E17}" presName="parentText" presStyleLbl="node1" presStyleIdx="1" presStyleCnt="2">
        <dgm:presLayoutVars>
          <dgm:chMax val="0"/>
          <dgm:bulletEnabled val="1"/>
        </dgm:presLayoutVars>
      </dgm:prSet>
      <dgm:spPr/>
    </dgm:pt>
    <dgm:pt modelId="{DED65FDE-62EB-5D47-B43F-614BA86834FB}" type="pres">
      <dgm:prSet presAssocID="{F8EBC5A2-CE31-FF47-8E52-109FE93D9E17}" presName="childText" presStyleLbl="revTx" presStyleIdx="1" presStyleCnt="2">
        <dgm:presLayoutVars>
          <dgm:bulletEnabled val="1"/>
        </dgm:presLayoutVars>
      </dgm:prSet>
      <dgm:spPr/>
    </dgm:pt>
  </dgm:ptLst>
  <dgm:cxnLst>
    <dgm:cxn modelId="{BC02C90A-7E74-7E46-8CB4-5CA409E3C0F4}" srcId="{36792C06-A4F5-FD4B-8291-ABF6B2D43EC6}" destId="{F8EBC5A2-CE31-FF47-8E52-109FE93D9E17}" srcOrd="1" destOrd="0" parTransId="{723A0C9C-384A-F442-8C15-4D934687745A}" sibTransId="{92109E3C-7347-BC45-BCE8-DD2522ECD3B5}"/>
    <dgm:cxn modelId="{4A2F6D0B-3F0B-544E-B9C0-CA580F4435B9}" type="presOf" srcId="{BD544F06-407A-9C49-8C36-EB3A711C9253}" destId="{DED65FDE-62EB-5D47-B43F-614BA86834FB}" srcOrd="0" destOrd="0" presId="urn:microsoft.com/office/officeart/2005/8/layout/vList2"/>
    <dgm:cxn modelId="{4F9BFD11-D8B9-6049-A71C-20B60A5761BB}" srcId="{602A58FD-078D-9B47-8AEA-6EE4D596EC43}" destId="{BF31656E-B6D3-6444-ADBA-26BF08769103}" srcOrd="2" destOrd="0" parTransId="{F508AD15-849F-3A45-A59C-D23E98B1896D}" sibTransId="{51B2A432-58D9-3945-843C-77E34B9047F5}"/>
    <dgm:cxn modelId="{79400513-1DEF-3941-B89A-38001DAEA353}" srcId="{602A58FD-078D-9B47-8AEA-6EE4D596EC43}" destId="{6DD903DF-349E-7D44-9DD3-6F7B7AC74CBD}" srcOrd="0" destOrd="0" parTransId="{2D81C640-4A72-DB48-AF63-F1198F0A5BA2}" sibTransId="{B2D53DB3-5D09-2A41-A35C-3B220F637F74}"/>
    <dgm:cxn modelId="{DFF2F616-41BF-8442-8AA5-F9FED1D0D620}" type="presOf" srcId="{4883ED20-2675-CB4C-A777-A8B2058143AE}" destId="{DED65FDE-62EB-5D47-B43F-614BA86834FB}" srcOrd="0" destOrd="2" presId="urn:microsoft.com/office/officeart/2005/8/layout/vList2"/>
    <dgm:cxn modelId="{7F99221D-D7F2-5F4F-B83C-0952EE28D23B}" srcId="{F8EBC5A2-CE31-FF47-8E52-109FE93D9E17}" destId="{BD544F06-407A-9C49-8C36-EB3A711C9253}" srcOrd="0" destOrd="0" parTransId="{C33C2F06-B7DE-8B41-B15B-520F73A361EF}" sibTransId="{0A496F2E-2263-C448-9405-79D5B10F44DA}"/>
    <dgm:cxn modelId="{CB2BAA20-38F6-C24B-93FC-66EEF1179074}" type="presOf" srcId="{36792C06-A4F5-FD4B-8291-ABF6B2D43EC6}" destId="{2C9EBF70-4C81-6F41-988F-24D9D7CF91F7}" srcOrd="0" destOrd="0" presId="urn:microsoft.com/office/officeart/2005/8/layout/vList2"/>
    <dgm:cxn modelId="{FB69622E-2C4D-B14E-9F83-5297433B3A16}" srcId="{F8EBC5A2-CE31-FF47-8E52-109FE93D9E17}" destId="{4883ED20-2675-CB4C-A777-A8B2058143AE}" srcOrd="2" destOrd="0" parTransId="{8FBBDBED-0FE1-7249-A212-5EC9B899AF28}" sibTransId="{D653836D-80F1-6145-8904-4274CD0B3B69}"/>
    <dgm:cxn modelId="{D8303332-0105-234F-8940-82870DFEA384}" type="presOf" srcId="{602A58FD-078D-9B47-8AEA-6EE4D596EC43}" destId="{6779819E-2CAE-B443-81C2-19BF0C7DC089}" srcOrd="0" destOrd="0" presId="urn:microsoft.com/office/officeart/2005/8/layout/vList2"/>
    <dgm:cxn modelId="{71FFA335-CEC5-3B44-A71D-86C61F973619}" type="presOf" srcId="{BF31656E-B6D3-6444-ADBA-26BF08769103}" destId="{7ADA6E7D-AAD9-FC42-AC0B-98F8B727FFBE}" srcOrd="0" destOrd="2" presId="urn:microsoft.com/office/officeart/2005/8/layout/vList2"/>
    <dgm:cxn modelId="{55E81F41-B711-224A-BD4A-846B3E6E1377}" type="presOf" srcId="{D2712100-E061-5B4F-AD20-0F688E7E16CD}" destId="{DED65FDE-62EB-5D47-B43F-614BA86834FB}" srcOrd="0" destOrd="1" presId="urn:microsoft.com/office/officeart/2005/8/layout/vList2"/>
    <dgm:cxn modelId="{03701588-D05A-6A41-90F2-1791DB5BE69D}" srcId="{F8EBC5A2-CE31-FF47-8E52-109FE93D9E17}" destId="{2CA2C8AF-F240-DE4B-B9FB-7A7894DDEC2F}" srcOrd="3" destOrd="0" parTransId="{E006B456-0FFF-2345-941B-E37FB33C2B53}" sibTransId="{8EC8651E-CF7C-2C4C-96E5-0781B75D42F1}"/>
    <dgm:cxn modelId="{CD2B7DA8-60B7-9E43-BA54-C6079722CDBA}" type="presOf" srcId="{F8EBC5A2-CE31-FF47-8E52-109FE93D9E17}" destId="{490A2A50-8C6D-8042-ADF6-F218BBCF0BFD}" srcOrd="0" destOrd="0" presId="urn:microsoft.com/office/officeart/2005/8/layout/vList2"/>
    <dgm:cxn modelId="{C34557C8-7581-B748-973B-398B6388A577}" type="presOf" srcId="{6DD903DF-349E-7D44-9DD3-6F7B7AC74CBD}" destId="{7ADA6E7D-AAD9-FC42-AC0B-98F8B727FFBE}" srcOrd="0" destOrd="0" presId="urn:microsoft.com/office/officeart/2005/8/layout/vList2"/>
    <dgm:cxn modelId="{B4DEDCCC-B3E4-3E4C-B06A-1C73F47258EF}" srcId="{602A58FD-078D-9B47-8AEA-6EE4D596EC43}" destId="{6EF6008E-5D46-5249-9EE3-A84C58C4AE14}" srcOrd="1" destOrd="0" parTransId="{C883FD56-76A6-CB48-9628-860AF4B5D4B0}" sibTransId="{82B54901-FD52-334D-8F1E-ED4D48D75BC1}"/>
    <dgm:cxn modelId="{8A34C7D6-4647-E149-9800-8ED106A46297}" type="presOf" srcId="{6EF6008E-5D46-5249-9EE3-A84C58C4AE14}" destId="{7ADA6E7D-AAD9-FC42-AC0B-98F8B727FFBE}" srcOrd="0" destOrd="1" presId="urn:microsoft.com/office/officeart/2005/8/layout/vList2"/>
    <dgm:cxn modelId="{B7ADEEEB-DA6E-A642-AC08-DD85FE496810}" type="presOf" srcId="{2CA2C8AF-F240-DE4B-B9FB-7A7894DDEC2F}" destId="{DED65FDE-62EB-5D47-B43F-614BA86834FB}" srcOrd="0" destOrd="3" presId="urn:microsoft.com/office/officeart/2005/8/layout/vList2"/>
    <dgm:cxn modelId="{EF66BDEF-F217-B64E-9309-E93B85E97CB8}" srcId="{36792C06-A4F5-FD4B-8291-ABF6B2D43EC6}" destId="{602A58FD-078D-9B47-8AEA-6EE4D596EC43}" srcOrd="0" destOrd="0" parTransId="{164E560D-DD5E-E648-B82C-E253C8B66532}" sibTransId="{5DACC228-1B6E-9744-8655-F5B98B6CB59A}"/>
    <dgm:cxn modelId="{F493BCFC-E4B6-FC41-A097-147831649507}" srcId="{F8EBC5A2-CE31-FF47-8E52-109FE93D9E17}" destId="{D2712100-E061-5B4F-AD20-0F688E7E16CD}" srcOrd="1" destOrd="0" parTransId="{35B710F2-9D0B-6B44-AFCA-53C24695A30D}" sibTransId="{09356152-B7C7-3E4A-BEE9-1C547722DE9F}"/>
    <dgm:cxn modelId="{A8B1F68A-8616-1B46-B466-6CEDEAB09500}" type="presParOf" srcId="{2C9EBF70-4C81-6F41-988F-24D9D7CF91F7}" destId="{6779819E-2CAE-B443-81C2-19BF0C7DC089}" srcOrd="0" destOrd="0" presId="urn:microsoft.com/office/officeart/2005/8/layout/vList2"/>
    <dgm:cxn modelId="{6296981D-5D94-344E-A8A7-949B677CA903}" type="presParOf" srcId="{2C9EBF70-4C81-6F41-988F-24D9D7CF91F7}" destId="{7ADA6E7D-AAD9-FC42-AC0B-98F8B727FFBE}" srcOrd="1" destOrd="0" presId="urn:microsoft.com/office/officeart/2005/8/layout/vList2"/>
    <dgm:cxn modelId="{1D552AE5-D01E-E742-9279-05585DB27ACE}" type="presParOf" srcId="{2C9EBF70-4C81-6F41-988F-24D9D7CF91F7}" destId="{490A2A50-8C6D-8042-ADF6-F218BBCF0BFD}" srcOrd="2" destOrd="0" presId="urn:microsoft.com/office/officeart/2005/8/layout/vList2"/>
    <dgm:cxn modelId="{1878DEE3-70B8-FF41-8731-FF92FA02AD7A}" type="presParOf" srcId="{2C9EBF70-4C81-6F41-988F-24D9D7CF91F7}" destId="{DED65FDE-62EB-5D47-B43F-614BA86834FB}"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C07041-77FF-7C4F-8F51-C1B9C595DE3F}"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it-IT"/>
        </a:p>
      </dgm:t>
    </dgm:pt>
    <dgm:pt modelId="{F7C4781D-EDF2-B541-9145-9C9FF695BDB8}">
      <dgm:prSet phldrT="[Testo]"/>
      <dgm:spPr/>
      <dgm:t>
        <a:bodyPr/>
        <a:lstStyle/>
        <a:p>
          <a:r>
            <a:rPr lang="en-GB" noProof="0" dirty="0">
              <a:latin typeface="Georgia" panose="02040502050405020303" pitchFamily="18" charset="0"/>
              <a:ea typeface="Open Sans" panose="020B0606030504020204" pitchFamily="34" charset="0"/>
              <a:cs typeface="Open Sans" panose="020B0606030504020204" pitchFamily="34" charset="0"/>
            </a:rPr>
            <a:t>Advocacy</a:t>
          </a:r>
        </a:p>
      </dgm:t>
    </dgm:pt>
    <dgm:pt modelId="{76EE88DA-9128-BE46-919F-DD28CA466527}" type="parTrans" cxnId="{3E48D1E5-76A0-B34B-B91E-55123D001BA8}">
      <dgm:prSet/>
      <dgm:spPr/>
      <dgm:t>
        <a:bodyPr/>
        <a:lstStyle/>
        <a:p>
          <a:endParaRPr lang="en-GB" noProof="0" dirty="0">
            <a:latin typeface="Georgia" panose="02040502050405020303" pitchFamily="18" charset="0"/>
            <a:ea typeface="Open Sans" panose="020B0606030504020204" pitchFamily="34" charset="0"/>
            <a:cs typeface="Open Sans" panose="020B0606030504020204" pitchFamily="34" charset="0"/>
          </a:endParaRPr>
        </a:p>
      </dgm:t>
    </dgm:pt>
    <dgm:pt modelId="{2C88711B-82C1-9F40-A42E-4FBBDC8D1F3A}" type="sibTrans" cxnId="{3E48D1E5-76A0-B34B-B91E-55123D001BA8}">
      <dgm:prSet/>
      <dgm:spPr/>
      <dgm:t>
        <a:bodyPr/>
        <a:lstStyle/>
        <a:p>
          <a:endParaRPr lang="en-GB" noProof="0" dirty="0">
            <a:latin typeface="Georgia" panose="02040502050405020303" pitchFamily="18" charset="0"/>
            <a:ea typeface="Open Sans" panose="020B0606030504020204" pitchFamily="34" charset="0"/>
            <a:cs typeface="Open Sans" panose="020B0606030504020204" pitchFamily="34" charset="0"/>
          </a:endParaRPr>
        </a:p>
      </dgm:t>
    </dgm:pt>
    <dgm:pt modelId="{11F9AA0C-68A8-FD4E-831D-7CFB1B66BAF3}">
      <dgm:prSet phldrT="[Testo]"/>
      <dgm:spPr/>
      <dgm:t>
        <a:bodyPr/>
        <a:lstStyle/>
        <a:p>
          <a:r>
            <a:rPr lang="en-GB" b="0" i="0" u="none" noProof="0" dirty="0">
              <a:latin typeface="Georgia" panose="02040502050405020303" pitchFamily="18" charset="0"/>
              <a:ea typeface="Open Sans" panose="020B0606030504020204" pitchFamily="34" charset="0"/>
              <a:cs typeface="Open Sans" panose="020B0606030504020204" pitchFamily="34" charset="0"/>
            </a:rPr>
            <a:t>Sharing good practices, success stories, model legislation</a:t>
          </a:r>
          <a:endParaRPr lang="en-GB" b="0" noProof="0" dirty="0">
            <a:latin typeface="Georgia" panose="02040502050405020303" pitchFamily="18" charset="0"/>
            <a:ea typeface="Open Sans" panose="020B0606030504020204" pitchFamily="34" charset="0"/>
            <a:cs typeface="Open Sans" panose="020B0606030504020204" pitchFamily="34" charset="0"/>
          </a:endParaRPr>
        </a:p>
      </dgm:t>
    </dgm:pt>
    <dgm:pt modelId="{26555B2E-035D-0542-B5AB-38D489ED2153}" type="parTrans" cxnId="{AF290B7C-F632-C949-93DC-C952CADA28CE}">
      <dgm:prSet/>
      <dgm:spPr/>
      <dgm:t>
        <a:bodyPr/>
        <a:lstStyle/>
        <a:p>
          <a:endParaRPr lang="en-GB" noProof="0" dirty="0">
            <a:latin typeface="Georgia" panose="02040502050405020303" pitchFamily="18" charset="0"/>
            <a:ea typeface="Open Sans" panose="020B0606030504020204" pitchFamily="34" charset="0"/>
            <a:cs typeface="Open Sans" panose="020B0606030504020204" pitchFamily="34" charset="0"/>
          </a:endParaRPr>
        </a:p>
      </dgm:t>
    </dgm:pt>
    <dgm:pt modelId="{10549F2E-3202-9941-9147-52BB2BD9E52B}" type="sibTrans" cxnId="{AF290B7C-F632-C949-93DC-C952CADA28CE}">
      <dgm:prSet/>
      <dgm:spPr/>
      <dgm:t>
        <a:bodyPr/>
        <a:lstStyle/>
        <a:p>
          <a:endParaRPr lang="en-GB" noProof="0" dirty="0">
            <a:latin typeface="Georgia" panose="02040502050405020303" pitchFamily="18" charset="0"/>
            <a:ea typeface="Open Sans" panose="020B0606030504020204" pitchFamily="34" charset="0"/>
            <a:cs typeface="Open Sans" panose="020B0606030504020204" pitchFamily="34" charset="0"/>
          </a:endParaRPr>
        </a:p>
      </dgm:t>
    </dgm:pt>
    <dgm:pt modelId="{7CB16438-E83E-674C-AE2F-53222694E41B}">
      <dgm:prSet phldrT="[Testo]"/>
      <dgm:spPr/>
      <dgm:t>
        <a:bodyPr/>
        <a:lstStyle/>
        <a:p>
          <a:r>
            <a:rPr lang="en-GB" noProof="0" dirty="0">
              <a:latin typeface="Georgia" panose="02040502050405020303" pitchFamily="18" charset="0"/>
              <a:ea typeface="Open Sans" panose="020B0606030504020204" pitchFamily="34" charset="0"/>
              <a:cs typeface="Open Sans" panose="020B0606030504020204" pitchFamily="34" charset="0"/>
            </a:rPr>
            <a:t>Lobbying</a:t>
          </a:r>
        </a:p>
      </dgm:t>
    </dgm:pt>
    <dgm:pt modelId="{28E4D6C3-06EE-5D48-924A-797F94ECCCEA}" type="parTrans" cxnId="{F0DAA8A2-469A-E447-9CE3-A1D40B19C7CA}">
      <dgm:prSet/>
      <dgm:spPr/>
      <dgm:t>
        <a:bodyPr/>
        <a:lstStyle/>
        <a:p>
          <a:endParaRPr lang="en-GB" noProof="0" dirty="0">
            <a:latin typeface="Georgia" panose="02040502050405020303" pitchFamily="18" charset="0"/>
            <a:ea typeface="Open Sans" panose="020B0606030504020204" pitchFamily="34" charset="0"/>
            <a:cs typeface="Open Sans" panose="020B0606030504020204" pitchFamily="34" charset="0"/>
          </a:endParaRPr>
        </a:p>
      </dgm:t>
    </dgm:pt>
    <dgm:pt modelId="{2E06016B-C430-E24F-A41A-0E68DF8C57F0}" type="sibTrans" cxnId="{F0DAA8A2-469A-E447-9CE3-A1D40B19C7CA}">
      <dgm:prSet/>
      <dgm:spPr/>
      <dgm:t>
        <a:bodyPr/>
        <a:lstStyle/>
        <a:p>
          <a:endParaRPr lang="en-GB" noProof="0" dirty="0">
            <a:latin typeface="Georgia" panose="02040502050405020303" pitchFamily="18" charset="0"/>
            <a:ea typeface="Open Sans" panose="020B0606030504020204" pitchFamily="34" charset="0"/>
            <a:cs typeface="Open Sans" panose="020B0606030504020204" pitchFamily="34" charset="0"/>
          </a:endParaRPr>
        </a:p>
      </dgm:t>
    </dgm:pt>
    <dgm:pt modelId="{91B07218-A5D9-8844-9005-70A592DD5429}">
      <dgm:prSet phldrT="[Testo]"/>
      <dgm:spPr/>
      <dgm:t>
        <a:bodyPr/>
        <a:lstStyle/>
        <a:p>
          <a:pPr>
            <a:buFont typeface="Arial" panose="020B0604020202020204" pitchFamily="34" charset="0"/>
            <a:buChar char="•"/>
          </a:pPr>
          <a:r>
            <a:rPr lang="en-GB" b="0" i="0" u="none" noProof="0" dirty="0">
              <a:latin typeface="Georgia" panose="02040502050405020303" pitchFamily="18" charset="0"/>
              <a:ea typeface="Open Sans" panose="020B0606030504020204" pitchFamily="34" charset="0"/>
              <a:cs typeface="Open Sans" panose="020B0606030504020204" pitchFamily="34" charset="0"/>
            </a:rPr>
            <a:t>Attempting to influence specific legislation</a:t>
          </a:r>
          <a:endParaRPr lang="en-GB" b="0" noProof="0" dirty="0">
            <a:latin typeface="Georgia" panose="02040502050405020303" pitchFamily="18" charset="0"/>
            <a:ea typeface="Open Sans" panose="020B0606030504020204" pitchFamily="34" charset="0"/>
            <a:cs typeface="Open Sans" panose="020B0606030504020204" pitchFamily="34" charset="0"/>
          </a:endParaRPr>
        </a:p>
      </dgm:t>
    </dgm:pt>
    <dgm:pt modelId="{7792B559-FE44-264B-BBAA-E1EB10D9E5FA}" type="parTrans" cxnId="{036941B6-2A5B-9343-872A-4636B2BFDA20}">
      <dgm:prSet/>
      <dgm:spPr/>
      <dgm:t>
        <a:bodyPr/>
        <a:lstStyle/>
        <a:p>
          <a:endParaRPr lang="en-GB" noProof="0" dirty="0">
            <a:latin typeface="Georgia" panose="02040502050405020303" pitchFamily="18" charset="0"/>
            <a:ea typeface="Open Sans" panose="020B0606030504020204" pitchFamily="34" charset="0"/>
            <a:cs typeface="Open Sans" panose="020B0606030504020204" pitchFamily="34" charset="0"/>
          </a:endParaRPr>
        </a:p>
      </dgm:t>
    </dgm:pt>
    <dgm:pt modelId="{FFA26396-B10A-B44A-BD5C-877797343630}" type="sibTrans" cxnId="{036941B6-2A5B-9343-872A-4636B2BFDA20}">
      <dgm:prSet/>
      <dgm:spPr/>
      <dgm:t>
        <a:bodyPr/>
        <a:lstStyle/>
        <a:p>
          <a:endParaRPr lang="en-GB" noProof="0" dirty="0">
            <a:latin typeface="Georgia" panose="02040502050405020303" pitchFamily="18" charset="0"/>
            <a:ea typeface="Open Sans" panose="020B0606030504020204" pitchFamily="34" charset="0"/>
            <a:cs typeface="Open Sans" panose="020B0606030504020204" pitchFamily="34" charset="0"/>
          </a:endParaRPr>
        </a:p>
      </dgm:t>
    </dgm:pt>
    <dgm:pt modelId="{0426CD7E-7ACB-EA4D-BF78-6CEF4C1AC6F6}">
      <dgm:prSet/>
      <dgm:spPr/>
      <dgm:t>
        <a:bodyPr/>
        <a:lstStyle/>
        <a:p>
          <a:pPr>
            <a:buFont typeface="Arial" panose="020B0604020202020204" pitchFamily="34" charset="0"/>
            <a:buChar char="•"/>
          </a:pPr>
          <a:r>
            <a:rPr lang="en-GB" b="0" i="0" u="none" noProof="0" dirty="0">
              <a:latin typeface="Georgia" panose="02040502050405020303" pitchFamily="18" charset="0"/>
              <a:ea typeface="Open Sans" panose="020B0606030504020204" pitchFamily="34" charset="0"/>
              <a:cs typeface="Open Sans" panose="020B0606030504020204" pitchFamily="34" charset="0"/>
            </a:rPr>
            <a:t>Making available nonpartisan analysis, study or research</a:t>
          </a:r>
        </a:p>
      </dgm:t>
    </dgm:pt>
    <dgm:pt modelId="{A8647291-CA55-3C42-BA73-EE36E10D7EBC}" type="parTrans" cxnId="{AD3B770E-E618-5347-8157-B11ACB7E347E}">
      <dgm:prSet/>
      <dgm:spPr/>
      <dgm:t>
        <a:bodyPr/>
        <a:lstStyle/>
        <a:p>
          <a:endParaRPr lang="en-GB" noProof="0" dirty="0">
            <a:latin typeface="Georgia" panose="02040502050405020303" pitchFamily="18" charset="0"/>
            <a:ea typeface="Open Sans" panose="020B0606030504020204" pitchFamily="34" charset="0"/>
            <a:cs typeface="Open Sans" panose="020B0606030504020204" pitchFamily="34" charset="0"/>
          </a:endParaRPr>
        </a:p>
      </dgm:t>
    </dgm:pt>
    <dgm:pt modelId="{1451F79E-26D2-384A-BA84-3440202B5C7A}" type="sibTrans" cxnId="{AD3B770E-E618-5347-8157-B11ACB7E347E}">
      <dgm:prSet/>
      <dgm:spPr/>
      <dgm:t>
        <a:bodyPr/>
        <a:lstStyle/>
        <a:p>
          <a:endParaRPr lang="en-GB" noProof="0" dirty="0">
            <a:latin typeface="Georgia" panose="02040502050405020303" pitchFamily="18" charset="0"/>
            <a:ea typeface="Open Sans" panose="020B0606030504020204" pitchFamily="34" charset="0"/>
            <a:cs typeface="Open Sans" panose="020B0606030504020204" pitchFamily="34" charset="0"/>
          </a:endParaRPr>
        </a:p>
      </dgm:t>
    </dgm:pt>
    <dgm:pt modelId="{A64FF63C-0CE8-C844-8EC4-EAA470CF3A15}">
      <dgm:prSet/>
      <dgm:spPr/>
      <dgm:t>
        <a:bodyPr/>
        <a:lstStyle/>
        <a:p>
          <a:pPr>
            <a:buFont typeface="Arial" panose="020B0604020202020204" pitchFamily="34" charset="0"/>
            <a:buChar char="•"/>
          </a:pPr>
          <a:r>
            <a:rPr lang="en-GB" b="0" i="0" u="none" noProof="0" dirty="0">
              <a:latin typeface="Georgia" panose="02040502050405020303" pitchFamily="18" charset="0"/>
              <a:ea typeface="Open Sans" panose="020B0606030504020204" pitchFamily="34" charset="0"/>
              <a:cs typeface="Open Sans" panose="020B0606030504020204" pitchFamily="34" charset="0"/>
            </a:rPr>
            <a:t>Discussing broad, social, economic and similar problems</a:t>
          </a:r>
        </a:p>
      </dgm:t>
    </dgm:pt>
    <dgm:pt modelId="{77DDB826-0F5F-094E-A276-DF4D4827923C}" type="parTrans" cxnId="{E415113A-122B-764D-BABD-AF14DFD8ECCC}">
      <dgm:prSet/>
      <dgm:spPr/>
      <dgm:t>
        <a:bodyPr/>
        <a:lstStyle/>
        <a:p>
          <a:endParaRPr lang="en-GB" noProof="0" dirty="0">
            <a:latin typeface="Georgia" panose="02040502050405020303" pitchFamily="18" charset="0"/>
            <a:ea typeface="Open Sans" panose="020B0606030504020204" pitchFamily="34" charset="0"/>
            <a:cs typeface="Open Sans" panose="020B0606030504020204" pitchFamily="34" charset="0"/>
          </a:endParaRPr>
        </a:p>
      </dgm:t>
    </dgm:pt>
    <dgm:pt modelId="{E7814FDA-3243-4F49-B89A-FCD8CEA10C97}" type="sibTrans" cxnId="{E415113A-122B-764D-BABD-AF14DFD8ECCC}">
      <dgm:prSet/>
      <dgm:spPr/>
      <dgm:t>
        <a:bodyPr/>
        <a:lstStyle/>
        <a:p>
          <a:endParaRPr lang="en-GB" noProof="0" dirty="0">
            <a:latin typeface="Georgia" panose="02040502050405020303" pitchFamily="18" charset="0"/>
            <a:ea typeface="Open Sans" panose="020B0606030504020204" pitchFamily="34" charset="0"/>
            <a:cs typeface="Open Sans" panose="020B0606030504020204" pitchFamily="34" charset="0"/>
          </a:endParaRPr>
        </a:p>
      </dgm:t>
    </dgm:pt>
    <dgm:pt modelId="{FA5308EB-B7AB-314A-99B7-28951C955B43}">
      <dgm:prSet/>
      <dgm:spPr/>
      <dgm:t>
        <a:bodyPr/>
        <a:lstStyle/>
        <a:p>
          <a:pPr>
            <a:buFont typeface="Arial" panose="020B0604020202020204" pitchFamily="34" charset="0"/>
            <a:buChar char="•"/>
          </a:pPr>
          <a:r>
            <a:rPr lang="en-GB" b="0" i="0" u="none" noProof="0" dirty="0">
              <a:latin typeface="Georgia" panose="02040502050405020303" pitchFamily="18" charset="0"/>
              <a:ea typeface="Open Sans" panose="020B0606030504020204" pitchFamily="34" charset="0"/>
              <a:cs typeface="Open Sans" panose="020B0606030504020204" pitchFamily="34" charset="0"/>
            </a:rPr>
            <a:t>Updating an organisation’s members on the status of legislation, </a:t>
          </a:r>
          <a:r>
            <a:rPr lang="en-GB" b="0" i="1" u="none" noProof="0" dirty="0">
              <a:latin typeface="Georgia" panose="02040502050405020303" pitchFamily="18" charset="0"/>
              <a:ea typeface="Open Sans" panose="020B0606030504020204" pitchFamily="34" charset="0"/>
              <a:cs typeface="Open Sans" panose="020B0606030504020204" pitchFamily="34" charset="0"/>
            </a:rPr>
            <a:t>without a call to action</a:t>
          </a:r>
        </a:p>
      </dgm:t>
    </dgm:pt>
    <dgm:pt modelId="{329D2B8D-DBED-2844-9588-F8737B1A445B}" type="parTrans" cxnId="{486411F3-EFCC-5643-B73A-E6B09EB7FC83}">
      <dgm:prSet/>
      <dgm:spPr/>
      <dgm:t>
        <a:bodyPr/>
        <a:lstStyle/>
        <a:p>
          <a:endParaRPr lang="en-GB" noProof="0" dirty="0">
            <a:latin typeface="Georgia" panose="02040502050405020303" pitchFamily="18" charset="0"/>
            <a:ea typeface="Open Sans" panose="020B0606030504020204" pitchFamily="34" charset="0"/>
            <a:cs typeface="Open Sans" panose="020B0606030504020204" pitchFamily="34" charset="0"/>
          </a:endParaRPr>
        </a:p>
      </dgm:t>
    </dgm:pt>
    <dgm:pt modelId="{56912A6B-CE19-2240-8C81-F311A4B1139D}" type="sibTrans" cxnId="{486411F3-EFCC-5643-B73A-E6B09EB7FC83}">
      <dgm:prSet/>
      <dgm:spPr/>
      <dgm:t>
        <a:bodyPr/>
        <a:lstStyle/>
        <a:p>
          <a:endParaRPr lang="en-GB" noProof="0" dirty="0">
            <a:latin typeface="Georgia" panose="02040502050405020303" pitchFamily="18" charset="0"/>
            <a:ea typeface="Open Sans" panose="020B0606030504020204" pitchFamily="34" charset="0"/>
            <a:cs typeface="Open Sans" panose="020B0606030504020204" pitchFamily="34" charset="0"/>
          </a:endParaRPr>
        </a:p>
      </dgm:t>
    </dgm:pt>
    <dgm:pt modelId="{69412EBC-280F-6447-A2F1-285CBF4D6DE6}">
      <dgm:prSet/>
      <dgm:spPr/>
      <dgm:t>
        <a:bodyPr/>
        <a:lstStyle/>
        <a:p>
          <a:pPr>
            <a:buFont typeface="Arial" panose="020B0604020202020204" pitchFamily="34" charset="0"/>
            <a:buChar char="•"/>
          </a:pPr>
          <a:r>
            <a:rPr lang="en-GB" b="0" i="0" u="none" noProof="0" dirty="0">
              <a:latin typeface="Georgia" panose="02040502050405020303" pitchFamily="18" charset="0"/>
              <a:ea typeface="Open Sans" panose="020B0606030504020204" pitchFamily="34" charset="0"/>
              <a:cs typeface="Open Sans" panose="020B0606030504020204" pitchFamily="34" charset="0"/>
            </a:rPr>
            <a:t>Providing technical assistance or public advice to legislative body in response to a written request (e.g., hearings)</a:t>
          </a:r>
        </a:p>
      </dgm:t>
    </dgm:pt>
    <dgm:pt modelId="{E7AA1E25-FB35-5943-AE41-B2BA005D9E6C}" type="parTrans" cxnId="{7C870FC4-F415-F447-B4CF-644FAE44E6E9}">
      <dgm:prSet/>
      <dgm:spPr/>
      <dgm:t>
        <a:bodyPr/>
        <a:lstStyle/>
        <a:p>
          <a:endParaRPr lang="en-GB" noProof="0" dirty="0">
            <a:latin typeface="Georgia" panose="02040502050405020303" pitchFamily="18" charset="0"/>
            <a:ea typeface="Open Sans" panose="020B0606030504020204" pitchFamily="34" charset="0"/>
            <a:cs typeface="Open Sans" panose="020B0606030504020204" pitchFamily="34" charset="0"/>
          </a:endParaRPr>
        </a:p>
      </dgm:t>
    </dgm:pt>
    <dgm:pt modelId="{22F4E7DE-D74E-5D43-9AF0-CA1216DCFBCD}" type="sibTrans" cxnId="{7C870FC4-F415-F447-B4CF-644FAE44E6E9}">
      <dgm:prSet/>
      <dgm:spPr/>
      <dgm:t>
        <a:bodyPr/>
        <a:lstStyle/>
        <a:p>
          <a:endParaRPr lang="en-GB" noProof="0" dirty="0">
            <a:latin typeface="Georgia" panose="02040502050405020303" pitchFamily="18" charset="0"/>
            <a:ea typeface="Open Sans" panose="020B0606030504020204" pitchFamily="34" charset="0"/>
            <a:cs typeface="Open Sans" panose="020B0606030504020204" pitchFamily="34" charset="0"/>
          </a:endParaRPr>
        </a:p>
      </dgm:t>
    </dgm:pt>
    <dgm:pt modelId="{915A2B56-15CF-734D-A774-AA00A68F1E37}">
      <dgm:prSet/>
      <dgm:spPr/>
      <dgm:t>
        <a:bodyPr/>
        <a:lstStyle/>
        <a:p>
          <a:pPr>
            <a:buFont typeface="Arial" panose="020B0604020202020204" pitchFamily="34" charset="0"/>
            <a:buChar char="•"/>
          </a:pPr>
          <a:r>
            <a:rPr lang="en-GB" b="0" i="0" u="none" noProof="0" dirty="0">
              <a:latin typeface="Georgia" panose="02040502050405020303" pitchFamily="18" charset="0"/>
              <a:ea typeface="Open Sans" panose="020B0606030504020204" pitchFamily="34" charset="0"/>
              <a:cs typeface="Open Sans" panose="020B0606030504020204" pitchFamily="34" charset="0"/>
            </a:rPr>
            <a:t>Coalition building</a:t>
          </a:r>
        </a:p>
      </dgm:t>
    </dgm:pt>
    <dgm:pt modelId="{383AB853-DC2F-D741-A6ED-7EB08B8154FA}" type="parTrans" cxnId="{CC053719-88B7-394E-98B6-768AE6CE7A21}">
      <dgm:prSet/>
      <dgm:spPr/>
      <dgm:t>
        <a:bodyPr/>
        <a:lstStyle/>
        <a:p>
          <a:endParaRPr lang="en-GB" noProof="0" dirty="0">
            <a:latin typeface="Georgia" panose="02040502050405020303" pitchFamily="18" charset="0"/>
            <a:ea typeface="Open Sans" panose="020B0606030504020204" pitchFamily="34" charset="0"/>
            <a:cs typeface="Open Sans" panose="020B0606030504020204" pitchFamily="34" charset="0"/>
          </a:endParaRPr>
        </a:p>
      </dgm:t>
    </dgm:pt>
    <dgm:pt modelId="{48D691A1-5590-B240-B3CC-73FF111222AE}" type="sibTrans" cxnId="{CC053719-88B7-394E-98B6-768AE6CE7A21}">
      <dgm:prSet/>
      <dgm:spPr/>
      <dgm:t>
        <a:bodyPr/>
        <a:lstStyle/>
        <a:p>
          <a:endParaRPr lang="en-GB" noProof="0" dirty="0">
            <a:latin typeface="Georgia" panose="02040502050405020303" pitchFamily="18" charset="0"/>
            <a:ea typeface="Open Sans" panose="020B0606030504020204" pitchFamily="34" charset="0"/>
            <a:cs typeface="Open Sans" panose="020B0606030504020204" pitchFamily="34" charset="0"/>
          </a:endParaRPr>
        </a:p>
      </dgm:t>
    </dgm:pt>
    <dgm:pt modelId="{4610FF81-E8B5-524B-9139-B046046B30B2}">
      <dgm:prSet/>
      <dgm:spPr/>
      <dgm:t>
        <a:bodyPr/>
        <a:lstStyle/>
        <a:p>
          <a:pPr>
            <a:buFont typeface="Arial" panose="020B0604020202020204" pitchFamily="34" charset="0"/>
            <a:buChar char="•"/>
          </a:pPr>
          <a:r>
            <a:rPr lang="en-GB" b="0" i="0" u="none" noProof="0" dirty="0">
              <a:latin typeface="Georgia" panose="02040502050405020303" pitchFamily="18" charset="0"/>
              <a:ea typeface="Open Sans" panose="020B0606030504020204" pitchFamily="34" charset="0"/>
              <a:cs typeface="Open Sans" panose="020B0606030504020204" pitchFamily="34" charset="0"/>
            </a:rPr>
            <a:t>Providing comments or research on administrative/agency rules or regulations</a:t>
          </a:r>
        </a:p>
      </dgm:t>
    </dgm:pt>
    <dgm:pt modelId="{232D063C-34AF-6A4E-8B90-17A01F0A7DAA}" type="parTrans" cxnId="{CAA79B1D-D9DD-084D-B297-409DA184A663}">
      <dgm:prSet/>
      <dgm:spPr/>
      <dgm:t>
        <a:bodyPr/>
        <a:lstStyle/>
        <a:p>
          <a:endParaRPr lang="en-GB" noProof="0" dirty="0">
            <a:latin typeface="Georgia" panose="02040502050405020303" pitchFamily="18" charset="0"/>
            <a:ea typeface="Open Sans" panose="020B0606030504020204" pitchFamily="34" charset="0"/>
            <a:cs typeface="Open Sans" panose="020B0606030504020204" pitchFamily="34" charset="0"/>
          </a:endParaRPr>
        </a:p>
      </dgm:t>
    </dgm:pt>
    <dgm:pt modelId="{646D7CA9-7C6A-2243-BB60-D81787AEE072}" type="sibTrans" cxnId="{CAA79B1D-D9DD-084D-B297-409DA184A663}">
      <dgm:prSet/>
      <dgm:spPr/>
      <dgm:t>
        <a:bodyPr/>
        <a:lstStyle/>
        <a:p>
          <a:endParaRPr lang="en-GB" noProof="0" dirty="0">
            <a:latin typeface="Georgia" panose="02040502050405020303" pitchFamily="18" charset="0"/>
            <a:ea typeface="Open Sans" panose="020B0606030504020204" pitchFamily="34" charset="0"/>
            <a:cs typeface="Open Sans" panose="020B0606030504020204" pitchFamily="34" charset="0"/>
          </a:endParaRPr>
        </a:p>
      </dgm:t>
    </dgm:pt>
    <dgm:pt modelId="{5AC2F79E-2688-E54B-82A8-4EA3EC7C016B}">
      <dgm:prSet/>
      <dgm:spPr/>
      <dgm:t>
        <a:bodyPr/>
        <a:lstStyle/>
        <a:p>
          <a:pPr>
            <a:buFont typeface="Arial" panose="020B0604020202020204" pitchFamily="34" charset="0"/>
            <a:buChar char="•"/>
          </a:pPr>
          <a:r>
            <a:rPr lang="en-GB" b="0" i="0" u="none" noProof="0" dirty="0">
              <a:latin typeface="Georgia" panose="02040502050405020303" pitchFamily="18" charset="0"/>
              <a:ea typeface="Open Sans" panose="020B0606030504020204" pitchFamily="34" charset="0"/>
              <a:cs typeface="Open Sans" panose="020B0606030504020204" pitchFamily="34" charset="0"/>
            </a:rPr>
            <a:t>Advocating for the adoption or rejection of a piece of legislation</a:t>
          </a:r>
        </a:p>
      </dgm:t>
    </dgm:pt>
    <dgm:pt modelId="{C8BF93A4-A32E-9248-BD59-8336634B0AC8}" type="parTrans" cxnId="{1F60EA74-FFE0-6E47-AFF9-3C83B268FE25}">
      <dgm:prSet/>
      <dgm:spPr/>
      <dgm:t>
        <a:bodyPr/>
        <a:lstStyle/>
        <a:p>
          <a:endParaRPr lang="en-GB" noProof="0" dirty="0">
            <a:latin typeface="Georgia" panose="02040502050405020303" pitchFamily="18" charset="0"/>
            <a:ea typeface="Open Sans" panose="020B0606030504020204" pitchFamily="34" charset="0"/>
            <a:cs typeface="Open Sans" panose="020B0606030504020204" pitchFamily="34" charset="0"/>
          </a:endParaRPr>
        </a:p>
      </dgm:t>
    </dgm:pt>
    <dgm:pt modelId="{AD42C9FA-9E70-6146-8A24-20FDDC4BA7ED}" type="sibTrans" cxnId="{1F60EA74-FFE0-6E47-AFF9-3C83B268FE25}">
      <dgm:prSet/>
      <dgm:spPr/>
      <dgm:t>
        <a:bodyPr/>
        <a:lstStyle/>
        <a:p>
          <a:endParaRPr lang="en-GB" noProof="0" dirty="0">
            <a:latin typeface="Georgia" panose="02040502050405020303" pitchFamily="18" charset="0"/>
            <a:ea typeface="Open Sans" panose="020B0606030504020204" pitchFamily="34" charset="0"/>
            <a:cs typeface="Open Sans" panose="020B0606030504020204" pitchFamily="34" charset="0"/>
          </a:endParaRPr>
        </a:p>
      </dgm:t>
    </dgm:pt>
    <dgm:pt modelId="{6AB6B73B-7484-F444-B8F9-B80A51ECFA00}">
      <dgm:prSet/>
      <dgm:spPr/>
      <dgm:t>
        <a:bodyPr/>
        <a:lstStyle/>
        <a:p>
          <a:pPr>
            <a:buFont typeface="Arial" panose="020B0604020202020204" pitchFamily="34" charset="0"/>
            <a:buChar char="•"/>
          </a:pPr>
          <a:r>
            <a:rPr lang="en-GB" b="0" i="0" u="none" noProof="0" dirty="0">
              <a:latin typeface="Georgia" panose="02040502050405020303" pitchFamily="18" charset="0"/>
              <a:ea typeface="Open Sans" panose="020B0606030504020204" pitchFamily="34" charset="0"/>
              <a:cs typeface="Open Sans" panose="020B0606030504020204" pitchFamily="34" charset="0"/>
            </a:rPr>
            <a:t>Writing lobbying materials that support a position or specific recommendation </a:t>
          </a:r>
        </a:p>
      </dgm:t>
    </dgm:pt>
    <dgm:pt modelId="{292DBC8A-5132-4E45-93E5-C4F4EF0EEAF6}" type="parTrans" cxnId="{2B45DCE9-9629-FC44-B4DA-A9ECB902DCBD}">
      <dgm:prSet/>
      <dgm:spPr/>
      <dgm:t>
        <a:bodyPr/>
        <a:lstStyle/>
        <a:p>
          <a:endParaRPr lang="en-GB" noProof="0" dirty="0">
            <a:latin typeface="Georgia" panose="02040502050405020303" pitchFamily="18" charset="0"/>
            <a:ea typeface="Open Sans" panose="020B0606030504020204" pitchFamily="34" charset="0"/>
            <a:cs typeface="Open Sans" panose="020B0606030504020204" pitchFamily="34" charset="0"/>
          </a:endParaRPr>
        </a:p>
      </dgm:t>
    </dgm:pt>
    <dgm:pt modelId="{76ABBA29-0D87-9A4D-ABCB-9C362A234A97}" type="sibTrans" cxnId="{2B45DCE9-9629-FC44-B4DA-A9ECB902DCBD}">
      <dgm:prSet/>
      <dgm:spPr/>
      <dgm:t>
        <a:bodyPr/>
        <a:lstStyle/>
        <a:p>
          <a:endParaRPr lang="en-GB" noProof="0" dirty="0">
            <a:latin typeface="Georgia" panose="02040502050405020303" pitchFamily="18" charset="0"/>
            <a:ea typeface="Open Sans" panose="020B0606030504020204" pitchFamily="34" charset="0"/>
            <a:cs typeface="Open Sans" panose="020B0606030504020204" pitchFamily="34" charset="0"/>
          </a:endParaRPr>
        </a:p>
      </dgm:t>
    </dgm:pt>
    <dgm:pt modelId="{8644C4D1-F889-F84B-B9AF-5532F7683E55}">
      <dgm:prSet/>
      <dgm:spPr/>
      <dgm:t>
        <a:bodyPr/>
        <a:lstStyle/>
        <a:p>
          <a:pPr>
            <a:buFont typeface="Arial" panose="020B0604020202020204" pitchFamily="34" charset="0"/>
            <a:buChar char="•"/>
          </a:pPr>
          <a:r>
            <a:rPr lang="en-GB" b="0" i="0" u="none" noProof="0" dirty="0">
              <a:latin typeface="Georgia" panose="02040502050405020303" pitchFamily="18" charset="0"/>
              <a:ea typeface="Open Sans" panose="020B0606030504020204" pitchFamily="34" charset="0"/>
              <a:cs typeface="Open Sans" panose="020B0606030504020204" pitchFamily="34" charset="0"/>
            </a:rPr>
            <a:t>Contacting legislative staff in support or opposition to specific legislation (i.e., direct lobbying)</a:t>
          </a:r>
        </a:p>
      </dgm:t>
    </dgm:pt>
    <dgm:pt modelId="{C012B308-7525-B941-A821-437795985107}" type="parTrans" cxnId="{8F5996FC-9BF8-454A-87F7-778BE4C9336C}">
      <dgm:prSet/>
      <dgm:spPr/>
      <dgm:t>
        <a:bodyPr/>
        <a:lstStyle/>
        <a:p>
          <a:endParaRPr lang="en-GB" noProof="0" dirty="0">
            <a:latin typeface="Georgia" panose="02040502050405020303" pitchFamily="18" charset="0"/>
            <a:ea typeface="Open Sans" panose="020B0606030504020204" pitchFamily="34" charset="0"/>
            <a:cs typeface="Open Sans" panose="020B0606030504020204" pitchFamily="34" charset="0"/>
          </a:endParaRPr>
        </a:p>
      </dgm:t>
    </dgm:pt>
    <dgm:pt modelId="{D877F0F3-4318-5548-BB33-476D2F9DE15C}" type="sibTrans" cxnId="{8F5996FC-9BF8-454A-87F7-778BE4C9336C}">
      <dgm:prSet/>
      <dgm:spPr/>
      <dgm:t>
        <a:bodyPr/>
        <a:lstStyle/>
        <a:p>
          <a:endParaRPr lang="en-GB" noProof="0" dirty="0">
            <a:latin typeface="Georgia" panose="02040502050405020303" pitchFamily="18" charset="0"/>
            <a:ea typeface="Open Sans" panose="020B0606030504020204" pitchFamily="34" charset="0"/>
            <a:cs typeface="Open Sans" panose="020B0606030504020204" pitchFamily="34" charset="0"/>
          </a:endParaRPr>
        </a:p>
      </dgm:t>
    </dgm:pt>
    <dgm:pt modelId="{594F6D6F-708C-C84A-80A1-097FCB2DAA0E}">
      <dgm:prSet/>
      <dgm:spPr/>
      <dgm:t>
        <a:bodyPr/>
        <a:lstStyle/>
        <a:p>
          <a:pPr>
            <a:buFont typeface="Arial" panose="020B0604020202020204" pitchFamily="34" charset="0"/>
            <a:buChar char="•"/>
          </a:pPr>
          <a:r>
            <a:rPr lang="en-GB" b="0" i="0" u="none" noProof="0" dirty="0">
              <a:latin typeface="Georgia" panose="02040502050405020303" pitchFamily="18" charset="0"/>
              <a:ea typeface="Open Sans" panose="020B0606030504020204" pitchFamily="34" charset="0"/>
              <a:cs typeface="Open Sans" panose="020B0606030504020204" pitchFamily="34" charset="0"/>
            </a:rPr>
            <a:t>Urging the public to contact legislative staff in support or opposition to specific legislation (i.e., grassroots lobbying)</a:t>
          </a:r>
        </a:p>
      </dgm:t>
    </dgm:pt>
    <dgm:pt modelId="{7A6609E0-D2E4-3944-9153-ADCC716BB158}" type="parTrans" cxnId="{45F08A3E-5E62-A242-8730-CDFCEA809EA1}">
      <dgm:prSet/>
      <dgm:spPr/>
      <dgm:t>
        <a:bodyPr/>
        <a:lstStyle/>
        <a:p>
          <a:endParaRPr lang="en-GB" noProof="0" dirty="0">
            <a:latin typeface="Georgia" panose="02040502050405020303" pitchFamily="18" charset="0"/>
            <a:ea typeface="Open Sans" panose="020B0606030504020204" pitchFamily="34" charset="0"/>
            <a:cs typeface="Open Sans" panose="020B0606030504020204" pitchFamily="34" charset="0"/>
          </a:endParaRPr>
        </a:p>
      </dgm:t>
    </dgm:pt>
    <dgm:pt modelId="{1FFDDB3A-11D8-0947-8B4A-236543646972}" type="sibTrans" cxnId="{45F08A3E-5E62-A242-8730-CDFCEA809EA1}">
      <dgm:prSet/>
      <dgm:spPr/>
      <dgm:t>
        <a:bodyPr/>
        <a:lstStyle/>
        <a:p>
          <a:endParaRPr lang="en-GB" noProof="0" dirty="0">
            <a:latin typeface="Georgia" panose="02040502050405020303" pitchFamily="18" charset="0"/>
            <a:ea typeface="Open Sans" panose="020B0606030504020204" pitchFamily="34" charset="0"/>
            <a:cs typeface="Open Sans" panose="020B0606030504020204" pitchFamily="34" charset="0"/>
          </a:endParaRPr>
        </a:p>
      </dgm:t>
    </dgm:pt>
    <dgm:pt modelId="{ACF8B2B5-2835-AF4D-B782-E41B8CCE1BBD}">
      <dgm:prSet/>
      <dgm:spPr/>
      <dgm:t>
        <a:bodyPr/>
        <a:lstStyle/>
        <a:p>
          <a:pPr>
            <a:buFont typeface="Arial" panose="020B0604020202020204" pitchFamily="34" charset="0"/>
            <a:buChar char="•"/>
          </a:pPr>
          <a:r>
            <a:rPr lang="en-GB" b="0" i="0" u="none" noProof="0" dirty="0">
              <a:latin typeface="Georgia" panose="02040502050405020303" pitchFamily="18" charset="0"/>
              <a:ea typeface="Open Sans" panose="020B0606030504020204" pitchFamily="34" charset="0"/>
              <a:cs typeface="Open Sans" panose="020B0606030504020204" pitchFamily="34" charset="0"/>
            </a:rPr>
            <a:t>Strategy or coalition meetings that coordinate lobbying activities about specific legislation</a:t>
          </a:r>
        </a:p>
      </dgm:t>
    </dgm:pt>
    <dgm:pt modelId="{5937B234-2305-B34A-8852-425BFEAAF0C5}" type="parTrans" cxnId="{C5FCFF27-6008-BD40-86CB-77391781ECE6}">
      <dgm:prSet/>
      <dgm:spPr/>
      <dgm:t>
        <a:bodyPr/>
        <a:lstStyle/>
        <a:p>
          <a:endParaRPr lang="en-GB" noProof="0" dirty="0">
            <a:latin typeface="Georgia" panose="02040502050405020303" pitchFamily="18" charset="0"/>
            <a:ea typeface="Open Sans" panose="020B0606030504020204" pitchFamily="34" charset="0"/>
            <a:cs typeface="Open Sans" panose="020B0606030504020204" pitchFamily="34" charset="0"/>
          </a:endParaRPr>
        </a:p>
      </dgm:t>
    </dgm:pt>
    <dgm:pt modelId="{90F4E313-FFED-B240-A437-016810C6DE29}" type="sibTrans" cxnId="{C5FCFF27-6008-BD40-86CB-77391781ECE6}">
      <dgm:prSet/>
      <dgm:spPr/>
      <dgm:t>
        <a:bodyPr/>
        <a:lstStyle/>
        <a:p>
          <a:endParaRPr lang="en-GB" noProof="0" dirty="0">
            <a:latin typeface="Georgia" panose="02040502050405020303" pitchFamily="18" charset="0"/>
            <a:ea typeface="Open Sans" panose="020B0606030504020204" pitchFamily="34" charset="0"/>
            <a:cs typeface="Open Sans" panose="020B0606030504020204" pitchFamily="34" charset="0"/>
          </a:endParaRPr>
        </a:p>
      </dgm:t>
    </dgm:pt>
    <dgm:pt modelId="{6E650119-18E1-1A40-8C2B-C3E615C2AFA9}" type="pres">
      <dgm:prSet presAssocID="{9FC07041-77FF-7C4F-8F51-C1B9C595DE3F}" presName="Name0" presStyleCnt="0">
        <dgm:presLayoutVars>
          <dgm:dir/>
          <dgm:animLvl val="lvl"/>
          <dgm:resizeHandles val="exact"/>
        </dgm:presLayoutVars>
      </dgm:prSet>
      <dgm:spPr/>
    </dgm:pt>
    <dgm:pt modelId="{3547AAB9-4883-ED47-AE7C-B6FFFA2EF150}" type="pres">
      <dgm:prSet presAssocID="{F7C4781D-EDF2-B541-9145-9C9FF695BDB8}" presName="composite" presStyleCnt="0"/>
      <dgm:spPr/>
    </dgm:pt>
    <dgm:pt modelId="{ADBB3E63-B71B-2A44-8A38-FE5A15FE8F96}" type="pres">
      <dgm:prSet presAssocID="{F7C4781D-EDF2-B541-9145-9C9FF695BDB8}" presName="parTx" presStyleLbl="alignNode1" presStyleIdx="0" presStyleCnt="2">
        <dgm:presLayoutVars>
          <dgm:chMax val="0"/>
          <dgm:chPref val="0"/>
          <dgm:bulletEnabled val="1"/>
        </dgm:presLayoutVars>
      </dgm:prSet>
      <dgm:spPr/>
    </dgm:pt>
    <dgm:pt modelId="{0246DC07-FDCA-AE48-8364-D73A0B2B7FEC}" type="pres">
      <dgm:prSet presAssocID="{F7C4781D-EDF2-B541-9145-9C9FF695BDB8}" presName="desTx" presStyleLbl="alignAccFollowNode1" presStyleIdx="0" presStyleCnt="2">
        <dgm:presLayoutVars>
          <dgm:bulletEnabled val="1"/>
        </dgm:presLayoutVars>
      </dgm:prSet>
      <dgm:spPr/>
    </dgm:pt>
    <dgm:pt modelId="{64810AF3-750D-1342-9892-C2F61B1E10DB}" type="pres">
      <dgm:prSet presAssocID="{2C88711B-82C1-9F40-A42E-4FBBDC8D1F3A}" presName="space" presStyleCnt="0"/>
      <dgm:spPr/>
    </dgm:pt>
    <dgm:pt modelId="{8AD1AC40-9F9E-7E41-944B-6DC3CDF66C83}" type="pres">
      <dgm:prSet presAssocID="{7CB16438-E83E-674C-AE2F-53222694E41B}" presName="composite" presStyleCnt="0"/>
      <dgm:spPr/>
    </dgm:pt>
    <dgm:pt modelId="{9EA76748-B3CA-2F40-BDB4-F6900E449E58}" type="pres">
      <dgm:prSet presAssocID="{7CB16438-E83E-674C-AE2F-53222694E41B}" presName="parTx" presStyleLbl="alignNode1" presStyleIdx="1" presStyleCnt="2">
        <dgm:presLayoutVars>
          <dgm:chMax val="0"/>
          <dgm:chPref val="0"/>
          <dgm:bulletEnabled val="1"/>
        </dgm:presLayoutVars>
      </dgm:prSet>
      <dgm:spPr/>
    </dgm:pt>
    <dgm:pt modelId="{04CD49DD-7FFF-1743-8593-FFE9FD47B1CE}" type="pres">
      <dgm:prSet presAssocID="{7CB16438-E83E-674C-AE2F-53222694E41B}" presName="desTx" presStyleLbl="alignAccFollowNode1" presStyleIdx="1" presStyleCnt="2">
        <dgm:presLayoutVars>
          <dgm:bulletEnabled val="1"/>
        </dgm:presLayoutVars>
      </dgm:prSet>
      <dgm:spPr/>
    </dgm:pt>
  </dgm:ptLst>
  <dgm:cxnLst>
    <dgm:cxn modelId="{8A137806-246A-F04B-8CBE-78E33E12F0C9}" type="presOf" srcId="{8644C4D1-F889-F84B-B9AF-5532F7683E55}" destId="{04CD49DD-7FFF-1743-8593-FFE9FD47B1CE}" srcOrd="0" destOrd="3" presId="urn:microsoft.com/office/officeart/2005/8/layout/hList1"/>
    <dgm:cxn modelId="{AD3B770E-E618-5347-8157-B11ACB7E347E}" srcId="{F7C4781D-EDF2-B541-9145-9C9FF695BDB8}" destId="{0426CD7E-7ACB-EA4D-BF78-6CEF4C1AC6F6}" srcOrd="1" destOrd="0" parTransId="{A8647291-CA55-3C42-BA73-EE36E10D7EBC}" sibTransId="{1451F79E-26D2-384A-BA84-3440202B5C7A}"/>
    <dgm:cxn modelId="{CC053719-88B7-394E-98B6-768AE6CE7A21}" srcId="{F7C4781D-EDF2-B541-9145-9C9FF695BDB8}" destId="{915A2B56-15CF-734D-A774-AA00A68F1E37}" srcOrd="5" destOrd="0" parTransId="{383AB853-DC2F-D741-A6ED-7EB08B8154FA}" sibTransId="{48D691A1-5590-B240-B3CC-73FF111222AE}"/>
    <dgm:cxn modelId="{CAA79B1D-D9DD-084D-B297-409DA184A663}" srcId="{F7C4781D-EDF2-B541-9145-9C9FF695BDB8}" destId="{4610FF81-E8B5-524B-9139-B046046B30B2}" srcOrd="6" destOrd="0" parTransId="{232D063C-34AF-6A4E-8B90-17A01F0A7DAA}" sibTransId="{646D7CA9-7C6A-2243-BB60-D81787AEE072}"/>
    <dgm:cxn modelId="{C5FCFF27-6008-BD40-86CB-77391781ECE6}" srcId="{7CB16438-E83E-674C-AE2F-53222694E41B}" destId="{ACF8B2B5-2835-AF4D-B782-E41B8CCE1BBD}" srcOrd="5" destOrd="0" parTransId="{5937B234-2305-B34A-8852-425BFEAAF0C5}" sibTransId="{90F4E313-FFED-B240-A437-016810C6DE29}"/>
    <dgm:cxn modelId="{C4F6D631-9696-AD41-B087-0F53093B87A1}" type="presOf" srcId="{594F6D6F-708C-C84A-80A1-097FCB2DAA0E}" destId="{04CD49DD-7FFF-1743-8593-FFE9FD47B1CE}" srcOrd="0" destOrd="4" presId="urn:microsoft.com/office/officeart/2005/8/layout/hList1"/>
    <dgm:cxn modelId="{E415113A-122B-764D-BABD-AF14DFD8ECCC}" srcId="{F7C4781D-EDF2-B541-9145-9C9FF695BDB8}" destId="{A64FF63C-0CE8-C844-8EC4-EAA470CF3A15}" srcOrd="2" destOrd="0" parTransId="{77DDB826-0F5F-094E-A276-DF4D4827923C}" sibTransId="{E7814FDA-3243-4F49-B89A-FCD8CEA10C97}"/>
    <dgm:cxn modelId="{45F08A3E-5E62-A242-8730-CDFCEA809EA1}" srcId="{7CB16438-E83E-674C-AE2F-53222694E41B}" destId="{594F6D6F-708C-C84A-80A1-097FCB2DAA0E}" srcOrd="4" destOrd="0" parTransId="{7A6609E0-D2E4-3944-9153-ADCC716BB158}" sibTransId="{1FFDDB3A-11D8-0947-8B4A-236543646972}"/>
    <dgm:cxn modelId="{FF3E0843-BC16-7845-8D01-1C22B4C3112B}" type="presOf" srcId="{915A2B56-15CF-734D-A774-AA00A68F1E37}" destId="{0246DC07-FDCA-AE48-8364-D73A0B2B7FEC}" srcOrd="0" destOrd="5" presId="urn:microsoft.com/office/officeart/2005/8/layout/hList1"/>
    <dgm:cxn modelId="{7844384B-90A6-5D47-B359-3669D00CF80B}" type="presOf" srcId="{F7C4781D-EDF2-B541-9145-9C9FF695BDB8}" destId="{ADBB3E63-B71B-2A44-8A38-FE5A15FE8F96}" srcOrd="0" destOrd="0" presId="urn:microsoft.com/office/officeart/2005/8/layout/hList1"/>
    <dgm:cxn modelId="{BC25A95A-8582-5F4C-86A7-0A15D3F9700A}" type="presOf" srcId="{4610FF81-E8B5-524B-9139-B046046B30B2}" destId="{0246DC07-FDCA-AE48-8364-D73A0B2B7FEC}" srcOrd="0" destOrd="6" presId="urn:microsoft.com/office/officeart/2005/8/layout/hList1"/>
    <dgm:cxn modelId="{8A92665C-8851-B94E-932F-E878BB5141AA}" type="presOf" srcId="{A64FF63C-0CE8-C844-8EC4-EAA470CF3A15}" destId="{0246DC07-FDCA-AE48-8364-D73A0B2B7FEC}" srcOrd="0" destOrd="2" presId="urn:microsoft.com/office/officeart/2005/8/layout/hList1"/>
    <dgm:cxn modelId="{5774D45E-F258-E745-BF97-34E014CAAD24}" type="presOf" srcId="{7CB16438-E83E-674C-AE2F-53222694E41B}" destId="{9EA76748-B3CA-2F40-BDB4-F6900E449E58}" srcOrd="0" destOrd="0" presId="urn:microsoft.com/office/officeart/2005/8/layout/hList1"/>
    <dgm:cxn modelId="{40DF906A-E637-FB46-B303-3ECFAE58CE11}" type="presOf" srcId="{5AC2F79E-2688-E54B-82A8-4EA3EC7C016B}" destId="{04CD49DD-7FFF-1743-8593-FFE9FD47B1CE}" srcOrd="0" destOrd="1" presId="urn:microsoft.com/office/officeart/2005/8/layout/hList1"/>
    <dgm:cxn modelId="{1F60EA74-FFE0-6E47-AFF9-3C83B268FE25}" srcId="{7CB16438-E83E-674C-AE2F-53222694E41B}" destId="{5AC2F79E-2688-E54B-82A8-4EA3EC7C016B}" srcOrd="1" destOrd="0" parTransId="{C8BF93A4-A32E-9248-BD59-8336634B0AC8}" sibTransId="{AD42C9FA-9E70-6146-8A24-20FDDC4BA7ED}"/>
    <dgm:cxn modelId="{AF290B7C-F632-C949-93DC-C952CADA28CE}" srcId="{F7C4781D-EDF2-B541-9145-9C9FF695BDB8}" destId="{11F9AA0C-68A8-FD4E-831D-7CFB1B66BAF3}" srcOrd="0" destOrd="0" parTransId="{26555B2E-035D-0542-B5AB-38D489ED2153}" sibTransId="{10549F2E-3202-9941-9147-52BB2BD9E52B}"/>
    <dgm:cxn modelId="{35BA5F87-A097-7742-9DAF-547B5B9CD2FC}" type="presOf" srcId="{ACF8B2B5-2835-AF4D-B782-E41B8CCE1BBD}" destId="{04CD49DD-7FFF-1743-8593-FFE9FD47B1CE}" srcOrd="0" destOrd="5" presId="urn:microsoft.com/office/officeart/2005/8/layout/hList1"/>
    <dgm:cxn modelId="{2EEA0E90-9F82-5145-82B3-27619D1A9390}" type="presOf" srcId="{11F9AA0C-68A8-FD4E-831D-7CFB1B66BAF3}" destId="{0246DC07-FDCA-AE48-8364-D73A0B2B7FEC}" srcOrd="0" destOrd="0" presId="urn:microsoft.com/office/officeart/2005/8/layout/hList1"/>
    <dgm:cxn modelId="{A2CB8591-AC02-9A4D-864A-6076569EE13D}" type="presOf" srcId="{91B07218-A5D9-8844-9005-70A592DD5429}" destId="{04CD49DD-7FFF-1743-8593-FFE9FD47B1CE}" srcOrd="0" destOrd="0" presId="urn:microsoft.com/office/officeart/2005/8/layout/hList1"/>
    <dgm:cxn modelId="{F0DAA8A2-469A-E447-9CE3-A1D40B19C7CA}" srcId="{9FC07041-77FF-7C4F-8F51-C1B9C595DE3F}" destId="{7CB16438-E83E-674C-AE2F-53222694E41B}" srcOrd="1" destOrd="0" parTransId="{28E4D6C3-06EE-5D48-924A-797F94ECCCEA}" sibTransId="{2E06016B-C430-E24F-A41A-0E68DF8C57F0}"/>
    <dgm:cxn modelId="{8CFC05AF-28E7-5741-91AF-53F8201C2361}" type="presOf" srcId="{6AB6B73B-7484-F444-B8F9-B80A51ECFA00}" destId="{04CD49DD-7FFF-1743-8593-FFE9FD47B1CE}" srcOrd="0" destOrd="2" presId="urn:microsoft.com/office/officeart/2005/8/layout/hList1"/>
    <dgm:cxn modelId="{036941B6-2A5B-9343-872A-4636B2BFDA20}" srcId="{7CB16438-E83E-674C-AE2F-53222694E41B}" destId="{91B07218-A5D9-8844-9005-70A592DD5429}" srcOrd="0" destOrd="0" parTransId="{7792B559-FE44-264B-BBAA-E1EB10D9E5FA}" sibTransId="{FFA26396-B10A-B44A-BD5C-877797343630}"/>
    <dgm:cxn modelId="{C6315DBC-7164-4E4E-8F77-2385AFB45786}" type="presOf" srcId="{9FC07041-77FF-7C4F-8F51-C1B9C595DE3F}" destId="{6E650119-18E1-1A40-8C2B-C3E615C2AFA9}" srcOrd="0" destOrd="0" presId="urn:microsoft.com/office/officeart/2005/8/layout/hList1"/>
    <dgm:cxn modelId="{D412D7BE-0622-8D48-AD4D-DD9170EEDCA0}" type="presOf" srcId="{69412EBC-280F-6447-A2F1-285CBF4D6DE6}" destId="{0246DC07-FDCA-AE48-8364-D73A0B2B7FEC}" srcOrd="0" destOrd="4" presId="urn:microsoft.com/office/officeart/2005/8/layout/hList1"/>
    <dgm:cxn modelId="{7C870FC4-F415-F447-B4CF-644FAE44E6E9}" srcId="{F7C4781D-EDF2-B541-9145-9C9FF695BDB8}" destId="{69412EBC-280F-6447-A2F1-285CBF4D6DE6}" srcOrd="4" destOrd="0" parTransId="{E7AA1E25-FB35-5943-AE41-B2BA005D9E6C}" sibTransId="{22F4E7DE-D74E-5D43-9AF0-CA1216DCFBCD}"/>
    <dgm:cxn modelId="{F767DADB-10C3-E94F-BCE6-3A0EE5358687}" type="presOf" srcId="{0426CD7E-7ACB-EA4D-BF78-6CEF4C1AC6F6}" destId="{0246DC07-FDCA-AE48-8364-D73A0B2B7FEC}" srcOrd="0" destOrd="1" presId="urn:microsoft.com/office/officeart/2005/8/layout/hList1"/>
    <dgm:cxn modelId="{7DCC8EE4-C5B2-9E45-B9C3-D02C918E4EE9}" type="presOf" srcId="{FA5308EB-B7AB-314A-99B7-28951C955B43}" destId="{0246DC07-FDCA-AE48-8364-D73A0B2B7FEC}" srcOrd="0" destOrd="3" presId="urn:microsoft.com/office/officeart/2005/8/layout/hList1"/>
    <dgm:cxn modelId="{3E48D1E5-76A0-B34B-B91E-55123D001BA8}" srcId="{9FC07041-77FF-7C4F-8F51-C1B9C595DE3F}" destId="{F7C4781D-EDF2-B541-9145-9C9FF695BDB8}" srcOrd="0" destOrd="0" parTransId="{76EE88DA-9128-BE46-919F-DD28CA466527}" sibTransId="{2C88711B-82C1-9F40-A42E-4FBBDC8D1F3A}"/>
    <dgm:cxn modelId="{2B45DCE9-9629-FC44-B4DA-A9ECB902DCBD}" srcId="{7CB16438-E83E-674C-AE2F-53222694E41B}" destId="{6AB6B73B-7484-F444-B8F9-B80A51ECFA00}" srcOrd="2" destOrd="0" parTransId="{292DBC8A-5132-4E45-93E5-C4F4EF0EEAF6}" sibTransId="{76ABBA29-0D87-9A4D-ABCB-9C362A234A97}"/>
    <dgm:cxn modelId="{486411F3-EFCC-5643-B73A-E6B09EB7FC83}" srcId="{F7C4781D-EDF2-B541-9145-9C9FF695BDB8}" destId="{FA5308EB-B7AB-314A-99B7-28951C955B43}" srcOrd="3" destOrd="0" parTransId="{329D2B8D-DBED-2844-9588-F8737B1A445B}" sibTransId="{56912A6B-CE19-2240-8C81-F311A4B1139D}"/>
    <dgm:cxn modelId="{8F5996FC-9BF8-454A-87F7-778BE4C9336C}" srcId="{7CB16438-E83E-674C-AE2F-53222694E41B}" destId="{8644C4D1-F889-F84B-B9AF-5532F7683E55}" srcOrd="3" destOrd="0" parTransId="{C012B308-7525-B941-A821-437795985107}" sibTransId="{D877F0F3-4318-5548-BB33-476D2F9DE15C}"/>
    <dgm:cxn modelId="{2789470C-632B-034D-A78F-1517E3FA74DB}" type="presParOf" srcId="{6E650119-18E1-1A40-8C2B-C3E615C2AFA9}" destId="{3547AAB9-4883-ED47-AE7C-B6FFFA2EF150}" srcOrd="0" destOrd="0" presId="urn:microsoft.com/office/officeart/2005/8/layout/hList1"/>
    <dgm:cxn modelId="{37B31F37-BC09-DD4E-9A39-3A8F159AC74B}" type="presParOf" srcId="{3547AAB9-4883-ED47-AE7C-B6FFFA2EF150}" destId="{ADBB3E63-B71B-2A44-8A38-FE5A15FE8F96}" srcOrd="0" destOrd="0" presId="urn:microsoft.com/office/officeart/2005/8/layout/hList1"/>
    <dgm:cxn modelId="{B15152FD-63D7-664A-97E1-E65BCC026ADF}" type="presParOf" srcId="{3547AAB9-4883-ED47-AE7C-B6FFFA2EF150}" destId="{0246DC07-FDCA-AE48-8364-D73A0B2B7FEC}" srcOrd="1" destOrd="0" presId="urn:microsoft.com/office/officeart/2005/8/layout/hList1"/>
    <dgm:cxn modelId="{A2B247E5-66A9-1E44-BB53-0F904CB8B828}" type="presParOf" srcId="{6E650119-18E1-1A40-8C2B-C3E615C2AFA9}" destId="{64810AF3-750D-1342-9892-C2F61B1E10DB}" srcOrd="1" destOrd="0" presId="urn:microsoft.com/office/officeart/2005/8/layout/hList1"/>
    <dgm:cxn modelId="{66F03411-27A9-644F-8E95-DE5A82FFBF40}" type="presParOf" srcId="{6E650119-18E1-1A40-8C2B-C3E615C2AFA9}" destId="{8AD1AC40-9F9E-7E41-944B-6DC3CDF66C83}" srcOrd="2" destOrd="0" presId="urn:microsoft.com/office/officeart/2005/8/layout/hList1"/>
    <dgm:cxn modelId="{FE2DD33C-83B1-A844-9F3D-CE22EB01A16B}" type="presParOf" srcId="{8AD1AC40-9F9E-7E41-944B-6DC3CDF66C83}" destId="{9EA76748-B3CA-2F40-BDB4-F6900E449E58}" srcOrd="0" destOrd="0" presId="urn:microsoft.com/office/officeart/2005/8/layout/hList1"/>
    <dgm:cxn modelId="{63097B6D-2259-4B45-8381-C73EDC26AF36}" type="presParOf" srcId="{8AD1AC40-9F9E-7E41-944B-6DC3CDF66C83}" destId="{04CD49DD-7FFF-1743-8593-FFE9FD47B1C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50CA95-C3EB-484A-8A9E-2895C612E8E3}" type="doc">
      <dgm:prSet loTypeId="urn:microsoft.com/office/officeart/2005/8/layout/arrow5" loCatId="" qsTypeId="urn:microsoft.com/office/officeart/2005/8/quickstyle/simple1" qsCatId="simple" csTypeId="urn:microsoft.com/office/officeart/2005/8/colors/accent1_2" csCatId="accent1" phldr="1"/>
      <dgm:spPr/>
      <dgm:t>
        <a:bodyPr/>
        <a:lstStyle/>
        <a:p>
          <a:endParaRPr lang="it-IT"/>
        </a:p>
      </dgm:t>
    </dgm:pt>
    <dgm:pt modelId="{CBDB15AA-6473-904A-BAF8-16D2CE19D2F5}">
      <dgm:prSet phldrT="[Testo]"/>
      <dgm:spPr/>
      <dgm:t>
        <a:bodyPr/>
        <a:lstStyle/>
        <a:p>
          <a:r>
            <a:rPr lang="en-GB" noProof="0" dirty="0">
              <a:latin typeface="Georgia" panose="02040502050405020303" pitchFamily="18" charset="0"/>
            </a:rPr>
            <a:t>Art 15(1) TFEU</a:t>
          </a:r>
        </a:p>
        <a:p>
          <a:r>
            <a:rPr lang="en-GB" noProof="0" dirty="0">
              <a:latin typeface="Georgia" panose="02040502050405020303" pitchFamily="18" charset="0"/>
            </a:rPr>
            <a:t>A codified set of objectives to promote an aspirational goal </a:t>
          </a:r>
        </a:p>
      </dgm:t>
    </dgm:pt>
    <dgm:pt modelId="{E6BF198C-9119-D247-A8DB-1FA788FAD8AA}" type="parTrans" cxnId="{7F2688DF-43E5-5344-B884-7665B69E2B2D}">
      <dgm:prSet/>
      <dgm:spPr/>
      <dgm:t>
        <a:bodyPr/>
        <a:lstStyle/>
        <a:p>
          <a:endParaRPr lang="en-GB" noProof="0" dirty="0">
            <a:latin typeface="Georgia" panose="02040502050405020303" pitchFamily="18" charset="0"/>
          </a:endParaRPr>
        </a:p>
      </dgm:t>
    </dgm:pt>
    <dgm:pt modelId="{FA8290C9-A4AC-E84E-B785-34A521EA2BB3}" type="sibTrans" cxnId="{7F2688DF-43E5-5344-B884-7665B69E2B2D}">
      <dgm:prSet/>
      <dgm:spPr/>
      <dgm:t>
        <a:bodyPr/>
        <a:lstStyle/>
        <a:p>
          <a:endParaRPr lang="en-GB" noProof="0" dirty="0">
            <a:latin typeface="Georgia" panose="02040502050405020303" pitchFamily="18" charset="0"/>
          </a:endParaRPr>
        </a:p>
      </dgm:t>
    </dgm:pt>
    <dgm:pt modelId="{7B16DE3E-E975-F94B-B4F5-5FE45C9E3B11}">
      <dgm:prSet phldrT="[Testo]"/>
      <dgm:spPr/>
      <dgm:t>
        <a:bodyPr/>
        <a:lstStyle/>
        <a:p>
          <a:r>
            <a:rPr lang="en-GB" noProof="0" dirty="0">
              <a:latin typeface="Georgia" panose="02040502050405020303" pitchFamily="18" charset="0"/>
            </a:rPr>
            <a:t>Art 15(3) TFEU</a:t>
          </a:r>
        </a:p>
        <a:p>
          <a:r>
            <a:rPr lang="en-GB" noProof="0" dirty="0">
              <a:latin typeface="Georgia" panose="02040502050405020303" pitchFamily="18" charset="0"/>
            </a:rPr>
            <a:t>A substantive (and procedural) right of individuals</a:t>
          </a:r>
        </a:p>
      </dgm:t>
    </dgm:pt>
    <dgm:pt modelId="{D9EDECF6-2523-204E-BABC-E05AE4A28A88}" type="parTrans" cxnId="{DC26AF55-2C19-4142-BABB-424456B6458F}">
      <dgm:prSet/>
      <dgm:spPr/>
      <dgm:t>
        <a:bodyPr/>
        <a:lstStyle/>
        <a:p>
          <a:endParaRPr lang="en-GB" noProof="0" dirty="0">
            <a:latin typeface="Georgia" panose="02040502050405020303" pitchFamily="18" charset="0"/>
          </a:endParaRPr>
        </a:p>
      </dgm:t>
    </dgm:pt>
    <dgm:pt modelId="{E54710EE-EA90-774B-A604-5DC41FE12A37}" type="sibTrans" cxnId="{DC26AF55-2C19-4142-BABB-424456B6458F}">
      <dgm:prSet/>
      <dgm:spPr/>
      <dgm:t>
        <a:bodyPr/>
        <a:lstStyle/>
        <a:p>
          <a:endParaRPr lang="en-GB" noProof="0" dirty="0">
            <a:latin typeface="Georgia" panose="02040502050405020303" pitchFamily="18" charset="0"/>
          </a:endParaRPr>
        </a:p>
      </dgm:t>
    </dgm:pt>
    <dgm:pt modelId="{D1F6CD40-C6B6-6B42-8DB2-C96D2B8754B4}" type="pres">
      <dgm:prSet presAssocID="{8C50CA95-C3EB-484A-8A9E-2895C612E8E3}" presName="diagram" presStyleCnt="0">
        <dgm:presLayoutVars>
          <dgm:dir/>
          <dgm:resizeHandles val="exact"/>
        </dgm:presLayoutVars>
      </dgm:prSet>
      <dgm:spPr/>
    </dgm:pt>
    <dgm:pt modelId="{2CBC0C19-6477-5C4E-B590-05CEDA332261}" type="pres">
      <dgm:prSet presAssocID="{CBDB15AA-6473-904A-BAF8-16D2CE19D2F5}" presName="arrow" presStyleLbl="node1" presStyleIdx="0" presStyleCnt="2" custScaleY="98558">
        <dgm:presLayoutVars>
          <dgm:bulletEnabled val="1"/>
        </dgm:presLayoutVars>
      </dgm:prSet>
      <dgm:spPr/>
    </dgm:pt>
    <dgm:pt modelId="{4156B05B-9DE1-B944-A8C2-F617C88178C6}" type="pres">
      <dgm:prSet presAssocID="{7B16DE3E-E975-F94B-B4F5-5FE45C9E3B11}" presName="arrow" presStyleLbl="node1" presStyleIdx="1" presStyleCnt="2">
        <dgm:presLayoutVars>
          <dgm:bulletEnabled val="1"/>
        </dgm:presLayoutVars>
      </dgm:prSet>
      <dgm:spPr/>
    </dgm:pt>
  </dgm:ptLst>
  <dgm:cxnLst>
    <dgm:cxn modelId="{25096719-70CE-8D42-BAE7-A4D6E9D18C39}" type="presOf" srcId="{CBDB15AA-6473-904A-BAF8-16D2CE19D2F5}" destId="{2CBC0C19-6477-5C4E-B590-05CEDA332261}" srcOrd="0" destOrd="0" presId="urn:microsoft.com/office/officeart/2005/8/layout/arrow5"/>
    <dgm:cxn modelId="{C484613D-FB13-4A4D-ABC7-94F2DB051E7E}" type="presOf" srcId="{7B16DE3E-E975-F94B-B4F5-5FE45C9E3B11}" destId="{4156B05B-9DE1-B944-A8C2-F617C88178C6}" srcOrd="0" destOrd="0" presId="urn:microsoft.com/office/officeart/2005/8/layout/arrow5"/>
    <dgm:cxn modelId="{DC26AF55-2C19-4142-BABB-424456B6458F}" srcId="{8C50CA95-C3EB-484A-8A9E-2895C612E8E3}" destId="{7B16DE3E-E975-F94B-B4F5-5FE45C9E3B11}" srcOrd="1" destOrd="0" parTransId="{D9EDECF6-2523-204E-BABC-E05AE4A28A88}" sibTransId="{E54710EE-EA90-774B-A604-5DC41FE12A37}"/>
    <dgm:cxn modelId="{CCB94061-1AFD-0E4A-9A5F-A2E7D7BF4F98}" type="presOf" srcId="{8C50CA95-C3EB-484A-8A9E-2895C612E8E3}" destId="{D1F6CD40-C6B6-6B42-8DB2-C96D2B8754B4}" srcOrd="0" destOrd="0" presId="urn:microsoft.com/office/officeart/2005/8/layout/arrow5"/>
    <dgm:cxn modelId="{7F2688DF-43E5-5344-B884-7665B69E2B2D}" srcId="{8C50CA95-C3EB-484A-8A9E-2895C612E8E3}" destId="{CBDB15AA-6473-904A-BAF8-16D2CE19D2F5}" srcOrd="0" destOrd="0" parTransId="{E6BF198C-9119-D247-A8DB-1FA788FAD8AA}" sibTransId="{FA8290C9-A4AC-E84E-B785-34A521EA2BB3}"/>
    <dgm:cxn modelId="{EDD13C4A-A5C2-4041-BAE2-65BB8FDB9A54}" type="presParOf" srcId="{D1F6CD40-C6B6-6B42-8DB2-C96D2B8754B4}" destId="{2CBC0C19-6477-5C4E-B590-05CEDA332261}" srcOrd="0" destOrd="0" presId="urn:microsoft.com/office/officeart/2005/8/layout/arrow5"/>
    <dgm:cxn modelId="{D79EB71B-E89C-B147-AC50-B858D7D5BEF0}" type="presParOf" srcId="{D1F6CD40-C6B6-6B42-8DB2-C96D2B8754B4}" destId="{4156B05B-9DE1-B944-A8C2-F617C88178C6}"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CB3E5F-CFB8-A347-BEBB-4C343BDFF9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1DDABFA5-504A-594B-A6AE-EAE952322A5A}">
      <dgm:prSet custT="1"/>
      <dgm:spPr/>
      <dgm:t>
        <a:bodyPr/>
        <a:lstStyle/>
        <a:p>
          <a:r>
            <a:rPr lang="en-GB" sz="2400" noProof="0" dirty="0">
              <a:latin typeface="Georgia" panose="02040502050405020303" pitchFamily="18" charset="0"/>
            </a:rPr>
            <a:t>European Interest Representation includes: “all activities carried out with the objective of influencing the policy formulation and decision-making processes of the European institutions” (EC communication of 21 March 2007 – SEC(2007) 360)</a:t>
          </a:r>
        </a:p>
      </dgm:t>
    </dgm:pt>
    <dgm:pt modelId="{613125EA-7C2A-024C-9436-2C1C33C6D322}" type="parTrans" cxnId="{ADFC972D-C8FF-164E-8D46-39E3CB60312A}">
      <dgm:prSet/>
      <dgm:spPr/>
      <dgm:t>
        <a:bodyPr/>
        <a:lstStyle/>
        <a:p>
          <a:endParaRPr lang="en-GB" noProof="0" dirty="0"/>
        </a:p>
      </dgm:t>
    </dgm:pt>
    <dgm:pt modelId="{450713DC-A96B-2740-8BF0-6EE0AD8DA5CE}" type="sibTrans" cxnId="{ADFC972D-C8FF-164E-8D46-39E3CB60312A}">
      <dgm:prSet/>
      <dgm:spPr/>
      <dgm:t>
        <a:bodyPr/>
        <a:lstStyle/>
        <a:p>
          <a:endParaRPr lang="en-GB" noProof="0" dirty="0"/>
        </a:p>
      </dgm:t>
    </dgm:pt>
    <dgm:pt modelId="{EE1C3E1A-ED09-764A-A065-2E5E6A160F96}">
      <dgm:prSet custT="1"/>
      <dgm:spPr/>
      <dgm:t>
        <a:bodyPr/>
        <a:lstStyle/>
        <a:p>
          <a:pPr algn="just"/>
          <a:r>
            <a:rPr lang="en-GB" sz="2400" noProof="0" dirty="0">
              <a:latin typeface="Georgia" panose="02040502050405020303" pitchFamily="18" charset="0"/>
            </a:rPr>
            <a:t>A codified way to interact with the EU institutions</a:t>
          </a:r>
        </a:p>
      </dgm:t>
    </dgm:pt>
    <dgm:pt modelId="{78B8FAE6-E074-F347-814E-B8579AA89A63}" type="parTrans" cxnId="{EE5C2793-25B4-664E-B6B5-697C81DF852F}">
      <dgm:prSet/>
      <dgm:spPr/>
      <dgm:t>
        <a:bodyPr/>
        <a:lstStyle/>
        <a:p>
          <a:endParaRPr lang="en-GB" noProof="0" dirty="0"/>
        </a:p>
      </dgm:t>
    </dgm:pt>
    <dgm:pt modelId="{686A86B6-3E4D-594B-81F1-F97BF6E21825}" type="sibTrans" cxnId="{EE5C2793-25B4-664E-B6B5-697C81DF852F}">
      <dgm:prSet/>
      <dgm:spPr/>
      <dgm:t>
        <a:bodyPr/>
        <a:lstStyle/>
        <a:p>
          <a:endParaRPr lang="en-GB" noProof="0" dirty="0"/>
        </a:p>
      </dgm:t>
    </dgm:pt>
    <dgm:pt modelId="{DFB7FDB7-77DD-874A-BC46-502E901D1541}">
      <dgm:prSet custT="1"/>
      <dgm:spPr/>
      <dgm:t>
        <a:bodyPr/>
        <a:lstStyle/>
        <a:p>
          <a:pPr algn="just"/>
          <a:r>
            <a:rPr lang="en-GB" sz="2400" noProof="0" dirty="0">
              <a:latin typeface="Georgia" panose="02040502050405020303" pitchFamily="18" charset="0"/>
            </a:rPr>
            <a:t>A transparency mechanism for citizens</a:t>
          </a:r>
        </a:p>
      </dgm:t>
    </dgm:pt>
    <dgm:pt modelId="{5727B5DD-E082-234A-8140-F35B4B1F5E29}" type="parTrans" cxnId="{59DC5654-6658-084C-9269-1B1803A1B67C}">
      <dgm:prSet/>
      <dgm:spPr/>
      <dgm:t>
        <a:bodyPr/>
        <a:lstStyle/>
        <a:p>
          <a:endParaRPr lang="en-GB" noProof="0" dirty="0"/>
        </a:p>
      </dgm:t>
    </dgm:pt>
    <dgm:pt modelId="{5496317F-63CD-C944-B996-4550D4A816BC}" type="sibTrans" cxnId="{59DC5654-6658-084C-9269-1B1803A1B67C}">
      <dgm:prSet/>
      <dgm:spPr/>
      <dgm:t>
        <a:bodyPr/>
        <a:lstStyle/>
        <a:p>
          <a:endParaRPr lang="en-GB" noProof="0" dirty="0"/>
        </a:p>
      </dgm:t>
    </dgm:pt>
    <dgm:pt modelId="{4745EA47-8B0E-1D48-A1EB-D968F8BEBB1B}">
      <dgm:prSet custT="1"/>
      <dgm:spPr/>
      <dgm:t>
        <a:bodyPr/>
        <a:lstStyle/>
        <a:p>
          <a:pPr algn="just"/>
          <a:r>
            <a:rPr lang="en-GB" sz="2400" noProof="0" dirty="0">
              <a:latin typeface="Georgia" panose="02040502050405020303" pitchFamily="18" charset="0"/>
            </a:rPr>
            <a:t>A transparent mechanism for interest groups</a:t>
          </a:r>
        </a:p>
      </dgm:t>
    </dgm:pt>
    <dgm:pt modelId="{98CB59B6-E97E-0941-92E7-CFE0CF36B18C}" type="parTrans" cxnId="{F2D8BF0A-5CB9-134C-B80D-EE655148291E}">
      <dgm:prSet/>
      <dgm:spPr/>
      <dgm:t>
        <a:bodyPr/>
        <a:lstStyle/>
        <a:p>
          <a:endParaRPr lang="en-GB" noProof="0" dirty="0"/>
        </a:p>
      </dgm:t>
    </dgm:pt>
    <dgm:pt modelId="{94F19C88-18A9-DA48-AD40-BFF791CEDEBC}" type="sibTrans" cxnId="{F2D8BF0A-5CB9-134C-B80D-EE655148291E}">
      <dgm:prSet/>
      <dgm:spPr/>
      <dgm:t>
        <a:bodyPr/>
        <a:lstStyle/>
        <a:p>
          <a:endParaRPr lang="en-GB" noProof="0" dirty="0"/>
        </a:p>
      </dgm:t>
    </dgm:pt>
    <dgm:pt modelId="{CC155205-D414-D44F-B3B7-8F64915F6BB8}">
      <dgm:prSet custT="1"/>
      <dgm:spPr/>
      <dgm:t>
        <a:bodyPr/>
        <a:lstStyle/>
        <a:p>
          <a:pPr algn="just"/>
          <a:r>
            <a:rPr lang="en-GB" sz="2400" noProof="0" dirty="0">
              <a:latin typeface="Georgia" panose="02040502050405020303" pitchFamily="18" charset="0"/>
            </a:rPr>
            <a:t>It recognises the advantages of lobbying that we mentioned before</a:t>
          </a:r>
        </a:p>
      </dgm:t>
    </dgm:pt>
    <dgm:pt modelId="{25D416FC-8CC3-6046-A3F5-EFFA45FA28EB}" type="parTrans" cxnId="{8C4C7A22-45A9-AA4F-9E39-6675FDEEA2D1}">
      <dgm:prSet/>
      <dgm:spPr/>
      <dgm:t>
        <a:bodyPr/>
        <a:lstStyle/>
        <a:p>
          <a:endParaRPr lang="en-GB" noProof="0" dirty="0"/>
        </a:p>
      </dgm:t>
    </dgm:pt>
    <dgm:pt modelId="{C540EEB2-D4EA-3D4D-AEB2-78C8FE41C57A}" type="sibTrans" cxnId="{8C4C7A22-45A9-AA4F-9E39-6675FDEEA2D1}">
      <dgm:prSet/>
      <dgm:spPr/>
      <dgm:t>
        <a:bodyPr/>
        <a:lstStyle/>
        <a:p>
          <a:endParaRPr lang="en-GB" noProof="0" dirty="0"/>
        </a:p>
      </dgm:t>
    </dgm:pt>
    <dgm:pt modelId="{00F4E6D9-A38E-0149-8055-4301C31CE82F}">
      <dgm:prSet custT="1"/>
      <dgm:spPr/>
      <dgm:t>
        <a:bodyPr/>
        <a:lstStyle/>
        <a:p>
          <a:pPr algn="just"/>
          <a:r>
            <a:rPr lang="en-GB" sz="2400" noProof="0" dirty="0">
              <a:latin typeface="Georgia" panose="02040502050405020303" pitchFamily="18" charset="0"/>
            </a:rPr>
            <a:t>It attempts to address some of the challenges</a:t>
          </a:r>
        </a:p>
      </dgm:t>
    </dgm:pt>
    <dgm:pt modelId="{454E6B2B-AF61-5546-9C70-80E945554F29}" type="parTrans" cxnId="{9D9E99B9-5475-F943-B848-E95F5514C885}">
      <dgm:prSet/>
      <dgm:spPr/>
      <dgm:t>
        <a:bodyPr/>
        <a:lstStyle/>
        <a:p>
          <a:endParaRPr lang="en-GB" noProof="0" dirty="0"/>
        </a:p>
      </dgm:t>
    </dgm:pt>
    <dgm:pt modelId="{1547D155-FBAF-9740-B6E9-0BDF05C73466}" type="sibTrans" cxnId="{9D9E99B9-5475-F943-B848-E95F5514C885}">
      <dgm:prSet/>
      <dgm:spPr/>
      <dgm:t>
        <a:bodyPr/>
        <a:lstStyle/>
        <a:p>
          <a:endParaRPr lang="en-GB" noProof="0" dirty="0"/>
        </a:p>
      </dgm:t>
    </dgm:pt>
    <dgm:pt modelId="{5BA64D30-E8C5-024F-A125-998E649A9FE7}" type="pres">
      <dgm:prSet presAssocID="{84CB3E5F-CFB8-A347-BEBB-4C343BDFF9D4}" presName="linear" presStyleCnt="0">
        <dgm:presLayoutVars>
          <dgm:animLvl val="lvl"/>
          <dgm:resizeHandles val="exact"/>
        </dgm:presLayoutVars>
      </dgm:prSet>
      <dgm:spPr/>
    </dgm:pt>
    <dgm:pt modelId="{9375C954-AB12-034B-9465-94ED427497AD}" type="pres">
      <dgm:prSet presAssocID="{1DDABFA5-504A-594B-A6AE-EAE952322A5A}" presName="parentText" presStyleLbl="node1" presStyleIdx="0" presStyleCnt="1">
        <dgm:presLayoutVars>
          <dgm:chMax val="0"/>
          <dgm:bulletEnabled val="1"/>
        </dgm:presLayoutVars>
      </dgm:prSet>
      <dgm:spPr/>
    </dgm:pt>
    <dgm:pt modelId="{CBE8EC29-F2A0-8047-83EE-409610F66EBC}" type="pres">
      <dgm:prSet presAssocID="{1DDABFA5-504A-594B-A6AE-EAE952322A5A}" presName="childText" presStyleLbl="revTx" presStyleIdx="0" presStyleCnt="1">
        <dgm:presLayoutVars>
          <dgm:bulletEnabled val="1"/>
        </dgm:presLayoutVars>
      </dgm:prSet>
      <dgm:spPr/>
    </dgm:pt>
  </dgm:ptLst>
  <dgm:cxnLst>
    <dgm:cxn modelId="{F2D8BF0A-5CB9-134C-B80D-EE655148291E}" srcId="{1DDABFA5-504A-594B-A6AE-EAE952322A5A}" destId="{4745EA47-8B0E-1D48-A1EB-D968F8BEBB1B}" srcOrd="4" destOrd="0" parTransId="{98CB59B6-E97E-0941-92E7-CFE0CF36B18C}" sibTransId="{94F19C88-18A9-DA48-AD40-BFF791CEDEBC}"/>
    <dgm:cxn modelId="{8C4C7A22-45A9-AA4F-9E39-6675FDEEA2D1}" srcId="{1DDABFA5-504A-594B-A6AE-EAE952322A5A}" destId="{CC155205-D414-D44F-B3B7-8F64915F6BB8}" srcOrd="1" destOrd="0" parTransId="{25D416FC-8CC3-6046-A3F5-EFFA45FA28EB}" sibTransId="{C540EEB2-D4EA-3D4D-AEB2-78C8FE41C57A}"/>
    <dgm:cxn modelId="{ADFC972D-C8FF-164E-8D46-39E3CB60312A}" srcId="{84CB3E5F-CFB8-A347-BEBB-4C343BDFF9D4}" destId="{1DDABFA5-504A-594B-A6AE-EAE952322A5A}" srcOrd="0" destOrd="0" parTransId="{613125EA-7C2A-024C-9436-2C1C33C6D322}" sibTransId="{450713DC-A96B-2740-8BF0-6EE0AD8DA5CE}"/>
    <dgm:cxn modelId="{8A1B9339-5021-7B4E-B5FF-46D808005495}" type="presOf" srcId="{84CB3E5F-CFB8-A347-BEBB-4C343BDFF9D4}" destId="{5BA64D30-E8C5-024F-A125-998E649A9FE7}" srcOrd="0" destOrd="0" presId="urn:microsoft.com/office/officeart/2005/8/layout/vList2"/>
    <dgm:cxn modelId="{9C2B7350-4377-4948-AC3F-43DA3E4D1FE3}" type="presOf" srcId="{DFB7FDB7-77DD-874A-BC46-502E901D1541}" destId="{CBE8EC29-F2A0-8047-83EE-409610F66EBC}" srcOrd="0" destOrd="3" presId="urn:microsoft.com/office/officeart/2005/8/layout/vList2"/>
    <dgm:cxn modelId="{59DC5654-6658-084C-9269-1B1803A1B67C}" srcId="{1DDABFA5-504A-594B-A6AE-EAE952322A5A}" destId="{DFB7FDB7-77DD-874A-BC46-502E901D1541}" srcOrd="3" destOrd="0" parTransId="{5727B5DD-E082-234A-8140-F35B4B1F5E29}" sibTransId="{5496317F-63CD-C944-B996-4550D4A816BC}"/>
    <dgm:cxn modelId="{41F94459-D9AF-3043-AD1F-B2D693250D28}" type="presOf" srcId="{CC155205-D414-D44F-B3B7-8F64915F6BB8}" destId="{CBE8EC29-F2A0-8047-83EE-409610F66EBC}" srcOrd="0" destOrd="1" presId="urn:microsoft.com/office/officeart/2005/8/layout/vList2"/>
    <dgm:cxn modelId="{EE5C2793-25B4-664E-B6B5-697C81DF852F}" srcId="{1DDABFA5-504A-594B-A6AE-EAE952322A5A}" destId="{EE1C3E1A-ED09-764A-A065-2E5E6A160F96}" srcOrd="0" destOrd="0" parTransId="{78B8FAE6-E074-F347-814E-B8579AA89A63}" sibTransId="{686A86B6-3E4D-594B-81F1-F97BF6E21825}"/>
    <dgm:cxn modelId="{F7BFCD94-80FA-C64B-B74B-633FFFAE24E1}" type="presOf" srcId="{00F4E6D9-A38E-0149-8055-4301C31CE82F}" destId="{CBE8EC29-F2A0-8047-83EE-409610F66EBC}" srcOrd="0" destOrd="2" presId="urn:microsoft.com/office/officeart/2005/8/layout/vList2"/>
    <dgm:cxn modelId="{9D9E99B9-5475-F943-B848-E95F5514C885}" srcId="{1DDABFA5-504A-594B-A6AE-EAE952322A5A}" destId="{00F4E6D9-A38E-0149-8055-4301C31CE82F}" srcOrd="2" destOrd="0" parTransId="{454E6B2B-AF61-5546-9C70-80E945554F29}" sibTransId="{1547D155-FBAF-9740-B6E9-0BDF05C73466}"/>
    <dgm:cxn modelId="{A342C4BF-9E66-6F45-AB10-9D301B680004}" type="presOf" srcId="{1DDABFA5-504A-594B-A6AE-EAE952322A5A}" destId="{9375C954-AB12-034B-9465-94ED427497AD}" srcOrd="0" destOrd="0" presId="urn:microsoft.com/office/officeart/2005/8/layout/vList2"/>
    <dgm:cxn modelId="{543272C3-9395-7846-872D-D44DC2B72E57}" type="presOf" srcId="{4745EA47-8B0E-1D48-A1EB-D968F8BEBB1B}" destId="{CBE8EC29-F2A0-8047-83EE-409610F66EBC}" srcOrd="0" destOrd="4" presId="urn:microsoft.com/office/officeart/2005/8/layout/vList2"/>
    <dgm:cxn modelId="{C63328F4-7AF4-584D-85AA-334E1CDB70FF}" type="presOf" srcId="{EE1C3E1A-ED09-764A-A065-2E5E6A160F96}" destId="{CBE8EC29-F2A0-8047-83EE-409610F66EBC}" srcOrd="0" destOrd="0" presId="urn:microsoft.com/office/officeart/2005/8/layout/vList2"/>
    <dgm:cxn modelId="{6DCC2A32-2F19-0144-90AF-5A4A7FCE45EB}" type="presParOf" srcId="{5BA64D30-E8C5-024F-A125-998E649A9FE7}" destId="{9375C954-AB12-034B-9465-94ED427497AD}" srcOrd="0" destOrd="0" presId="urn:microsoft.com/office/officeart/2005/8/layout/vList2"/>
    <dgm:cxn modelId="{575D81FA-F452-0644-8B05-0966EA20B22E}" type="presParOf" srcId="{5BA64D30-E8C5-024F-A125-998E649A9FE7}" destId="{CBE8EC29-F2A0-8047-83EE-409610F66EB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9AF5A6-4326-433F-97B1-2E406CF7A4B0}"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1702C561-AE3F-4BDE-80FC-EE7C51247196}">
      <dgm:prSet/>
      <dgm:spPr/>
      <dgm:t>
        <a:bodyPr/>
        <a:lstStyle/>
        <a:p>
          <a:r>
            <a:rPr lang="en-GB" dirty="0">
              <a:latin typeface="Georgia" panose="02040502050405020303" pitchFamily="18" charset="0"/>
            </a:rPr>
            <a:t>The EU version of the so-called Freedom of Information principle. It takes the shape of a network of public databases and access to acts procedures.</a:t>
          </a:r>
          <a:endParaRPr lang="en-US" dirty="0">
            <a:latin typeface="Georgia" panose="02040502050405020303" pitchFamily="18" charset="0"/>
          </a:endParaRPr>
        </a:p>
      </dgm:t>
    </dgm:pt>
    <dgm:pt modelId="{6DC5B95E-C04F-405B-89AF-424DB03045FB}" type="parTrans" cxnId="{2A990A9D-5A69-497C-AF89-BBF37ABF4628}">
      <dgm:prSet/>
      <dgm:spPr/>
      <dgm:t>
        <a:bodyPr/>
        <a:lstStyle/>
        <a:p>
          <a:endParaRPr lang="en-US">
            <a:latin typeface="Georgia" panose="02040502050405020303" pitchFamily="18" charset="0"/>
          </a:endParaRPr>
        </a:p>
      </dgm:t>
    </dgm:pt>
    <dgm:pt modelId="{858A91A0-CB7E-4618-B60D-1EB7C692E7D0}" type="sibTrans" cxnId="{2A990A9D-5A69-497C-AF89-BBF37ABF4628}">
      <dgm:prSet/>
      <dgm:spPr/>
      <dgm:t>
        <a:bodyPr/>
        <a:lstStyle/>
        <a:p>
          <a:endParaRPr lang="en-US" dirty="0">
            <a:latin typeface="Georgia" panose="02040502050405020303" pitchFamily="18" charset="0"/>
          </a:endParaRPr>
        </a:p>
      </dgm:t>
    </dgm:pt>
    <dgm:pt modelId="{7080B31D-D832-4977-A101-2F879D158C59}">
      <dgm:prSet/>
      <dgm:spPr/>
      <dgm:t>
        <a:bodyPr/>
        <a:lstStyle/>
        <a:p>
          <a:r>
            <a:rPr lang="en-GB" dirty="0">
              <a:latin typeface="Georgia" panose="02040502050405020303" pitchFamily="18" charset="0"/>
            </a:rPr>
            <a:t>EU-wide databases:</a:t>
          </a:r>
          <a:endParaRPr lang="en-US" dirty="0">
            <a:latin typeface="Georgia" panose="02040502050405020303" pitchFamily="18" charset="0"/>
          </a:endParaRPr>
        </a:p>
      </dgm:t>
    </dgm:pt>
    <dgm:pt modelId="{E34F9592-98B0-428F-ACB0-AF928021395F}" type="parTrans" cxnId="{C7D273FE-F159-4A61-A9FF-33CBCB3F0585}">
      <dgm:prSet/>
      <dgm:spPr/>
      <dgm:t>
        <a:bodyPr/>
        <a:lstStyle/>
        <a:p>
          <a:endParaRPr lang="en-US">
            <a:latin typeface="Georgia" panose="02040502050405020303" pitchFamily="18" charset="0"/>
          </a:endParaRPr>
        </a:p>
      </dgm:t>
    </dgm:pt>
    <dgm:pt modelId="{243C08E6-0458-44C7-BAC7-E5EEAA264818}" type="sibTrans" cxnId="{C7D273FE-F159-4A61-A9FF-33CBCB3F0585}">
      <dgm:prSet/>
      <dgm:spPr/>
      <dgm:t>
        <a:bodyPr/>
        <a:lstStyle/>
        <a:p>
          <a:endParaRPr lang="en-US">
            <a:latin typeface="Georgia" panose="02040502050405020303" pitchFamily="18" charset="0"/>
          </a:endParaRPr>
        </a:p>
      </dgm:t>
    </dgm:pt>
    <dgm:pt modelId="{6F5DB919-B89B-44C7-91C6-B4B03C020E1C}">
      <dgm:prSet/>
      <dgm:spPr/>
      <dgm:t>
        <a:bodyPr/>
        <a:lstStyle/>
        <a:p>
          <a:r>
            <a:rPr lang="en-GB" dirty="0">
              <a:latin typeface="Georgia" panose="02040502050405020303" pitchFamily="18" charset="0"/>
              <a:hlinkClick xmlns:r="http://schemas.openxmlformats.org/officeDocument/2006/relationships" r:id="rId1"/>
            </a:rPr>
            <a:t>EUR-Lex</a:t>
          </a:r>
          <a:endParaRPr lang="en-US" dirty="0">
            <a:latin typeface="Georgia" panose="02040502050405020303" pitchFamily="18" charset="0"/>
          </a:endParaRPr>
        </a:p>
      </dgm:t>
    </dgm:pt>
    <dgm:pt modelId="{C0DDBEFC-ACDF-4DC5-ADA1-807A73959A42}" type="parTrans" cxnId="{B39C47A1-2059-46CC-8269-BCA42C90F8D6}">
      <dgm:prSet/>
      <dgm:spPr/>
      <dgm:t>
        <a:bodyPr/>
        <a:lstStyle/>
        <a:p>
          <a:endParaRPr lang="en-US">
            <a:latin typeface="Georgia" panose="02040502050405020303" pitchFamily="18" charset="0"/>
          </a:endParaRPr>
        </a:p>
      </dgm:t>
    </dgm:pt>
    <dgm:pt modelId="{B20BCB8F-A910-4C26-99F9-BD508677F406}" type="sibTrans" cxnId="{B39C47A1-2059-46CC-8269-BCA42C90F8D6}">
      <dgm:prSet/>
      <dgm:spPr/>
      <dgm:t>
        <a:bodyPr/>
        <a:lstStyle/>
        <a:p>
          <a:endParaRPr lang="en-US">
            <a:latin typeface="Georgia" panose="02040502050405020303" pitchFamily="18" charset="0"/>
          </a:endParaRPr>
        </a:p>
      </dgm:t>
    </dgm:pt>
    <dgm:pt modelId="{63536E32-9E5D-4C60-9F42-7F821375F460}">
      <dgm:prSet/>
      <dgm:spPr/>
      <dgm:t>
        <a:bodyPr/>
        <a:lstStyle/>
        <a:p>
          <a:r>
            <a:rPr lang="en-GB" dirty="0">
              <a:latin typeface="Georgia" panose="02040502050405020303" pitchFamily="18" charset="0"/>
              <a:hlinkClick xmlns:r="http://schemas.openxmlformats.org/officeDocument/2006/relationships" r:id="rId2"/>
            </a:rPr>
            <a:t>Transparency Register</a:t>
          </a:r>
          <a:endParaRPr lang="en-US" dirty="0">
            <a:latin typeface="Georgia" panose="02040502050405020303" pitchFamily="18" charset="0"/>
          </a:endParaRPr>
        </a:p>
      </dgm:t>
    </dgm:pt>
    <dgm:pt modelId="{6D0A377C-00C7-4D37-9C96-76BA6D8ED255}" type="parTrans" cxnId="{B47F03E2-FB3D-43AD-B754-8FE3EBC38BCB}">
      <dgm:prSet/>
      <dgm:spPr/>
      <dgm:t>
        <a:bodyPr/>
        <a:lstStyle/>
        <a:p>
          <a:endParaRPr lang="en-US">
            <a:latin typeface="Georgia" panose="02040502050405020303" pitchFamily="18" charset="0"/>
          </a:endParaRPr>
        </a:p>
      </dgm:t>
    </dgm:pt>
    <dgm:pt modelId="{3D269D7B-A4D0-4DAF-BE5D-E1F88BADA914}" type="sibTrans" cxnId="{B47F03E2-FB3D-43AD-B754-8FE3EBC38BCB}">
      <dgm:prSet/>
      <dgm:spPr/>
      <dgm:t>
        <a:bodyPr/>
        <a:lstStyle/>
        <a:p>
          <a:endParaRPr lang="en-US">
            <a:latin typeface="Georgia" panose="02040502050405020303" pitchFamily="18" charset="0"/>
          </a:endParaRPr>
        </a:p>
      </dgm:t>
    </dgm:pt>
    <dgm:pt modelId="{7CBF599C-1FE1-4F29-A8A0-6C64035BDE35}">
      <dgm:prSet/>
      <dgm:spPr/>
      <dgm:t>
        <a:bodyPr/>
        <a:lstStyle/>
        <a:p>
          <a:r>
            <a:rPr lang="en-GB" dirty="0">
              <a:latin typeface="Georgia" panose="02040502050405020303" pitchFamily="18" charset="0"/>
              <a:hlinkClick xmlns:r="http://schemas.openxmlformats.org/officeDocument/2006/relationships" r:id="rId3"/>
            </a:rPr>
            <a:t>DORIE</a:t>
          </a:r>
          <a:endParaRPr lang="en-US" dirty="0">
            <a:latin typeface="Georgia" panose="02040502050405020303" pitchFamily="18" charset="0"/>
          </a:endParaRPr>
        </a:p>
      </dgm:t>
    </dgm:pt>
    <dgm:pt modelId="{C9E44D3C-45B0-4FC9-BFDF-9DAD81D9C92A}" type="parTrans" cxnId="{CDE0AC53-A4CA-4E56-9A06-E6A3E326593F}">
      <dgm:prSet/>
      <dgm:spPr/>
      <dgm:t>
        <a:bodyPr/>
        <a:lstStyle/>
        <a:p>
          <a:endParaRPr lang="en-US">
            <a:latin typeface="Georgia" panose="02040502050405020303" pitchFamily="18" charset="0"/>
          </a:endParaRPr>
        </a:p>
      </dgm:t>
    </dgm:pt>
    <dgm:pt modelId="{D4807B69-7899-4B04-A455-BB17558808D0}" type="sibTrans" cxnId="{CDE0AC53-A4CA-4E56-9A06-E6A3E326593F}">
      <dgm:prSet/>
      <dgm:spPr/>
      <dgm:t>
        <a:bodyPr/>
        <a:lstStyle/>
        <a:p>
          <a:endParaRPr lang="en-US">
            <a:latin typeface="Georgia" panose="02040502050405020303" pitchFamily="18" charset="0"/>
          </a:endParaRPr>
        </a:p>
      </dgm:t>
    </dgm:pt>
    <dgm:pt modelId="{5A276D87-D55E-4361-9CED-841C03271E73}">
      <dgm:prSet/>
      <dgm:spPr/>
      <dgm:t>
        <a:bodyPr/>
        <a:lstStyle/>
        <a:p>
          <a:r>
            <a:rPr lang="en-GB" dirty="0">
              <a:latin typeface="Georgia" panose="02040502050405020303" pitchFamily="18" charset="0"/>
            </a:rPr>
            <a:t>Each institution’s register of documents, e.g., </a:t>
          </a:r>
          <a:r>
            <a:rPr lang="en-GB" dirty="0">
              <a:latin typeface="Georgia" panose="02040502050405020303" pitchFamily="18" charset="0"/>
              <a:hlinkClick xmlns:r="http://schemas.openxmlformats.org/officeDocument/2006/relationships" r:id="rId4"/>
            </a:rPr>
            <a:t>EC Documents Register</a:t>
          </a:r>
          <a:endParaRPr lang="en-US" dirty="0">
            <a:latin typeface="Georgia" panose="02040502050405020303" pitchFamily="18" charset="0"/>
          </a:endParaRPr>
        </a:p>
      </dgm:t>
    </dgm:pt>
    <dgm:pt modelId="{7FB5B9F2-9194-405B-B8CE-A72FBAC42CDC}" type="parTrans" cxnId="{A298C554-2CBB-4851-B0E9-E03F10D73372}">
      <dgm:prSet/>
      <dgm:spPr/>
      <dgm:t>
        <a:bodyPr/>
        <a:lstStyle/>
        <a:p>
          <a:endParaRPr lang="en-US">
            <a:latin typeface="Georgia" panose="02040502050405020303" pitchFamily="18" charset="0"/>
          </a:endParaRPr>
        </a:p>
      </dgm:t>
    </dgm:pt>
    <dgm:pt modelId="{0A24E9CB-BA8A-46CC-8332-0B3D33598EB2}" type="sibTrans" cxnId="{A298C554-2CBB-4851-B0E9-E03F10D73372}">
      <dgm:prSet/>
      <dgm:spPr/>
      <dgm:t>
        <a:bodyPr/>
        <a:lstStyle/>
        <a:p>
          <a:endParaRPr lang="en-US">
            <a:latin typeface="Georgia" panose="02040502050405020303" pitchFamily="18" charset="0"/>
          </a:endParaRPr>
        </a:p>
      </dgm:t>
    </dgm:pt>
    <dgm:pt modelId="{F7FCF488-25B5-054C-95CB-54D7E2895259}" type="pres">
      <dgm:prSet presAssocID="{259AF5A6-4326-433F-97B1-2E406CF7A4B0}" presName="Name0" presStyleCnt="0">
        <dgm:presLayoutVars>
          <dgm:dir/>
          <dgm:resizeHandles val="exact"/>
        </dgm:presLayoutVars>
      </dgm:prSet>
      <dgm:spPr/>
    </dgm:pt>
    <dgm:pt modelId="{95721B06-994E-034A-8EC0-36FFDBBAC120}" type="pres">
      <dgm:prSet presAssocID="{1702C561-AE3F-4BDE-80FC-EE7C51247196}" presName="node" presStyleLbl="node1" presStyleIdx="0" presStyleCnt="2">
        <dgm:presLayoutVars>
          <dgm:bulletEnabled val="1"/>
        </dgm:presLayoutVars>
      </dgm:prSet>
      <dgm:spPr/>
    </dgm:pt>
    <dgm:pt modelId="{B53D38D4-E40C-6744-A61B-C27EC562FFBB}" type="pres">
      <dgm:prSet presAssocID="{858A91A0-CB7E-4618-B60D-1EB7C692E7D0}" presName="sibTrans" presStyleLbl="sibTrans1D1" presStyleIdx="0" presStyleCnt="1"/>
      <dgm:spPr/>
    </dgm:pt>
    <dgm:pt modelId="{BEA849EF-384A-7544-92CD-C539468F804F}" type="pres">
      <dgm:prSet presAssocID="{858A91A0-CB7E-4618-B60D-1EB7C692E7D0}" presName="connectorText" presStyleLbl="sibTrans1D1" presStyleIdx="0" presStyleCnt="1"/>
      <dgm:spPr/>
    </dgm:pt>
    <dgm:pt modelId="{BC609B30-AE72-244C-94F2-D7A8B6DA0B55}" type="pres">
      <dgm:prSet presAssocID="{7080B31D-D832-4977-A101-2F879D158C59}" presName="node" presStyleLbl="node1" presStyleIdx="1" presStyleCnt="2">
        <dgm:presLayoutVars>
          <dgm:bulletEnabled val="1"/>
        </dgm:presLayoutVars>
      </dgm:prSet>
      <dgm:spPr/>
    </dgm:pt>
  </dgm:ptLst>
  <dgm:cxnLst>
    <dgm:cxn modelId="{92EC413B-0DE0-8941-ABC7-DEAD92EE0D52}" type="presOf" srcId="{7CBF599C-1FE1-4F29-A8A0-6C64035BDE35}" destId="{BC609B30-AE72-244C-94F2-D7A8B6DA0B55}" srcOrd="0" destOrd="3" presId="urn:microsoft.com/office/officeart/2016/7/layout/RepeatingBendingProcessNew"/>
    <dgm:cxn modelId="{E2AF624D-8017-8241-B2E4-8E447421527F}" type="presOf" srcId="{6F5DB919-B89B-44C7-91C6-B4B03C020E1C}" destId="{BC609B30-AE72-244C-94F2-D7A8B6DA0B55}" srcOrd="0" destOrd="1" presId="urn:microsoft.com/office/officeart/2016/7/layout/RepeatingBendingProcessNew"/>
    <dgm:cxn modelId="{CDE0AC53-A4CA-4E56-9A06-E6A3E326593F}" srcId="{7080B31D-D832-4977-A101-2F879D158C59}" destId="{7CBF599C-1FE1-4F29-A8A0-6C64035BDE35}" srcOrd="2" destOrd="0" parTransId="{C9E44D3C-45B0-4FC9-BFDF-9DAD81D9C92A}" sibTransId="{D4807B69-7899-4B04-A455-BB17558808D0}"/>
    <dgm:cxn modelId="{A298C554-2CBB-4851-B0E9-E03F10D73372}" srcId="{7080B31D-D832-4977-A101-2F879D158C59}" destId="{5A276D87-D55E-4361-9CED-841C03271E73}" srcOrd="3" destOrd="0" parTransId="{7FB5B9F2-9194-405B-B8CE-A72FBAC42CDC}" sibTransId="{0A24E9CB-BA8A-46CC-8332-0B3D33598EB2}"/>
    <dgm:cxn modelId="{B56B1677-D120-7D49-BE50-72BF081E03A4}" type="presOf" srcId="{7080B31D-D832-4977-A101-2F879D158C59}" destId="{BC609B30-AE72-244C-94F2-D7A8B6DA0B55}" srcOrd="0" destOrd="0" presId="urn:microsoft.com/office/officeart/2016/7/layout/RepeatingBendingProcessNew"/>
    <dgm:cxn modelId="{AA758299-1F90-AF4B-B3D0-7B6B2F04F608}" type="presOf" srcId="{63536E32-9E5D-4C60-9F42-7F821375F460}" destId="{BC609B30-AE72-244C-94F2-D7A8B6DA0B55}" srcOrd="0" destOrd="2" presId="urn:microsoft.com/office/officeart/2016/7/layout/RepeatingBendingProcessNew"/>
    <dgm:cxn modelId="{2A990A9D-5A69-497C-AF89-BBF37ABF4628}" srcId="{259AF5A6-4326-433F-97B1-2E406CF7A4B0}" destId="{1702C561-AE3F-4BDE-80FC-EE7C51247196}" srcOrd="0" destOrd="0" parTransId="{6DC5B95E-C04F-405B-89AF-424DB03045FB}" sibTransId="{858A91A0-CB7E-4618-B60D-1EB7C692E7D0}"/>
    <dgm:cxn modelId="{B39C47A1-2059-46CC-8269-BCA42C90F8D6}" srcId="{7080B31D-D832-4977-A101-2F879D158C59}" destId="{6F5DB919-B89B-44C7-91C6-B4B03C020E1C}" srcOrd="0" destOrd="0" parTransId="{C0DDBEFC-ACDF-4DC5-ADA1-807A73959A42}" sibTransId="{B20BCB8F-A910-4C26-99F9-BD508677F406}"/>
    <dgm:cxn modelId="{2B78B7B6-745D-E444-8C71-8FB336DEE297}" type="presOf" srcId="{858A91A0-CB7E-4618-B60D-1EB7C692E7D0}" destId="{BEA849EF-384A-7544-92CD-C539468F804F}" srcOrd="1" destOrd="0" presId="urn:microsoft.com/office/officeart/2016/7/layout/RepeatingBendingProcessNew"/>
    <dgm:cxn modelId="{8F3240BC-472B-4240-AC74-A7E3E7B8350A}" type="presOf" srcId="{5A276D87-D55E-4361-9CED-841C03271E73}" destId="{BC609B30-AE72-244C-94F2-D7A8B6DA0B55}" srcOrd="0" destOrd="4" presId="urn:microsoft.com/office/officeart/2016/7/layout/RepeatingBendingProcessNew"/>
    <dgm:cxn modelId="{B33031BF-AB93-6C4F-90CE-FEEAAB39AA90}" type="presOf" srcId="{1702C561-AE3F-4BDE-80FC-EE7C51247196}" destId="{95721B06-994E-034A-8EC0-36FFDBBAC120}" srcOrd="0" destOrd="0" presId="urn:microsoft.com/office/officeart/2016/7/layout/RepeatingBendingProcessNew"/>
    <dgm:cxn modelId="{B47F03E2-FB3D-43AD-B754-8FE3EBC38BCB}" srcId="{7080B31D-D832-4977-A101-2F879D158C59}" destId="{63536E32-9E5D-4C60-9F42-7F821375F460}" srcOrd="1" destOrd="0" parTransId="{6D0A377C-00C7-4D37-9C96-76BA6D8ED255}" sibTransId="{3D269D7B-A4D0-4DAF-BE5D-E1F88BADA914}"/>
    <dgm:cxn modelId="{3950CBF1-79CC-A242-929D-BA5AEAF0BEA5}" type="presOf" srcId="{259AF5A6-4326-433F-97B1-2E406CF7A4B0}" destId="{F7FCF488-25B5-054C-95CB-54D7E2895259}" srcOrd="0" destOrd="0" presId="urn:microsoft.com/office/officeart/2016/7/layout/RepeatingBendingProcessNew"/>
    <dgm:cxn modelId="{AA297CF4-0977-1E4F-AD96-E90A17F8F721}" type="presOf" srcId="{858A91A0-CB7E-4618-B60D-1EB7C692E7D0}" destId="{B53D38D4-E40C-6744-A61B-C27EC562FFBB}" srcOrd="0" destOrd="0" presId="urn:microsoft.com/office/officeart/2016/7/layout/RepeatingBendingProcessNew"/>
    <dgm:cxn modelId="{C7D273FE-F159-4A61-A9FF-33CBCB3F0585}" srcId="{259AF5A6-4326-433F-97B1-2E406CF7A4B0}" destId="{7080B31D-D832-4977-A101-2F879D158C59}" srcOrd="1" destOrd="0" parTransId="{E34F9592-98B0-428F-ACB0-AF928021395F}" sibTransId="{243C08E6-0458-44C7-BAC7-E5EEAA264818}"/>
    <dgm:cxn modelId="{BDA9C8E5-106F-0B4E-941F-35A1A1715CD7}" type="presParOf" srcId="{F7FCF488-25B5-054C-95CB-54D7E2895259}" destId="{95721B06-994E-034A-8EC0-36FFDBBAC120}" srcOrd="0" destOrd="0" presId="urn:microsoft.com/office/officeart/2016/7/layout/RepeatingBendingProcessNew"/>
    <dgm:cxn modelId="{40D51B46-1494-2646-9E67-CAC0138B2FB2}" type="presParOf" srcId="{F7FCF488-25B5-054C-95CB-54D7E2895259}" destId="{B53D38D4-E40C-6744-A61B-C27EC562FFBB}" srcOrd="1" destOrd="0" presId="urn:microsoft.com/office/officeart/2016/7/layout/RepeatingBendingProcessNew"/>
    <dgm:cxn modelId="{7B80D105-03DE-F848-A543-E06099C911FB}" type="presParOf" srcId="{B53D38D4-E40C-6744-A61B-C27EC562FFBB}" destId="{BEA849EF-384A-7544-92CD-C539468F804F}" srcOrd="0" destOrd="0" presId="urn:microsoft.com/office/officeart/2016/7/layout/RepeatingBendingProcessNew"/>
    <dgm:cxn modelId="{EE924A1B-7DE3-214A-9D82-90BB4BF12FE4}" type="presParOf" srcId="{F7FCF488-25B5-054C-95CB-54D7E2895259}" destId="{BC609B30-AE72-244C-94F2-D7A8B6DA0B55}" srcOrd="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9819E-2CAE-B443-81C2-19BF0C7DC089}">
      <dsp:nvSpPr>
        <dsp:cNvPr id="0" name=""/>
        <dsp:cNvSpPr/>
      </dsp:nvSpPr>
      <dsp:spPr>
        <a:xfrm>
          <a:off x="0" y="11139"/>
          <a:ext cx="6876875" cy="112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Georgia" panose="02040502050405020303" pitchFamily="18" charset="0"/>
              <a:ea typeface="Open Sans" panose="020B0606030504020204" pitchFamily="34" charset="0"/>
              <a:cs typeface="Open Sans" panose="020B0606030504020204" pitchFamily="34" charset="0"/>
            </a:rPr>
            <a:t>Advocacy work sits at the intersection of the broader categories of public affairs, public policy, and impact generation.</a:t>
          </a:r>
        </a:p>
      </dsp:txBody>
      <dsp:txXfrm>
        <a:off x="54830" y="65969"/>
        <a:ext cx="6767215" cy="1013540"/>
      </dsp:txXfrm>
    </dsp:sp>
    <dsp:sp modelId="{7ADA6E7D-AAD9-FC42-AC0B-98F8B727FFBE}">
      <dsp:nvSpPr>
        <dsp:cNvPr id="0" name=""/>
        <dsp:cNvSpPr/>
      </dsp:nvSpPr>
      <dsp:spPr>
        <a:xfrm>
          <a:off x="0" y="1134339"/>
          <a:ext cx="6876875" cy="139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341"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GB" sz="1400" kern="1200" dirty="0">
              <a:latin typeface="Georgia" panose="02040502050405020303" pitchFamily="18" charset="0"/>
              <a:ea typeface="Open Sans" panose="020B0606030504020204" pitchFamily="34" charset="0"/>
              <a:cs typeface="Open Sans" panose="020B0606030504020204" pitchFamily="34" charset="0"/>
            </a:rPr>
            <a:t>It refers to the communication, interaction, and influencing activities between an organisation and the public, government, and other stakeholders. It is the process of promoting or defending a cause, policy, or idea.</a:t>
          </a:r>
        </a:p>
        <a:p>
          <a:pPr marL="114300" lvl="1" indent="-114300" algn="l" defTabSz="622300">
            <a:lnSpc>
              <a:spcPct val="90000"/>
            </a:lnSpc>
            <a:spcBef>
              <a:spcPct val="0"/>
            </a:spcBef>
            <a:spcAft>
              <a:spcPct val="20000"/>
            </a:spcAft>
            <a:buChar char="•"/>
          </a:pPr>
          <a:r>
            <a:rPr lang="en-GB" sz="1400" kern="1200" dirty="0">
              <a:latin typeface="Georgia" panose="02040502050405020303" pitchFamily="18" charset="0"/>
              <a:ea typeface="Open Sans" panose="020B0606030504020204" pitchFamily="34" charset="0"/>
              <a:cs typeface="Open Sans" panose="020B0606030504020204" pitchFamily="34" charset="0"/>
            </a:rPr>
            <a:t>In social impact organisations, advocacy helps advance the organisation's mission by influencing public policy, mobilizing support, and raising awareness.</a:t>
          </a:r>
        </a:p>
        <a:p>
          <a:pPr marL="114300" lvl="1" indent="-114300" algn="l" defTabSz="622300">
            <a:lnSpc>
              <a:spcPct val="90000"/>
            </a:lnSpc>
            <a:spcBef>
              <a:spcPct val="0"/>
            </a:spcBef>
            <a:spcAft>
              <a:spcPct val="20000"/>
            </a:spcAft>
            <a:buChar char="•"/>
          </a:pPr>
          <a:r>
            <a:rPr lang="en-GB" sz="1400" kern="1200" dirty="0">
              <a:latin typeface="Georgia" panose="02040502050405020303" pitchFamily="18" charset="0"/>
              <a:ea typeface="Open Sans" panose="020B0606030504020204" pitchFamily="34" charset="0"/>
              <a:cs typeface="Open Sans" panose="020B0606030504020204" pitchFamily="34" charset="0"/>
            </a:rPr>
            <a:t>Advocacy can take many forms, including lobbying, public campaigns, and coalition building.</a:t>
          </a:r>
        </a:p>
      </dsp:txBody>
      <dsp:txXfrm>
        <a:off x="0" y="1134339"/>
        <a:ext cx="6876875" cy="1397250"/>
      </dsp:txXfrm>
    </dsp:sp>
    <dsp:sp modelId="{490A2A50-8C6D-8042-ADF6-F218BBCF0BFD}">
      <dsp:nvSpPr>
        <dsp:cNvPr id="0" name=""/>
        <dsp:cNvSpPr/>
      </dsp:nvSpPr>
      <dsp:spPr>
        <a:xfrm>
          <a:off x="0" y="2531590"/>
          <a:ext cx="6876875" cy="112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Georgia" panose="02040502050405020303" pitchFamily="18" charset="0"/>
              <a:ea typeface="Open Sans" panose="020B0606030504020204" pitchFamily="34" charset="0"/>
              <a:cs typeface="Open Sans" panose="020B0606030504020204" pitchFamily="34" charset="0"/>
            </a:rPr>
            <a:t>In social impact organisations, public affairs play a crucial role in: </a:t>
          </a:r>
        </a:p>
      </dsp:txBody>
      <dsp:txXfrm>
        <a:off x="54830" y="2586420"/>
        <a:ext cx="6767215" cy="1013540"/>
      </dsp:txXfrm>
    </dsp:sp>
    <dsp:sp modelId="{DED65FDE-62EB-5D47-B43F-614BA86834FB}">
      <dsp:nvSpPr>
        <dsp:cNvPr id="0" name=""/>
        <dsp:cNvSpPr/>
      </dsp:nvSpPr>
      <dsp:spPr>
        <a:xfrm>
          <a:off x="0" y="3654790"/>
          <a:ext cx="6876875"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341"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GB" sz="1400" kern="1200" dirty="0">
              <a:latin typeface="Georgia" panose="02040502050405020303" pitchFamily="18" charset="0"/>
              <a:ea typeface="Open Sans" panose="020B0606030504020204" pitchFamily="34" charset="0"/>
              <a:cs typeface="Open Sans" panose="020B0606030504020204" pitchFamily="34" charset="0"/>
            </a:rPr>
            <a:t>Advocating for the organisation's mission; </a:t>
          </a:r>
        </a:p>
        <a:p>
          <a:pPr marL="114300" lvl="1" indent="-114300" algn="l" defTabSz="622300">
            <a:lnSpc>
              <a:spcPct val="90000"/>
            </a:lnSpc>
            <a:spcBef>
              <a:spcPct val="0"/>
            </a:spcBef>
            <a:spcAft>
              <a:spcPct val="20000"/>
            </a:spcAft>
            <a:buChar char="•"/>
          </a:pPr>
          <a:r>
            <a:rPr lang="en-GB" sz="1400" kern="1200" dirty="0">
              <a:latin typeface="Georgia" panose="02040502050405020303" pitchFamily="18" charset="0"/>
              <a:ea typeface="Open Sans" panose="020B0606030504020204" pitchFamily="34" charset="0"/>
              <a:cs typeface="Open Sans" panose="020B0606030504020204" pitchFamily="34" charset="0"/>
            </a:rPr>
            <a:t>Creating a synergistic regulatory environment;</a:t>
          </a:r>
        </a:p>
        <a:p>
          <a:pPr marL="114300" lvl="1" indent="-114300" algn="l" defTabSz="622300">
            <a:lnSpc>
              <a:spcPct val="90000"/>
            </a:lnSpc>
            <a:spcBef>
              <a:spcPct val="0"/>
            </a:spcBef>
            <a:spcAft>
              <a:spcPct val="20000"/>
            </a:spcAft>
            <a:buChar char="•"/>
          </a:pPr>
          <a:r>
            <a:rPr lang="en-GB" sz="1400" kern="1200" dirty="0">
              <a:latin typeface="Georgia" panose="02040502050405020303" pitchFamily="18" charset="0"/>
              <a:ea typeface="Open Sans" panose="020B0606030504020204" pitchFamily="34" charset="0"/>
              <a:cs typeface="Open Sans" panose="020B0606030504020204" pitchFamily="34" charset="0"/>
            </a:rPr>
            <a:t>Building reputation; and </a:t>
          </a:r>
        </a:p>
        <a:p>
          <a:pPr marL="114300" lvl="1" indent="-114300" algn="l" defTabSz="622300">
            <a:lnSpc>
              <a:spcPct val="90000"/>
            </a:lnSpc>
            <a:spcBef>
              <a:spcPct val="0"/>
            </a:spcBef>
            <a:spcAft>
              <a:spcPct val="20000"/>
            </a:spcAft>
            <a:buChar char="•"/>
          </a:pPr>
          <a:r>
            <a:rPr lang="en-GB" sz="1400" kern="1200" dirty="0">
              <a:latin typeface="Georgia" panose="02040502050405020303" pitchFamily="18" charset="0"/>
              <a:ea typeface="Open Sans" panose="020B0606030504020204" pitchFamily="34" charset="0"/>
              <a:cs typeface="Open Sans" panose="020B0606030504020204" pitchFamily="34" charset="0"/>
            </a:rPr>
            <a:t>Fostering community building.</a:t>
          </a:r>
        </a:p>
      </dsp:txBody>
      <dsp:txXfrm>
        <a:off x="0" y="3654790"/>
        <a:ext cx="6876875" cy="993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B3E63-B71B-2A44-8A38-FE5A15FE8F96}">
      <dsp:nvSpPr>
        <dsp:cNvPr id="0" name=""/>
        <dsp:cNvSpPr/>
      </dsp:nvSpPr>
      <dsp:spPr>
        <a:xfrm>
          <a:off x="51" y="38889"/>
          <a:ext cx="4913783"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noProof="0" dirty="0">
              <a:latin typeface="Georgia" panose="02040502050405020303" pitchFamily="18" charset="0"/>
              <a:ea typeface="Open Sans" panose="020B0606030504020204" pitchFamily="34" charset="0"/>
              <a:cs typeface="Open Sans" panose="020B0606030504020204" pitchFamily="34" charset="0"/>
            </a:rPr>
            <a:t>Advocacy</a:t>
          </a:r>
        </a:p>
      </dsp:txBody>
      <dsp:txXfrm>
        <a:off x="51" y="38889"/>
        <a:ext cx="4913783" cy="518400"/>
      </dsp:txXfrm>
    </dsp:sp>
    <dsp:sp modelId="{0246DC07-FDCA-AE48-8364-D73A0B2B7FEC}">
      <dsp:nvSpPr>
        <dsp:cNvPr id="0" name=""/>
        <dsp:cNvSpPr/>
      </dsp:nvSpPr>
      <dsp:spPr>
        <a:xfrm>
          <a:off x="51" y="557289"/>
          <a:ext cx="4913783" cy="37551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0" i="0" u="none" kern="1200" noProof="0" dirty="0">
              <a:latin typeface="Georgia" panose="02040502050405020303" pitchFamily="18" charset="0"/>
              <a:ea typeface="Open Sans" panose="020B0606030504020204" pitchFamily="34" charset="0"/>
              <a:cs typeface="Open Sans" panose="020B0606030504020204" pitchFamily="34" charset="0"/>
            </a:rPr>
            <a:t>Sharing good practices, success stories, model legislation</a:t>
          </a:r>
          <a:endParaRPr lang="en-GB" sz="1800" b="0" kern="1200" noProof="0" dirty="0">
            <a:latin typeface="Georgia" panose="02040502050405020303" pitchFamily="18" charset="0"/>
            <a:ea typeface="Open Sans" panose="020B0606030504020204" pitchFamily="34" charset="0"/>
            <a:cs typeface="Open Sans" panose="020B0606030504020204" pitchFamily="34" charset="0"/>
          </a:endParaRPr>
        </a:p>
        <a:p>
          <a:pPr marL="171450" lvl="1" indent="-171450" algn="l" defTabSz="800100">
            <a:lnSpc>
              <a:spcPct val="90000"/>
            </a:lnSpc>
            <a:spcBef>
              <a:spcPct val="0"/>
            </a:spcBef>
            <a:spcAft>
              <a:spcPct val="15000"/>
            </a:spcAft>
            <a:buFont typeface="Arial" panose="020B0604020202020204" pitchFamily="34" charset="0"/>
            <a:buChar char="•"/>
          </a:pPr>
          <a:r>
            <a:rPr lang="en-GB" sz="1800" b="0" i="0" u="none" kern="1200" noProof="0" dirty="0">
              <a:latin typeface="Georgia" panose="02040502050405020303" pitchFamily="18" charset="0"/>
              <a:ea typeface="Open Sans" panose="020B0606030504020204" pitchFamily="34" charset="0"/>
              <a:cs typeface="Open Sans" panose="020B0606030504020204" pitchFamily="34" charset="0"/>
            </a:rPr>
            <a:t>Making available nonpartisan analysis, study or research</a:t>
          </a:r>
        </a:p>
        <a:p>
          <a:pPr marL="171450" lvl="1" indent="-171450" algn="l" defTabSz="800100">
            <a:lnSpc>
              <a:spcPct val="90000"/>
            </a:lnSpc>
            <a:spcBef>
              <a:spcPct val="0"/>
            </a:spcBef>
            <a:spcAft>
              <a:spcPct val="15000"/>
            </a:spcAft>
            <a:buFont typeface="Arial" panose="020B0604020202020204" pitchFamily="34" charset="0"/>
            <a:buChar char="•"/>
          </a:pPr>
          <a:r>
            <a:rPr lang="en-GB" sz="1800" b="0" i="0" u="none" kern="1200" noProof="0" dirty="0">
              <a:latin typeface="Georgia" panose="02040502050405020303" pitchFamily="18" charset="0"/>
              <a:ea typeface="Open Sans" panose="020B0606030504020204" pitchFamily="34" charset="0"/>
              <a:cs typeface="Open Sans" panose="020B0606030504020204" pitchFamily="34" charset="0"/>
            </a:rPr>
            <a:t>Discussing broad, social, economic and similar problems</a:t>
          </a:r>
        </a:p>
        <a:p>
          <a:pPr marL="171450" lvl="1" indent="-171450" algn="l" defTabSz="800100">
            <a:lnSpc>
              <a:spcPct val="90000"/>
            </a:lnSpc>
            <a:spcBef>
              <a:spcPct val="0"/>
            </a:spcBef>
            <a:spcAft>
              <a:spcPct val="15000"/>
            </a:spcAft>
            <a:buFont typeface="Arial" panose="020B0604020202020204" pitchFamily="34" charset="0"/>
            <a:buChar char="•"/>
          </a:pPr>
          <a:r>
            <a:rPr lang="en-GB" sz="1800" b="0" i="0" u="none" kern="1200" noProof="0" dirty="0">
              <a:latin typeface="Georgia" panose="02040502050405020303" pitchFamily="18" charset="0"/>
              <a:ea typeface="Open Sans" panose="020B0606030504020204" pitchFamily="34" charset="0"/>
              <a:cs typeface="Open Sans" panose="020B0606030504020204" pitchFamily="34" charset="0"/>
            </a:rPr>
            <a:t>Updating an organisation’s members on the status of legislation, </a:t>
          </a:r>
          <a:r>
            <a:rPr lang="en-GB" sz="1800" b="0" i="1" u="none" kern="1200" noProof="0" dirty="0">
              <a:latin typeface="Georgia" panose="02040502050405020303" pitchFamily="18" charset="0"/>
              <a:ea typeface="Open Sans" panose="020B0606030504020204" pitchFamily="34" charset="0"/>
              <a:cs typeface="Open Sans" panose="020B0606030504020204" pitchFamily="34" charset="0"/>
            </a:rPr>
            <a:t>without a call to action</a:t>
          </a:r>
        </a:p>
        <a:p>
          <a:pPr marL="171450" lvl="1" indent="-171450" algn="l" defTabSz="800100">
            <a:lnSpc>
              <a:spcPct val="90000"/>
            </a:lnSpc>
            <a:spcBef>
              <a:spcPct val="0"/>
            </a:spcBef>
            <a:spcAft>
              <a:spcPct val="15000"/>
            </a:spcAft>
            <a:buFont typeface="Arial" panose="020B0604020202020204" pitchFamily="34" charset="0"/>
            <a:buChar char="•"/>
          </a:pPr>
          <a:r>
            <a:rPr lang="en-GB" sz="1800" b="0" i="0" u="none" kern="1200" noProof="0" dirty="0">
              <a:latin typeface="Georgia" panose="02040502050405020303" pitchFamily="18" charset="0"/>
              <a:ea typeface="Open Sans" panose="020B0606030504020204" pitchFamily="34" charset="0"/>
              <a:cs typeface="Open Sans" panose="020B0606030504020204" pitchFamily="34" charset="0"/>
            </a:rPr>
            <a:t>Providing technical assistance or public advice to legislative body in response to a written request (e.g., hearings)</a:t>
          </a:r>
        </a:p>
        <a:p>
          <a:pPr marL="171450" lvl="1" indent="-171450" algn="l" defTabSz="800100">
            <a:lnSpc>
              <a:spcPct val="90000"/>
            </a:lnSpc>
            <a:spcBef>
              <a:spcPct val="0"/>
            </a:spcBef>
            <a:spcAft>
              <a:spcPct val="15000"/>
            </a:spcAft>
            <a:buFont typeface="Arial" panose="020B0604020202020204" pitchFamily="34" charset="0"/>
            <a:buChar char="•"/>
          </a:pPr>
          <a:r>
            <a:rPr lang="en-GB" sz="1800" b="0" i="0" u="none" kern="1200" noProof="0" dirty="0">
              <a:latin typeface="Georgia" panose="02040502050405020303" pitchFamily="18" charset="0"/>
              <a:ea typeface="Open Sans" panose="020B0606030504020204" pitchFamily="34" charset="0"/>
              <a:cs typeface="Open Sans" panose="020B0606030504020204" pitchFamily="34" charset="0"/>
            </a:rPr>
            <a:t>Coalition building</a:t>
          </a:r>
        </a:p>
        <a:p>
          <a:pPr marL="171450" lvl="1" indent="-171450" algn="l" defTabSz="800100">
            <a:lnSpc>
              <a:spcPct val="90000"/>
            </a:lnSpc>
            <a:spcBef>
              <a:spcPct val="0"/>
            </a:spcBef>
            <a:spcAft>
              <a:spcPct val="15000"/>
            </a:spcAft>
            <a:buFont typeface="Arial" panose="020B0604020202020204" pitchFamily="34" charset="0"/>
            <a:buChar char="•"/>
          </a:pPr>
          <a:r>
            <a:rPr lang="en-GB" sz="1800" b="0" i="0" u="none" kern="1200" noProof="0" dirty="0">
              <a:latin typeface="Georgia" panose="02040502050405020303" pitchFamily="18" charset="0"/>
              <a:ea typeface="Open Sans" panose="020B0606030504020204" pitchFamily="34" charset="0"/>
              <a:cs typeface="Open Sans" panose="020B0606030504020204" pitchFamily="34" charset="0"/>
            </a:rPr>
            <a:t>Providing comments or research on administrative/agency rules or regulations</a:t>
          </a:r>
        </a:p>
      </dsp:txBody>
      <dsp:txXfrm>
        <a:off x="51" y="557289"/>
        <a:ext cx="4913783" cy="3755159"/>
      </dsp:txXfrm>
    </dsp:sp>
    <dsp:sp modelId="{9EA76748-B3CA-2F40-BDB4-F6900E449E58}">
      <dsp:nvSpPr>
        <dsp:cNvPr id="0" name=""/>
        <dsp:cNvSpPr/>
      </dsp:nvSpPr>
      <dsp:spPr>
        <a:xfrm>
          <a:off x="5601764" y="38889"/>
          <a:ext cx="4913783"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noProof="0" dirty="0">
              <a:latin typeface="Georgia" panose="02040502050405020303" pitchFamily="18" charset="0"/>
              <a:ea typeface="Open Sans" panose="020B0606030504020204" pitchFamily="34" charset="0"/>
              <a:cs typeface="Open Sans" panose="020B0606030504020204" pitchFamily="34" charset="0"/>
            </a:rPr>
            <a:t>Lobbying</a:t>
          </a:r>
        </a:p>
      </dsp:txBody>
      <dsp:txXfrm>
        <a:off x="5601764" y="38889"/>
        <a:ext cx="4913783" cy="518400"/>
      </dsp:txXfrm>
    </dsp:sp>
    <dsp:sp modelId="{04CD49DD-7FFF-1743-8593-FFE9FD47B1CE}">
      <dsp:nvSpPr>
        <dsp:cNvPr id="0" name=""/>
        <dsp:cNvSpPr/>
      </dsp:nvSpPr>
      <dsp:spPr>
        <a:xfrm>
          <a:off x="5601764" y="557289"/>
          <a:ext cx="4913783" cy="37551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GB" sz="1800" b="0" i="0" u="none" kern="1200" noProof="0" dirty="0">
              <a:latin typeface="Georgia" panose="02040502050405020303" pitchFamily="18" charset="0"/>
              <a:ea typeface="Open Sans" panose="020B0606030504020204" pitchFamily="34" charset="0"/>
              <a:cs typeface="Open Sans" panose="020B0606030504020204" pitchFamily="34" charset="0"/>
            </a:rPr>
            <a:t>Attempting to influence specific legislation</a:t>
          </a:r>
          <a:endParaRPr lang="en-GB" sz="1800" b="0" kern="1200" noProof="0" dirty="0">
            <a:latin typeface="Georgia" panose="02040502050405020303" pitchFamily="18" charset="0"/>
            <a:ea typeface="Open Sans" panose="020B0606030504020204" pitchFamily="34" charset="0"/>
            <a:cs typeface="Open Sans" panose="020B0606030504020204" pitchFamily="34" charset="0"/>
          </a:endParaRPr>
        </a:p>
        <a:p>
          <a:pPr marL="171450" lvl="1" indent="-171450" algn="l" defTabSz="800100">
            <a:lnSpc>
              <a:spcPct val="90000"/>
            </a:lnSpc>
            <a:spcBef>
              <a:spcPct val="0"/>
            </a:spcBef>
            <a:spcAft>
              <a:spcPct val="15000"/>
            </a:spcAft>
            <a:buFont typeface="Arial" panose="020B0604020202020204" pitchFamily="34" charset="0"/>
            <a:buChar char="•"/>
          </a:pPr>
          <a:r>
            <a:rPr lang="en-GB" sz="1800" b="0" i="0" u="none" kern="1200" noProof="0" dirty="0">
              <a:latin typeface="Georgia" panose="02040502050405020303" pitchFamily="18" charset="0"/>
              <a:ea typeface="Open Sans" panose="020B0606030504020204" pitchFamily="34" charset="0"/>
              <a:cs typeface="Open Sans" panose="020B0606030504020204" pitchFamily="34" charset="0"/>
            </a:rPr>
            <a:t>Advocating for the adoption or rejection of a piece of legislation</a:t>
          </a:r>
        </a:p>
        <a:p>
          <a:pPr marL="171450" lvl="1" indent="-171450" algn="l" defTabSz="800100">
            <a:lnSpc>
              <a:spcPct val="90000"/>
            </a:lnSpc>
            <a:spcBef>
              <a:spcPct val="0"/>
            </a:spcBef>
            <a:spcAft>
              <a:spcPct val="15000"/>
            </a:spcAft>
            <a:buFont typeface="Arial" panose="020B0604020202020204" pitchFamily="34" charset="0"/>
            <a:buChar char="•"/>
          </a:pPr>
          <a:r>
            <a:rPr lang="en-GB" sz="1800" b="0" i="0" u="none" kern="1200" noProof="0" dirty="0">
              <a:latin typeface="Georgia" panose="02040502050405020303" pitchFamily="18" charset="0"/>
              <a:ea typeface="Open Sans" panose="020B0606030504020204" pitchFamily="34" charset="0"/>
              <a:cs typeface="Open Sans" panose="020B0606030504020204" pitchFamily="34" charset="0"/>
            </a:rPr>
            <a:t>Writing lobbying materials that support a position or specific recommendation </a:t>
          </a:r>
        </a:p>
        <a:p>
          <a:pPr marL="171450" lvl="1" indent="-171450" algn="l" defTabSz="800100">
            <a:lnSpc>
              <a:spcPct val="90000"/>
            </a:lnSpc>
            <a:spcBef>
              <a:spcPct val="0"/>
            </a:spcBef>
            <a:spcAft>
              <a:spcPct val="15000"/>
            </a:spcAft>
            <a:buFont typeface="Arial" panose="020B0604020202020204" pitchFamily="34" charset="0"/>
            <a:buChar char="•"/>
          </a:pPr>
          <a:r>
            <a:rPr lang="en-GB" sz="1800" b="0" i="0" u="none" kern="1200" noProof="0" dirty="0">
              <a:latin typeface="Georgia" panose="02040502050405020303" pitchFamily="18" charset="0"/>
              <a:ea typeface="Open Sans" panose="020B0606030504020204" pitchFamily="34" charset="0"/>
              <a:cs typeface="Open Sans" panose="020B0606030504020204" pitchFamily="34" charset="0"/>
            </a:rPr>
            <a:t>Contacting legislative staff in support or opposition to specific legislation (i.e., direct lobbying)</a:t>
          </a:r>
        </a:p>
        <a:p>
          <a:pPr marL="171450" lvl="1" indent="-171450" algn="l" defTabSz="800100">
            <a:lnSpc>
              <a:spcPct val="90000"/>
            </a:lnSpc>
            <a:spcBef>
              <a:spcPct val="0"/>
            </a:spcBef>
            <a:spcAft>
              <a:spcPct val="15000"/>
            </a:spcAft>
            <a:buFont typeface="Arial" panose="020B0604020202020204" pitchFamily="34" charset="0"/>
            <a:buChar char="•"/>
          </a:pPr>
          <a:r>
            <a:rPr lang="en-GB" sz="1800" b="0" i="0" u="none" kern="1200" noProof="0" dirty="0">
              <a:latin typeface="Georgia" panose="02040502050405020303" pitchFamily="18" charset="0"/>
              <a:ea typeface="Open Sans" panose="020B0606030504020204" pitchFamily="34" charset="0"/>
              <a:cs typeface="Open Sans" panose="020B0606030504020204" pitchFamily="34" charset="0"/>
            </a:rPr>
            <a:t>Urging the public to contact legislative staff in support or opposition to specific legislation (i.e., grassroots lobbying)</a:t>
          </a:r>
        </a:p>
        <a:p>
          <a:pPr marL="171450" lvl="1" indent="-171450" algn="l" defTabSz="800100">
            <a:lnSpc>
              <a:spcPct val="90000"/>
            </a:lnSpc>
            <a:spcBef>
              <a:spcPct val="0"/>
            </a:spcBef>
            <a:spcAft>
              <a:spcPct val="15000"/>
            </a:spcAft>
            <a:buFont typeface="Arial" panose="020B0604020202020204" pitchFamily="34" charset="0"/>
            <a:buChar char="•"/>
          </a:pPr>
          <a:r>
            <a:rPr lang="en-GB" sz="1800" b="0" i="0" u="none" kern="1200" noProof="0" dirty="0">
              <a:latin typeface="Georgia" panose="02040502050405020303" pitchFamily="18" charset="0"/>
              <a:ea typeface="Open Sans" panose="020B0606030504020204" pitchFamily="34" charset="0"/>
              <a:cs typeface="Open Sans" panose="020B0606030504020204" pitchFamily="34" charset="0"/>
            </a:rPr>
            <a:t>Strategy or coalition meetings that coordinate lobbying activities about specific legislation</a:t>
          </a:r>
        </a:p>
      </dsp:txBody>
      <dsp:txXfrm>
        <a:off x="5601764" y="557289"/>
        <a:ext cx="4913783" cy="37551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C0C19-6477-5C4E-B590-05CEDA332261}">
      <dsp:nvSpPr>
        <dsp:cNvPr id="0" name=""/>
        <dsp:cNvSpPr/>
      </dsp:nvSpPr>
      <dsp:spPr>
        <a:xfrm rot="16200000">
          <a:off x="845" y="116374"/>
          <a:ext cx="4178847" cy="4118588"/>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noProof="0" dirty="0">
              <a:latin typeface="Georgia" panose="02040502050405020303" pitchFamily="18" charset="0"/>
            </a:rPr>
            <a:t>Art 15(1) TFEU</a:t>
          </a:r>
        </a:p>
        <a:p>
          <a:pPr marL="0" lvl="0" indent="0" algn="ctr" defTabSz="1111250">
            <a:lnSpc>
              <a:spcPct val="90000"/>
            </a:lnSpc>
            <a:spcBef>
              <a:spcPct val="0"/>
            </a:spcBef>
            <a:spcAft>
              <a:spcPct val="35000"/>
            </a:spcAft>
            <a:buNone/>
          </a:pPr>
          <a:r>
            <a:rPr lang="en-GB" sz="2500" kern="1200" noProof="0" dirty="0">
              <a:latin typeface="Georgia" panose="02040502050405020303" pitchFamily="18" charset="0"/>
            </a:rPr>
            <a:t>A codified set of objectives to promote an aspirational goal </a:t>
          </a:r>
        </a:p>
      </dsp:txBody>
      <dsp:txXfrm rot="5400000">
        <a:off x="30975" y="1130957"/>
        <a:ext cx="3397835" cy="2089423"/>
      </dsp:txXfrm>
    </dsp:sp>
    <dsp:sp modelId="{4156B05B-9DE1-B944-A8C2-F617C88178C6}">
      <dsp:nvSpPr>
        <dsp:cNvPr id="0" name=""/>
        <dsp:cNvSpPr/>
      </dsp:nvSpPr>
      <dsp:spPr>
        <a:xfrm rot="5400000">
          <a:off x="4395737" y="86245"/>
          <a:ext cx="4178847" cy="4178847"/>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noProof="0" dirty="0">
              <a:latin typeface="Georgia" panose="02040502050405020303" pitchFamily="18" charset="0"/>
            </a:rPr>
            <a:t>Art 15(3) TFEU</a:t>
          </a:r>
        </a:p>
        <a:p>
          <a:pPr marL="0" lvl="0" indent="0" algn="ctr" defTabSz="1111250">
            <a:lnSpc>
              <a:spcPct val="90000"/>
            </a:lnSpc>
            <a:spcBef>
              <a:spcPct val="0"/>
            </a:spcBef>
            <a:spcAft>
              <a:spcPct val="35000"/>
            </a:spcAft>
            <a:buNone/>
          </a:pPr>
          <a:r>
            <a:rPr lang="en-GB" sz="2500" kern="1200" noProof="0" dirty="0">
              <a:latin typeface="Georgia" panose="02040502050405020303" pitchFamily="18" charset="0"/>
            </a:rPr>
            <a:t>A substantive (and procedural) right of individuals</a:t>
          </a:r>
        </a:p>
      </dsp:txBody>
      <dsp:txXfrm rot="-5400000">
        <a:off x="5127035" y="1130957"/>
        <a:ext cx="3447549" cy="20894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5C954-AB12-034B-9465-94ED427497AD}">
      <dsp:nvSpPr>
        <dsp:cNvPr id="0" name=""/>
        <dsp:cNvSpPr/>
      </dsp:nvSpPr>
      <dsp:spPr>
        <a:xfrm>
          <a:off x="0" y="418475"/>
          <a:ext cx="10515600" cy="15970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noProof="0" dirty="0">
              <a:latin typeface="Georgia" panose="02040502050405020303" pitchFamily="18" charset="0"/>
            </a:rPr>
            <a:t>European Interest Representation includes: “all activities carried out with the objective of influencing the policy formulation and decision-making processes of the European institutions” (EC communication of 21 March 2007 – SEC(2007) 360)</a:t>
          </a:r>
        </a:p>
      </dsp:txBody>
      <dsp:txXfrm>
        <a:off x="77962" y="496437"/>
        <a:ext cx="10359676" cy="1441126"/>
      </dsp:txXfrm>
    </dsp:sp>
    <dsp:sp modelId="{CBE8EC29-F2A0-8047-83EE-409610F66EBC}">
      <dsp:nvSpPr>
        <dsp:cNvPr id="0" name=""/>
        <dsp:cNvSpPr/>
      </dsp:nvSpPr>
      <dsp:spPr>
        <a:xfrm>
          <a:off x="0" y="2015525"/>
          <a:ext cx="10515600" cy="191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n-GB" sz="2400" kern="1200" noProof="0" dirty="0">
              <a:latin typeface="Georgia" panose="02040502050405020303" pitchFamily="18" charset="0"/>
            </a:rPr>
            <a:t>A codified way to interact with the EU institutions</a:t>
          </a:r>
        </a:p>
        <a:p>
          <a:pPr marL="228600" lvl="1" indent="-228600" algn="just" defTabSz="1066800">
            <a:lnSpc>
              <a:spcPct val="90000"/>
            </a:lnSpc>
            <a:spcBef>
              <a:spcPct val="0"/>
            </a:spcBef>
            <a:spcAft>
              <a:spcPct val="20000"/>
            </a:spcAft>
            <a:buChar char="•"/>
          </a:pPr>
          <a:r>
            <a:rPr lang="en-GB" sz="2400" kern="1200" noProof="0" dirty="0">
              <a:latin typeface="Georgia" panose="02040502050405020303" pitchFamily="18" charset="0"/>
            </a:rPr>
            <a:t>It recognises the advantages of lobbying that we mentioned before</a:t>
          </a:r>
        </a:p>
        <a:p>
          <a:pPr marL="228600" lvl="1" indent="-228600" algn="just" defTabSz="1066800">
            <a:lnSpc>
              <a:spcPct val="90000"/>
            </a:lnSpc>
            <a:spcBef>
              <a:spcPct val="0"/>
            </a:spcBef>
            <a:spcAft>
              <a:spcPct val="20000"/>
            </a:spcAft>
            <a:buChar char="•"/>
          </a:pPr>
          <a:r>
            <a:rPr lang="en-GB" sz="2400" kern="1200" noProof="0" dirty="0">
              <a:latin typeface="Georgia" panose="02040502050405020303" pitchFamily="18" charset="0"/>
            </a:rPr>
            <a:t>It attempts to address some of the challenges</a:t>
          </a:r>
        </a:p>
        <a:p>
          <a:pPr marL="228600" lvl="1" indent="-228600" algn="just" defTabSz="1066800">
            <a:lnSpc>
              <a:spcPct val="90000"/>
            </a:lnSpc>
            <a:spcBef>
              <a:spcPct val="0"/>
            </a:spcBef>
            <a:spcAft>
              <a:spcPct val="20000"/>
            </a:spcAft>
            <a:buChar char="•"/>
          </a:pPr>
          <a:r>
            <a:rPr lang="en-GB" sz="2400" kern="1200" noProof="0" dirty="0">
              <a:latin typeface="Georgia" panose="02040502050405020303" pitchFamily="18" charset="0"/>
            </a:rPr>
            <a:t>A transparency mechanism for citizens</a:t>
          </a:r>
        </a:p>
        <a:p>
          <a:pPr marL="228600" lvl="1" indent="-228600" algn="just" defTabSz="1066800">
            <a:lnSpc>
              <a:spcPct val="90000"/>
            </a:lnSpc>
            <a:spcBef>
              <a:spcPct val="0"/>
            </a:spcBef>
            <a:spcAft>
              <a:spcPct val="20000"/>
            </a:spcAft>
            <a:buChar char="•"/>
          </a:pPr>
          <a:r>
            <a:rPr lang="en-GB" sz="2400" kern="1200" noProof="0" dirty="0">
              <a:latin typeface="Georgia" panose="02040502050405020303" pitchFamily="18" charset="0"/>
            </a:rPr>
            <a:t>A transparent mechanism for interest groups</a:t>
          </a:r>
        </a:p>
      </dsp:txBody>
      <dsp:txXfrm>
        <a:off x="0" y="2015525"/>
        <a:ext cx="10515600" cy="19173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D38D4-E40C-6744-A61B-C27EC562FFBB}">
      <dsp:nvSpPr>
        <dsp:cNvPr id="0" name=""/>
        <dsp:cNvSpPr/>
      </dsp:nvSpPr>
      <dsp:spPr>
        <a:xfrm>
          <a:off x="4713943" y="2129949"/>
          <a:ext cx="1053513" cy="91440"/>
        </a:xfrm>
        <a:custGeom>
          <a:avLst/>
          <a:gdLst/>
          <a:ahLst/>
          <a:cxnLst/>
          <a:rect l="0" t="0" r="0" b="0"/>
          <a:pathLst>
            <a:path>
              <a:moveTo>
                <a:pt x="0" y="45720"/>
              </a:moveTo>
              <a:lnTo>
                <a:pt x="105351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Georgia" panose="02040502050405020303" pitchFamily="18" charset="0"/>
          </a:endParaRPr>
        </a:p>
      </dsp:txBody>
      <dsp:txXfrm>
        <a:off x="5213597" y="2170248"/>
        <a:ext cx="54205" cy="10841"/>
      </dsp:txXfrm>
    </dsp:sp>
    <dsp:sp modelId="{95721B06-994E-034A-8EC0-36FFDBBAC120}">
      <dsp:nvSpPr>
        <dsp:cNvPr id="0" name=""/>
        <dsp:cNvSpPr/>
      </dsp:nvSpPr>
      <dsp:spPr>
        <a:xfrm>
          <a:off x="2207" y="761608"/>
          <a:ext cx="4713535" cy="28281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0967" tIns="242441" rIns="230967" bIns="242441" numCol="1" spcCol="1270" anchor="ctr" anchorCtr="0">
          <a:noAutofit/>
        </a:bodyPr>
        <a:lstStyle/>
        <a:p>
          <a:pPr marL="0" lvl="0" indent="0" algn="ctr" defTabSz="1155700">
            <a:lnSpc>
              <a:spcPct val="90000"/>
            </a:lnSpc>
            <a:spcBef>
              <a:spcPct val="0"/>
            </a:spcBef>
            <a:spcAft>
              <a:spcPct val="35000"/>
            </a:spcAft>
            <a:buNone/>
          </a:pPr>
          <a:r>
            <a:rPr lang="en-GB" sz="2600" kern="1200" dirty="0">
              <a:latin typeface="Georgia" panose="02040502050405020303" pitchFamily="18" charset="0"/>
            </a:rPr>
            <a:t>The EU version of the so-called Freedom of Information principle. It takes the shape of a network of public databases and access to acts procedures.</a:t>
          </a:r>
          <a:endParaRPr lang="en-US" sz="2600" kern="1200" dirty="0">
            <a:latin typeface="Georgia" panose="02040502050405020303" pitchFamily="18" charset="0"/>
          </a:endParaRPr>
        </a:p>
      </dsp:txBody>
      <dsp:txXfrm>
        <a:off x="2207" y="761608"/>
        <a:ext cx="4713535" cy="2828121"/>
      </dsp:txXfrm>
    </dsp:sp>
    <dsp:sp modelId="{BC609B30-AE72-244C-94F2-D7A8B6DA0B55}">
      <dsp:nvSpPr>
        <dsp:cNvPr id="0" name=""/>
        <dsp:cNvSpPr/>
      </dsp:nvSpPr>
      <dsp:spPr>
        <a:xfrm>
          <a:off x="5799856" y="761608"/>
          <a:ext cx="4713535" cy="28281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0967" tIns="242441" rIns="230967" bIns="242441" numCol="1" spcCol="1270" anchor="t" anchorCtr="0">
          <a:noAutofit/>
        </a:bodyPr>
        <a:lstStyle/>
        <a:p>
          <a:pPr marL="0" lvl="0" indent="0" algn="l" defTabSz="1155700">
            <a:lnSpc>
              <a:spcPct val="90000"/>
            </a:lnSpc>
            <a:spcBef>
              <a:spcPct val="0"/>
            </a:spcBef>
            <a:spcAft>
              <a:spcPct val="35000"/>
            </a:spcAft>
            <a:buNone/>
          </a:pPr>
          <a:r>
            <a:rPr lang="en-GB" sz="2600" kern="1200" dirty="0">
              <a:latin typeface="Georgia" panose="02040502050405020303" pitchFamily="18" charset="0"/>
            </a:rPr>
            <a:t>EU-wide databases:</a:t>
          </a:r>
          <a:endParaRPr lang="en-US" sz="2600" kern="1200" dirty="0">
            <a:latin typeface="Georgia" panose="02040502050405020303" pitchFamily="18" charset="0"/>
          </a:endParaRPr>
        </a:p>
        <a:p>
          <a:pPr marL="228600" lvl="1" indent="-228600" algn="l" defTabSz="889000">
            <a:lnSpc>
              <a:spcPct val="90000"/>
            </a:lnSpc>
            <a:spcBef>
              <a:spcPct val="0"/>
            </a:spcBef>
            <a:spcAft>
              <a:spcPct val="15000"/>
            </a:spcAft>
            <a:buChar char="•"/>
          </a:pPr>
          <a:r>
            <a:rPr lang="en-GB" sz="2000" kern="1200" dirty="0">
              <a:latin typeface="Georgia" panose="02040502050405020303" pitchFamily="18" charset="0"/>
              <a:hlinkClick xmlns:r="http://schemas.openxmlformats.org/officeDocument/2006/relationships" r:id="rId1"/>
            </a:rPr>
            <a:t>EUR-Lex</a:t>
          </a:r>
          <a:endParaRPr lang="en-US" sz="2000" kern="1200" dirty="0">
            <a:latin typeface="Georgia" panose="02040502050405020303" pitchFamily="18" charset="0"/>
          </a:endParaRPr>
        </a:p>
        <a:p>
          <a:pPr marL="228600" lvl="1" indent="-228600" algn="l" defTabSz="889000">
            <a:lnSpc>
              <a:spcPct val="90000"/>
            </a:lnSpc>
            <a:spcBef>
              <a:spcPct val="0"/>
            </a:spcBef>
            <a:spcAft>
              <a:spcPct val="15000"/>
            </a:spcAft>
            <a:buChar char="•"/>
          </a:pPr>
          <a:r>
            <a:rPr lang="en-GB" sz="2000" kern="1200" dirty="0">
              <a:latin typeface="Georgia" panose="02040502050405020303" pitchFamily="18" charset="0"/>
              <a:hlinkClick xmlns:r="http://schemas.openxmlformats.org/officeDocument/2006/relationships" r:id="rId2"/>
            </a:rPr>
            <a:t>Transparency Register</a:t>
          </a:r>
          <a:endParaRPr lang="en-US" sz="2000" kern="1200" dirty="0">
            <a:latin typeface="Georgia" panose="02040502050405020303" pitchFamily="18" charset="0"/>
          </a:endParaRPr>
        </a:p>
        <a:p>
          <a:pPr marL="228600" lvl="1" indent="-228600" algn="l" defTabSz="889000">
            <a:lnSpc>
              <a:spcPct val="90000"/>
            </a:lnSpc>
            <a:spcBef>
              <a:spcPct val="0"/>
            </a:spcBef>
            <a:spcAft>
              <a:spcPct val="15000"/>
            </a:spcAft>
            <a:buChar char="•"/>
          </a:pPr>
          <a:r>
            <a:rPr lang="en-GB" sz="2000" kern="1200" dirty="0">
              <a:latin typeface="Georgia" panose="02040502050405020303" pitchFamily="18" charset="0"/>
              <a:hlinkClick xmlns:r="http://schemas.openxmlformats.org/officeDocument/2006/relationships" r:id="rId3"/>
            </a:rPr>
            <a:t>DORIE</a:t>
          </a:r>
          <a:endParaRPr lang="en-US" sz="2000" kern="1200" dirty="0">
            <a:latin typeface="Georgia" panose="02040502050405020303" pitchFamily="18" charset="0"/>
          </a:endParaRPr>
        </a:p>
        <a:p>
          <a:pPr marL="228600" lvl="1" indent="-228600" algn="l" defTabSz="889000">
            <a:lnSpc>
              <a:spcPct val="90000"/>
            </a:lnSpc>
            <a:spcBef>
              <a:spcPct val="0"/>
            </a:spcBef>
            <a:spcAft>
              <a:spcPct val="15000"/>
            </a:spcAft>
            <a:buChar char="•"/>
          </a:pPr>
          <a:r>
            <a:rPr lang="en-GB" sz="2000" kern="1200" dirty="0">
              <a:latin typeface="Georgia" panose="02040502050405020303" pitchFamily="18" charset="0"/>
            </a:rPr>
            <a:t>Each institution’s register of documents, e.g., </a:t>
          </a:r>
          <a:r>
            <a:rPr lang="en-GB" sz="2000" kern="1200" dirty="0">
              <a:latin typeface="Georgia" panose="02040502050405020303" pitchFamily="18" charset="0"/>
              <a:hlinkClick xmlns:r="http://schemas.openxmlformats.org/officeDocument/2006/relationships" r:id="rId4"/>
            </a:rPr>
            <a:t>EC Documents Register</a:t>
          </a:r>
          <a:endParaRPr lang="en-US" sz="2000" kern="1200" dirty="0">
            <a:latin typeface="Georgia" panose="02040502050405020303" pitchFamily="18" charset="0"/>
          </a:endParaRPr>
        </a:p>
      </dsp:txBody>
      <dsp:txXfrm>
        <a:off x="5799856" y="761608"/>
        <a:ext cx="4713535" cy="28281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87FAB-4C08-C048-B703-9843F8965AE8}" type="datetimeFigureOut">
              <a:rPr lang="en-GB" smtClean="0"/>
              <a:t>16/12/2025</a:t>
            </a:fld>
            <a:endParaRPr lang="en-GB"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151CA9-42EB-4440-90E5-77D0D261FD71}" type="slidenum">
              <a:rPr lang="en-GB" smtClean="0"/>
              <a:t>‹N›</a:t>
            </a:fld>
            <a:endParaRPr lang="en-GB" dirty="0"/>
          </a:p>
        </p:txBody>
      </p:sp>
    </p:spTree>
    <p:extLst>
      <p:ext uri="{BB962C8B-B14F-4D97-AF65-F5344CB8AC3E}">
        <p14:creationId xmlns:p14="http://schemas.microsoft.com/office/powerpoint/2010/main" val="1424773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it-IT" b="0" i="1" dirty="0">
              <a:solidFill>
                <a:srgbClr val="333333"/>
              </a:solidFill>
              <a:effectLst/>
              <a:latin typeface="Roboto" panose="020F0502020204030204" pitchFamily="34" charset="0"/>
            </a:endParaRPr>
          </a:p>
        </p:txBody>
      </p:sp>
      <p:sp>
        <p:nvSpPr>
          <p:cNvPr id="4" name="Segnaposto numero diapositiva 3"/>
          <p:cNvSpPr>
            <a:spLocks noGrp="1"/>
          </p:cNvSpPr>
          <p:nvPr>
            <p:ph type="sldNum" sz="quarter" idx="5"/>
          </p:nvPr>
        </p:nvSpPr>
        <p:spPr/>
        <p:txBody>
          <a:bodyPr/>
          <a:lstStyle/>
          <a:p>
            <a:fld id="{87151CA9-42EB-4440-90E5-77D0D261FD71}" type="slidenum">
              <a:rPr lang="en-GB" smtClean="0"/>
              <a:t>1</a:t>
            </a:fld>
            <a:endParaRPr lang="en-GB" dirty="0"/>
          </a:p>
        </p:txBody>
      </p:sp>
    </p:spTree>
    <p:extLst>
      <p:ext uri="{BB962C8B-B14F-4D97-AF65-F5344CB8AC3E}">
        <p14:creationId xmlns:p14="http://schemas.microsoft.com/office/powerpoint/2010/main" val="486878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51CA9-42EB-4440-90E5-77D0D261FD71}" type="slidenum">
              <a:rPr lang="en-GB" smtClean="0"/>
              <a:t>13</a:t>
            </a:fld>
            <a:endParaRPr lang="en-GB" dirty="0"/>
          </a:p>
        </p:txBody>
      </p:sp>
    </p:spTree>
    <p:extLst>
      <p:ext uri="{BB962C8B-B14F-4D97-AF65-F5344CB8AC3E}">
        <p14:creationId xmlns:p14="http://schemas.microsoft.com/office/powerpoint/2010/main" val="3993331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51CA9-42EB-4440-90E5-77D0D261FD71}" type="slidenum">
              <a:rPr lang="en-GB" smtClean="0"/>
              <a:t>14</a:t>
            </a:fld>
            <a:endParaRPr lang="en-GB" dirty="0"/>
          </a:p>
        </p:txBody>
      </p:sp>
    </p:spTree>
    <p:extLst>
      <p:ext uri="{BB962C8B-B14F-4D97-AF65-F5344CB8AC3E}">
        <p14:creationId xmlns:p14="http://schemas.microsoft.com/office/powerpoint/2010/main" val="1204014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51CA9-42EB-4440-90E5-77D0D261FD71}" type="slidenum">
              <a:rPr lang="en-GB" smtClean="0"/>
              <a:t>15</a:t>
            </a:fld>
            <a:endParaRPr lang="en-GB" dirty="0"/>
          </a:p>
        </p:txBody>
      </p:sp>
    </p:spTree>
    <p:extLst>
      <p:ext uri="{BB962C8B-B14F-4D97-AF65-F5344CB8AC3E}">
        <p14:creationId xmlns:p14="http://schemas.microsoft.com/office/powerpoint/2010/main" val="2418488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FBADE-684A-8B03-981D-CB6119BEC9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AE8511-257E-6C74-701C-5B912F9241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4E1A20-1905-E181-40A3-8CAC7E47D6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F976C3-8742-0259-3454-6AC54D6AF259}"/>
              </a:ext>
            </a:extLst>
          </p:cNvPr>
          <p:cNvSpPr>
            <a:spLocks noGrp="1"/>
          </p:cNvSpPr>
          <p:nvPr>
            <p:ph type="sldNum" sz="quarter" idx="5"/>
          </p:nvPr>
        </p:nvSpPr>
        <p:spPr/>
        <p:txBody>
          <a:bodyPr/>
          <a:lstStyle/>
          <a:p>
            <a:fld id="{87151CA9-42EB-4440-90E5-77D0D261FD71}" type="slidenum">
              <a:rPr lang="en-GB" smtClean="0"/>
              <a:t>16</a:t>
            </a:fld>
            <a:endParaRPr lang="en-GB" dirty="0"/>
          </a:p>
        </p:txBody>
      </p:sp>
    </p:spTree>
    <p:extLst>
      <p:ext uri="{BB962C8B-B14F-4D97-AF65-F5344CB8AC3E}">
        <p14:creationId xmlns:p14="http://schemas.microsoft.com/office/powerpoint/2010/main" val="997676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51CA9-42EB-4440-90E5-77D0D261FD71}" type="slidenum">
              <a:rPr lang="en-GB" smtClean="0"/>
              <a:t>17</a:t>
            </a:fld>
            <a:endParaRPr lang="en-GB" dirty="0"/>
          </a:p>
        </p:txBody>
      </p:sp>
    </p:spTree>
    <p:extLst>
      <p:ext uri="{BB962C8B-B14F-4D97-AF65-F5344CB8AC3E}">
        <p14:creationId xmlns:p14="http://schemas.microsoft.com/office/powerpoint/2010/main" val="2691913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51CA9-42EB-4440-90E5-77D0D261FD71}" type="slidenum">
              <a:rPr lang="en-GB" smtClean="0"/>
              <a:t>18</a:t>
            </a:fld>
            <a:endParaRPr lang="en-GB" dirty="0"/>
          </a:p>
        </p:txBody>
      </p:sp>
    </p:spTree>
    <p:extLst>
      <p:ext uri="{BB962C8B-B14F-4D97-AF65-F5344CB8AC3E}">
        <p14:creationId xmlns:p14="http://schemas.microsoft.com/office/powerpoint/2010/main" val="793464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51CA9-42EB-4440-90E5-77D0D261FD71}" type="slidenum">
              <a:rPr lang="en-GB" smtClean="0"/>
              <a:t>19</a:t>
            </a:fld>
            <a:endParaRPr lang="en-GB" dirty="0"/>
          </a:p>
        </p:txBody>
      </p:sp>
    </p:spTree>
    <p:extLst>
      <p:ext uri="{BB962C8B-B14F-4D97-AF65-F5344CB8AC3E}">
        <p14:creationId xmlns:p14="http://schemas.microsoft.com/office/powerpoint/2010/main" val="4131627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51CA9-42EB-4440-90E5-77D0D261FD71}" type="slidenum">
              <a:rPr lang="en-GB" smtClean="0"/>
              <a:t>20</a:t>
            </a:fld>
            <a:endParaRPr lang="en-GB" dirty="0"/>
          </a:p>
        </p:txBody>
      </p:sp>
    </p:spTree>
    <p:extLst>
      <p:ext uri="{BB962C8B-B14F-4D97-AF65-F5344CB8AC3E}">
        <p14:creationId xmlns:p14="http://schemas.microsoft.com/office/powerpoint/2010/main" val="2897755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51CA9-42EB-4440-90E5-77D0D261FD71}" type="slidenum">
              <a:rPr lang="en-GB" smtClean="0"/>
              <a:t>21</a:t>
            </a:fld>
            <a:endParaRPr lang="en-GB" dirty="0"/>
          </a:p>
        </p:txBody>
      </p:sp>
    </p:spTree>
    <p:extLst>
      <p:ext uri="{BB962C8B-B14F-4D97-AF65-F5344CB8AC3E}">
        <p14:creationId xmlns:p14="http://schemas.microsoft.com/office/powerpoint/2010/main" val="212064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fld id="{87151CA9-42EB-4440-90E5-77D0D261FD71}" type="slidenum">
              <a:rPr lang="en-GB" smtClean="0"/>
              <a:t>22</a:t>
            </a:fld>
            <a:endParaRPr lang="en-GB" dirty="0"/>
          </a:p>
        </p:txBody>
      </p:sp>
    </p:spTree>
    <p:extLst>
      <p:ext uri="{BB962C8B-B14F-4D97-AF65-F5344CB8AC3E}">
        <p14:creationId xmlns:p14="http://schemas.microsoft.com/office/powerpoint/2010/main" val="1033318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51CA9-42EB-4440-90E5-77D0D261FD71}" type="slidenum">
              <a:rPr lang="en-GB" smtClean="0"/>
              <a:t>3</a:t>
            </a:fld>
            <a:endParaRPr lang="en-GB" dirty="0"/>
          </a:p>
        </p:txBody>
      </p:sp>
    </p:spTree>
    <p:extLst>
      <p:ext uri="{BB962C8B-B14F-4D97-AF65-F5344CB8AC3E}">
        <p14:creationId xmlns:p14="http://schemas.microsoft.com/office/powerpoint/2010/main" val="4277447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51CA9-42EB-4440-90E5-77D0D261FD71}" type="slidenum">
              <a:rPr lang="en-GB" smtClean="0"/>
              <a:t>23</a:t>
            </a:fld>
            <a:endParaRPr lang="en-GB" dirty="0"/>
          </a:p>
        </p:txBody>
      </p:sp>
    </p:spTree>
    <p:extLst>
      <p:ext uri="{BB962C8B-B14F-4D97-AF65-F5344CB8AC3E}">
        <p14:creationId xmlns:p14="http://schemas.microsoft.com/office/powerpoint/2010/main" val="753491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51CA9-42EB-4440-90E5-77D0D261FD71}" type="slidenum">
              <a:rPr lang="en-GB" smtClean="0"/>
              <a:t>24</a:t>
            </a:fld>
            <a:endParaRPr lang="en-GB" dirty="0"/>
          </a:p>
        </p:txBody>
      </p:sp>
    </p:spTree>
    <p:extLst>
      <p:ext uri="{BB962C8B-B14F-4D97-AF65-F5344CB8AC3E}">
        <p14:creationId xmlns:p14="http://schemas.microsoft.com/office/powerpoint/2010/main" val="2140419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51CA9-42EB-4440-90E5-77D0D261FD71}" type="slidenum">
              <a:rPr lang="en-GB" smtClean="0"/>
              <a:t>4</a:t>
            </a:fld>
            <a:endParaRPr lang="en-GB" dirty="0"/>
          </a:p>
        </p:txBody>
      </p:sp>
    </p:spTree>
    <p:extLst>
      <p:ext uri="{BB962C8B-B14F-4D97-AF65-F5344CB8AC3E}">
        <p14:creationId xmlns:p14="http://schemas.microsoft.com/office/powerpoint/2010/main" val="2976356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51CA9-42EB-4440-90E5-77D0D261FD71}" type="slidenum">
              <a:rPr lang="en-GB" smtClean="0"/>
              <a:t>6</a:t>
            </a:fld>
            <a:endParaRPr lang="en-GB" dirty="0"/>
          </a:p>
        </p:txBody>
      </p:sp>
    </p:spTree>
    <p:extLst>
      <p:ext uri="{BB962C8B-B14F-4D97-AF65-F5344CB8AC3E}">
        <p14:creationId xmlns:p14="http://schemas.microsoft.com/office/powerpoint/2010/main" val="1959669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7151CA9-42EB-4440-90E5-77D0D261FD71}" type="slidenum">
              <a:rPr lang="en-GB" smtClean="0"/>
              <a:t>7</a:t>
            </a:fld>
            <a:endParaRPr lang="en-GB" dirty="0"/>
          </a:p>
        </p:txBody>
      </p:sp>
    </p:spTree>
    <p:extLst>
      <p:ext uri="{BB962C8B-B14F-4D97-AF65-F5344CB8AC3E}">
        <p14:creationId xmlns:p14="http://schemas.microsoft.com/office/powerpoint/2010/main" val="657377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51CA9-42EB-4440-90E5-77D0D261FD71}" type="slidenum">
              <a:rPr lang="en-GB" smtClean="0"/>
              <a:t>8</a:t>
            </a:fld>
            <a:endParaRPr lang="en-GB" dirty="0"/>
          </a:p>
        </p:txBody>
      </p:sp>
    </p:spTree>
    <p:extLst>
      <p:ext uri="{BB962C8B-B14F-4D97-AF65-F5344CB8AC3E}">
        <p14:creationId xmlns:p14="http://schemas.microsoft.com/office/powerpoint/2010/main" val="3682802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51CA9-42EB-4440-90E5-77D0D261FD71}" type="slidenum">
              <a:rPr lang="en-GB" smtClean="0"/>
              <a:t>9</a:t>
            </a:fld>
            <a:endParaRPr lang="en-GB" dirty="0"/>
          </a:p>
        </p:txBody>
      </p:sp>
    </p:spTree>
    <p:extLst>
      <p:ext uri="{BB962C8B-B14F-4D97-AF65-F5344CB8AC3E}">
        <p14:creationId xmlns:p14="http://schemas.microsoft.com/office/powerpoint/2010/main" val="1419761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51CA9-42EB-4440-90E5-77D0D261FD71}" type="slidenum">
              <a:rPr lang="en-GB" smtClean="0"/>
              <a:t>10</a:t>
            </a:fld>
            <a:endParaRPr lang="en-GB" dirty="0"/>
          </a:p>
        </p:txBody>
      </p:sp>
    </p:spTree>
    <p:extLst>
      <p:ext uri="{BB962C8B-B14F-4D97-AF65-F5344CB8AC3E}">
        <p14:creationId xmlns:p14="http://schemas.microsoft.com/office/powerpoint/2010/main" val="3500877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51CA9-42EB-4440-90E5-77D0D261FD71}" type="slidenum">
              <a:rPr lang="en-GB" smtClean="0"/>
              <a:t>11</a:t>
            </a:fld>
            <a:endParaRPr lang="en-GB" dirty="0"/>
          </a:p>
        </p:txBody>
      </p:sp>
    </p:spTree>
    <p:extLst>
      <p:ext uri="{BB962C8B-B14F-4D97-AF65-F5344CB8AC3E}">
        <p14:creationId xmlns:p14="http://schemas.microsoft.com/office/powerpoint/2010/main" val="154185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3301720-96EB-E944-9BD4-B0B280585ED4}" type="datetime1">
              <a:rPr lang="it-IT" smtClean="0"/>
              <a:t>16/12/25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63EADB2-E33B-504B-9BAF-FCBB7A7AC14B}" type="datetime1">
              <a:rPr lang="it-IT" smtClean="0"/>
              <a:t>16/12/25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C209242-D871-C845-BAA3-1BF963663E6D}" type="datetime1">
              <a:rPr lang="it-IT" smtClean="0"/>
              <a:t>16/12/25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DC9DB-30E7-00F5-BFD5-A0FC737F48F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A9210A5-1AB5-9661-5E86-D476569E6482}"/>
              </a:ext>
            </a:extLst>
          </p:cNvPr>
          <p:cNvSpPr>
            <a:spLocks noGrp="1"/>
          </p:cNvSpPr>
          <p:nvPr>
            <p:ph type="dt" sz="half" idx="10"/>
          </p:nvPr>
        </p:nvSpPr>
        <p:spPr/>
        <p:txBody>
          <a:bodyPr/>
          <a:lstStyle/>
          <a:p>
            <a:fld id="{884F359C-09F4-5A40-B54A-70B6786F5B8B}" type="datetime1">
              <a:rPr lang="it-IT" smtClean="0"/>
              <a:t>16/12/25</a:t>
            </a:fld>
            <a:endParaRPr lang="en-US" dirty="0"/>
          </a:p>
        </p:txBody>
      </p:sp>
      <p:sp>
        <p:nvSpPr>
          <p:cNvPr id="4" name="Footer Placeholder 3">
            <a:extLst>
              <a:ext uri="{FF2B5EF4-FFF2-40B4-BE49-F238E27FC236}">
                <a16:creationId xmlns:a16="http://schemas.microsoft.com/office/drawing/2014/main" id="{23C7BD9F-39AE-EAD9-7CFC-02CD2E5A3C0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A3D3278-56CA-B805-BC9A-29F67815D291}"/>
              </a:ext>
            </a:extLst>
          </p:cNvPr>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331158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FD66914-A3AB-0542-9C78-C4E840E8ED59}" type="datetime1">
              <a:rPr lang="it-IT" smtClean="0"/>
              <a:t>16/12/25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12D1C1A-A209-E54F-AE61-2ABD436CED97}" type="datetime1">
              <a:rPr lang="it-IT" smtClean="0"/>
              <a:t>16/12/25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4E3F419-F58F-2A41-B405-A0BF7C6CB90D}" type="datetime1">
              <a:rPr lang="it-IT" smtClean="0"/>
              <a:t>16/12/25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E94C8E9-18A7-D54B-8FCB-088F226597E4}" type="datetime1">
              <a:rPr lang="it-IT" smtClean="0"/>
              <a:t>16/12/25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58C5E151-7222-1549-BE7F-4369F8454D1C}" type="datetime1">
              <a:rPr lang="it-IT" smtClean="0"/>
              <a:t>16/12/25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06BECD-3B5A-7541-844B-30CEE13DAA09}" type="datetime1">
              <a:rPr lang="it-IT" smtClean="0"/>
              <a:t>16/12/25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3BE3293-77AD-E046-8991-BCC6539FCB1A}" type="datetime1">
              <a:rPr lang="it-IT" smtClean="0"/>
              <a:t>16/12/25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7C3C175-1BFB-3442-A643-5798CB8DEAD6}" type="datetime1">
              <a:rPr lang="it-IT" smtClean="0"/>
              <a:t>16/12/25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F359C-09F4-5A40-B54A-70B6786F5B8B}" type="datetime1">
              <a:rPr lang="it-IT" smtClean="0"/>
              <a:t>16/12/25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data.europa.eu/eli/agree_interinstit/2021/611/oj"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hyperlink" Target="https://ec.europa.eu/transparencyregister/public/staticPage/displayStaticPage.do?locale=en&amp;reference=CODE_OF_CONDUC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ommission.europa.eu/about-european-commission/service-standards-and-principles/transparency/transparency-register_en#meetings-with-interest-representativ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hyperlink" Target="https://www.europarl.europa.eu/meps/en/124867/BRANDO_BENIFEI/hom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emf"/><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7" name="CasellaDiTesto 6">
            <a:extLst>
              <a:ext uri="{FF2B5EF4-FFF2-40B4-BE49-F238E27FC236}">
                <a16:creationId xmlns:a16="http://schemas.microsoft.com/office/drawing/2014/main" id="{BE059180-9475-0CB7-7E3A-0BD40519D30E}"/>
              </a:ext>
              <a:ext uri="{C183D7F6-B498-43B3-948B-1728B52AA6E4}">
                <adec:decorative xmlns:adec="http://schemas.microsoft.com/office/drawing/2017/decorative" val="1"/>
              </a:ext>
            </a:extLst>
          </p:cNvPr>
          <p:cNvSpPr txBox="1"/>
          <p:nvPr/>
        </p:nvSpPr>
        <p:spPr>
          <a:xfrm>
            <a:off x="6583481" y="1514986"/>
            <a:ext cx="5267143" cy="2797310"/>
          </a:xfrm>
          <a:prstGeom prst="rect">
            <a:avLst/>
          </a:prstGeom>
        </p:spPr>
        <p:txBody>
          <a:bodyPr vert="horz" lIns="91440" tIns="45720" rIns="91440" bIns="45720" rtlCol="0" anchor="ctr">
            <a:noAutofit/>
          </a:bodyPr>
          <a:lstStyle/>
          <a:p>
            <a:pPr algn="ctr" defTabSz="914400">
              <a:lnSpc>
                <a:spcPct val="90000"/>
              </a:lnSpc>
              <a:spcBef>
                <a:spcPct val="0"/>
              </a:spcBef>
              <a:spcAft>
                <a:spcPts val="600"/>
              </a:spcAft>
            </a:pPr>
            <a:endParaRPr lang="en-GB" sz="3200" i="1" dirty="0">
              <a:solidFill>
                <a:srgbClr val="08484C"/>
              </a:solidFill>
              <a:latin typeface="Söhne"/>
            </a:endParaRPr>
          </a:p>
        </p:txBody>
      </p:sp>
      <p:pic>
        <p:nvPicPr>
          <p:cNvPr id="5" name="Immagine 4">
            <a:extLst>
              <a:ext uri="{FF2B5EF4-FFF2-40B4-BE49-F238E27FC236}">
                <a16:creationId xmlns:a16="http://schemas.microsoft.com/office/drawing/2014/main" id="{8024F698-799D-97BE-FC64-5DAF1097B40E}"/>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798" t="38667" r="21540" b="39000"/>
          <a:stretch/>
        </p:blipFill>
        <p:spPr>
          <a:xfrm>
            <a:off x="752856" y="1108199"/>
            <a:ext cx="5077769" cy="2879851"/>
          </a:xfrm>
          <a:prstGeom prst="rect">
            <a:avLst/>
          </a:prstGeom>
        </p:spPr>
      </p:pic>
      <p:cxnSp>
        <p:nvCxnSpPr>
          <p:cNvPr id="14" name="Straight Connector 13">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15641"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magine 7">
            <a:extLst>
              <a:ext uri="{FF2B5EF4-FFF2-40B4-BE49-F238E27FC236}">
                <a16:creationId xmlns:a16="http://schemas.microsoft.com/office/drawing/2014/main" id="{A4E800FA-EB2F-528C-AD9B-9782F69874C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31014" y="5892160"/>
            <a:ext cx="993619" cy="960863"/>
          </a:xfrm>
          <a:prstGeom prst="rect">
            <a:avLst/>
          </a:prstGeom>
        </p:spPr>
      </p:pic>
      <p:sp>
        <p:nvSpPr>
          <p:cNvPr id="10" name="CasellaDiTesto 9">
            <a:extLst>
              <a:ext uri="{FF2B5EF4-FFF2-40B4-BE49-F238E27FC236}">
                <a16:creationId xmlns:a16="http://schemas.microsoft.com/office/drawing/2014/main" id="{5110AC2F-B39D-5F00-F6AC-55F15D691211}"/>
              </a:ext>
            </a:extLst>
          </p:cNvPr>
          <p:cNvSpPr txBox="1"/>
          <p:nvPr/>
        </p:nvSpPr>
        <p:spPr>
          <a:xfrm>
            <a:off x="7126095" y="5905520"/>
            <a:ext cx="4724530" cy="861774"/>
          </a:xfrm>
          <a:prstGeom prst="rect">
            <a:avLst/>
          </a:prstGeom>
          <a:noFill/>
        </p:spPr>
        <p:txBody>
          <a:bodyPr wrap="square">
            <a:spAutoFit/>
          </a:bodyPr>
          <a:lstStyle/>
          <a:p>
            <a:pPr algn="just">
              <a:lnSpc>
                <a:spcPts val="1200"/>
              </a:lnSpc>
            </a:pPr>
            <a:r>
              <a:rPr lang="en-GB" sz="1100" dirty="0">
                <a:solidFill>
                  <a:schemeClr val="bg1">
                    <a:lumMod val="50000"/>
                    <a:lumOff val="50000"/>
                  </a:schemeClr>
                </a:solidFill>
                <a:effectLst/>
                <a:latin typeface="Georgia" panose="02040502050405020303" pitchFamily="18" charset="0"/>
              </a:rPr>
              <a:t>Funded by the European Union. Views and opinions expressed are however those of the author(s) only</a:t>
            </a:r>
            <a:r>
              <a:rPr lang="en-GB" sz="1100" dirty="0">
                <a:solidFill>
                  <a:schemeClr val="bg1">
                    <a:lumMod val="50000"/>
                    <a:lumOff val="50000"/>
                  </a:schemeClr>
                </a:solidFill>
                <a:latin typeface="Georgia" panose="02040502050405020303" pitchFamily="18" charset="0"/>
              </a:rPr>
              <a:t> </a:t>
            </a:r>
            <a:r>
              <a:rPr lang="en-GB" sz="1100" dirty="0">
                <a:solidFill>
                  <a:schemeClr val="bg1">
                    <a:lumMod val="50000"/>
                    <a:lumOff val="50000"/>
                  </a:schemeClr>
                </a:solidFill>
                <a:effectLst/>
                <a:latin typeface="Georgia" panose="02040502050405020303" pitchFamily="18" charset="0"/>
              </a:rPr>
              <a:t>and do not necessarily reflect those of the European Union or </a:t>
            </a:r>
            <a:r>
              <a:rPr lang="it-IT" sz="1100" dirty="0">
                <a:solidFill>
                  <a:schemeClr val="bg1">
                    <a:lumMod val="50000"/>
                    <a:lumOff val="50000"/>
                  </a:schemeClr>
                </a:solidFill>
                <a:latin typeface="Georgia" panose="02040502050405020303" pitchFamily="18" charset="0"/>
              </a:rPr>
              <a:t>the </a:t>
            </a:r>
            <a:r>
              <a:rPr lang="it-IT" sz="1100" dirty="0" err="1">
                <a:solidFill>
                  <a:schemeClr val="bg1">
                    <a:lumMod val="50000"/>
                    <a:lumOff val="50000"/>
                  </a:schemeClr>
                </a:solidFill>
                <a:latin typeface="Georgia" panose="02040502050405020303" pitchFamily="18" charset="0"/>
              </a:rPr>
              <a:t>European</a:t>
            </a:r>
            <a:r>
              <a:rPr lang="it-IT" sz="1100" dirty="0">
                <a:solidFill>
                  <a:schemeClr val="bg1">
                    <a:lumMod val="50000"/>
                    <a:lumOff val="50000"/>
                  </a:schemeClr>
                </a:solidFill>
                <a:latin typeface="Georgia" panose="02040502050405020303" pitchFamily="18" charset="0"/>
              </a:rPr>
              <a:t> </a:t>
            </a:r>
            <a:r>
              <a:rPr lang="it-IT" sz="1100" dirty="0" err="1">
                <a:solidFill>
                  <a:schemeClr val="bg1">
                    <a:lumMod val="50000"/>
                    <a:lumOff val="50000"/>
                  </a:schemeClr>
                </a:solidFill>
                <a:latin typeface="Georgia" panose="02040502050405020303" pitchFamily="18" charset="0"/>
              </a:rPr>
              <a:t>Education</a:t>
            </a:r>
            <a:r>
              <a:rPr lang="it-IT" sz="1100" dirty="0">
                <a:solidFill>
                  <a:schemeClr val="bg1">
                    <a:lumMod val="50000"/>
                    <a:lumOff val="50000"/>
                  </a:schemeClr>
                </a:solidFill>
                <a:latin typeface="Georgia" panose="02040502050405020303" pitchFamily="18" charset="0"/>
              </a:rPr>
              <a:t> and Culture Executive Agency (EACEA)</a:t>
            </a:r>
            <a:r>
              <a:rPr lang="en-GB" sz="1100" dirty="0">
                <a:solidFill>
                  <a:schemeClr val="bg1">
                    <a:lumMod val="50000"/>
                    <a:lumOff val="50000"/>
                  </a:schemeClr>
                </a:solidFill>
                <a:effectLst/>
                <a:latin typeface="Georgia" panose="02040502050405020303" pitchFamily="18" charset="0"/>
              </a:rPr>
              <a:t>. Neither</a:t>
            </a:r>
            <a:r>
              <a:rPr lang="en-GB" sz="1100" dirty="0">
                <a:solidFill>
                  <a:schemeClr val="bg1">
                    <a:lumMod val="50000"/>
                    <a:lumOff val="50000"/>
                  </a:schemeClr>
                </a:solidFill>
                <a:latin typeface="Georgia" panose="02040502050405020303" pitchFamily="18" charset="0"/>
              </a:rPr>
              <a:t> </a:t>
            </a:r>
            <a:r>
              <a:rPr lang="en-GB" sz="1100" dirty="0">
                <a:solidFill>
                  <a:schemeClr val="bg1">
                    <a:lumMod val="50000"/>
                    <a:lumOff val="50000"/>
                  </a:schemeClr>
                </a:solidFill>
                <a:effectLst/>
                <a:latin typeface="Georgia" panose="02040502050405020303" pitchFamily="18" charset="0"/>
              </a:rPr>
              <a:t>the European Union, nor the granting authority, nor Trilateral Research Ltd can be held responsible for them.</a:t>
            </a:r>
          </a:p>
        </p:txBody>
      </p:sp>
      <p:pic>
        <p:nvPicPr>
          <p:cNvPr id="18" name="Immagine 17">
            <a:extLst>
              <a:ext uri="{FF2B5EF4-FFF2-40B4-BE49-F238E27FC236}">
                <a16:creationId xmlns:a16="http://schemas.microsoft.com/office/drawing/2014/main" id="{4E974534-D5BF-708F-90AF-52DCCF720DD7}"/>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4520" b="-8324"/>
          <a:stretch/>
        </p:blipFill>
        <p:spPr bwMode="auto">
          <a:xfrm>
            <a:off x="474364" y="5921511"/>
            <a:ext cx="4810868" cy="866363"/>
          </a:xfrm>
          <a:prstGeom prst="rect">
            <a:avLst/>
          </a:prstGeom>
          <a:noFill/>
          <a:ln>
            <a:noFill/>
          </a:ln>
        </p:spPr>
      </p:pic>
      <p:cxnSp>
        <p:nvCxnSpPr>
          <p:cNvPr id="20" name="Connettore 1 19">
            <a:extLst>
              <a:ext uri="{FF2B5EF4-FFF2-40B4-BE49-F238E27FC236}">
                <a16:creationId xmlns:a16="http://schemas.microsoft.com/office/drawing/2014/main" id="{9B2FBE91-B7EA-72A6-FA72-0780BC5E40B7}"/>
              </a:ext>
              <a:ext uri="{C183D7F6-B498-43B3-948B-1728B52AA6E4}">
                <adec:decorative xmlns:adec="http://schemas.microsoft.com/office/drawing/2017/decorative" val="1"/>
              </a:ext>
            </a:extLst>
          </p:cNvPr>
          <p:cNvCxnSpPr>
            <a:cxnSpLocks/>
          </p:cNvCxnSpPr>
          <p:nvPr/>
        </p:nvCxnSpPr>
        <p:spPr>
          <a:xfrm>
            <a:off x="6096000" y="499504"/>
            <a:ext cx="0" cy="4097240"/>
          </a:xfrm>
          <a:prstGeom prst="line">
            <a:avLst/>
          </a:prstGeom>
          <a:ln w="38100">
            <a:solidFill>
              <a:schemeClr val="tx2">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Connettore 1 32">
            <a:extLst>
              <a:ext uri="{FF2B5EF4-FFF2-40B4-BE49-F238E27FC236}">
                <a16:creationId xmlns:a16="http://schemas.microsoft.com/office/drawing/2014/main" id="{AEE8A902-A994-9F8B-F9DD-B4B3533E435A}"/>
              </a:ext>
              <a:ext uri="{C183D7F6-B498-43B3-948B-1728B52AA6E4}">
                <adec:decorative xmlns:adec="http://schemas.microsoft.com/office/drawing/2017/decorative" val="1"/>
              </a:ext>
            </a:extLst>
          </p:cNvPr>
          <p:cNvCxnSpPr>
            <a:cxnSpLocks/>
          </p:cNvCxnSpPr>
          <p:nvPr/>
        </p:nvCxnSpPr>
        <p:spPr>
          <a:xfrm>
            <a:off x="0" y="5851384"/>
            <a:ext cx="12192000" cy="0"/>
          </a:xfrm>
          <a:prstGeom prst="line">
            <a:avLst/>
          </a:prstGeom>
          <a:ln w="19050">
            <a:solidFill>
              <a:schemeClr val="tx2">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15" name="Titolo 14">
            <a:extLst>
              <a:ext uri="{FF2B5EF4-FFF2-40B4-BE49-F238E27FC236}">
                <a16:creationId xmlns:a16="http://schemas.microsoft.com/office/drawing/2014/main" id="{F022B987-1661-AFE1-17CA-6738B3F6470B}"/>
              </a:ext>
            </a:extLst>
          </p:cNvPr>
          <p:cNvSpPr txBox="1">
            <a:spLocks noGrp="1"/>
          </p:cNvSpPr>
          <p:nvPr>
            <p:ph type="title" idx="4294967295"/>
          </p:nvPr>
        </p:nvSpPr>
        <p:spPr>
          <a:xfrm>
            <a:off x="6570249" y="1411428"/>
            <a:ext cx="5267143" cy="2797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GB" sz="4400" b="0" i="0" u="none" strike="noStrike" kern="1200" cap="none" spc="0" normalizeH="0" baseline="0" noProof="0" dirty="0">
                <a:ln>
                  <a:noFill/>
                </a:ln>
                <a:solidFill>
                  <a:srgbClr val="08484C"/>
                </a:solidFill>
                <a:effectLst/>
                <a:uLnTx/>
                <a:uFillTx/>
                <a:latin typeface="High Tower Text" panose="02040502050506030303" pitchFamily="18" charset="77"/>
                <a:ea typeface="+mn-ea"/>
                <a:cs typeface="+mn-cs"/>
              </a:rPr>
              <a:t>Legal framework on the EU administrative avenues for civil society’s participation </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GB" sz="4400" b="0" i="0" u="none" strike="noStrike" kern="1200" cap="none" spc="0" normalizeH="0" baseline="0" noProof="0" dirty="0">
              <a:ln>
                <a:noFill/>
              </a:ln>
              <a:solidFill>
                <a:srgbClr val="08484C"/>
              </a:solidFill>
              <a:effectLst/>
              <a:uLnTx/>
              <a:uFillTx/>
              <a:latin typeface="Söhne"/>
              <a:ea typeface="+mn-ea"/>
              <a:cs typeface="+mn-cs"/>
            </a:endParaRPr>
          </a:p>
        </p:txBody>
      </p:sp>
      <p:sp>
        <p:nvSpPr>
          <p:cNvPr id="9" name="CasellaDiTesto 6">
            <a:extLst>
              <a:ext uri="{FF2B5EF4-FFF2-40B4-BE49-F238E27FC236}">
                <a16:creationId xmlns:a16="http://schemas.microsoft.com/office/drawing/2014/main" id="{0411D3E5-60A2-670F-2A07-91ACEFAE4546}"/>
              </a:ext>
            </a:extLst>
          </p:cNvPr>
          <p:cNvSpPr txBox="1"/>
          <p:nvPr/>
        </p:nvSpPr>
        <p:spPr>
          <a:xfrm>
            <a:off x="153588" y="4766227"/>
            <a:ext cx="6276303" cy="843259"/>
          </a:xfrm>
          <a:prstGeom prst="rect">
            <a:avLst/>
          </a:prstGeom>
        </p:spPr>
        <p:txBody>
          <a:bodyPr vert="horz" lIns="91440" tIns="45720" rIns="91440" bIns="45720" rtlCol="0" anchor="ctr">
            <a:noAutofit/>
          </a:bodyPr>
          <a:lstStyle/>
          <a:p>
            <a:pPr defTabSz="914400">
              <a:spcBef>
                <a:spcPct val="0"/>
              </a:spcBef>
            </a:pPr>
            <a:endParaRPr lang="en-GB" dirty="0">
              <a:solidFill>
                <a:srgbClr val="08484C"/>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 name="Freeform 8">
            <a:extLst>
              <a:ext uri="{FF2B5EF4-FFF2-40B4-BE49-F238E27FC236}">
                <a16:creationId xmlns:a16="http://schemas.microsoft.com/office/drawing/2014/main" id="{A5253E7D-B31A-E47B-E24F-428C74C148BC}"/>
              </a:ext>
            </a:extLst>
          </p:cNvPr>
          <p:cNvSpPr/>
          <p:nvPr/>
        </p:nvSpPr>
        <p:spPr>
          <a:xfrm>
            <a:off x="5159510" y="5933129"/>
            <a:ext cx="674598" cy="813801"/>
          </a:xfrm>
          <a:custGeom>
            <a:avLst/>
            <a:gdLst/>
            <a:ahLst/>
            <a:cxnLst/>
            <a:rect l="l" t="t" r="r" b="b"/>
            <a:pathLst>
              <a:path w="524577" h="585106">
                <a:moveTo>
                  <a:pt x="0" y="0"/>
                </a:moveTo>
                <a:lnTo>
                  <a:pt x="524578" y="0"/>
                </a:lnTo>
                <a:lnTo>
                  <a:pt x="524578" y="585106"/>
                </a:lnTo>
                <a:lnTo>
                  <a:pt x="0" y="585106"/>
                </a:lnTo>
                <a:lnTo>
                  <a:pt x="0" y="0"/>
                </a:lnTo>
                <a:close/>
              </a:path>
            </a:pathLst>
          </a:custGeom>
          <a:blipFill>
            <a:blip r:embed="rId6"/>
            <a:stretch>
              <a:fillRect/>
            </a:stretch>
          </a:blipFill>
        </p:spPr>
        <p:txBody>
          <a:bodyPr/>
          <a:lstStyle/>
          <a:p>
            <a:endParaRPr lang="it-IT"/>
          </a:p>
        </p:txBody>
      </p:sp>
    </p:spTree>
    <p:extLst>
      <p:ext uri="{BB962C8B-B14F-4D97-AF65-F5344CB8AC3E}">
        <p14:creationId xmlns:p14="http://schemas.microsoft.com/office/powerpoint/2010/main" val="114758041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D4CC-AE88-6321-753B-D5BEC0F29A65}"/>
              </a:ext>
            </a:extLst>
          </p:cNvPr>
          <p:cNvSpPr>
            <a:spLocks noGrp="1"/>
          </p:cNvSpPr>
          <p:nvPr>
            <p:ph type="title"/>
          </p:nvPr>
        </p:nvSpPr>
        <p:spPr>
          <a:xfrm>
            <a:off x="838200" y="365125"/>
            <a:ext cx="8482768" cy="1325563"/>
          </a:xfrm>
        </p:spPr>
        <p:txBody>
          <a:bodyPr/>
          <a:lstStyle/>
          <a:p>
            <a:r>
              <a:rPr lang="en-US" dirty="0">
                <a:solidFill>
                  <a:srgbClr val="08484C"/>
                </a:solidFill>
                <a:latin typeface="Georgia" panose="02040502050405020303" pitchFamily="18" charset="0"/>
              </a:rPr>
              <a:t>Participation – primary legislation</a:t>
            </a:r>
          </a:p>
        </p:txBody>
      </p:sp>
      <p:sp>
        <p:nvSpPr>
          <p:cNvPr id="3" name="Content Placeholder 2">
            <a:extLst>
              <a:ext uri="{FF2B5EF4-FFF2-40B4-BE49-F238E27FC236}">
                <a16:creationId xmlns:a16="http://schemas.microsoft.com/office/drawing/2014/main" id="{665279FF-7F4F-AB6B-E52A-06F589149DBF}"/>
              </a:ext>
            </a:extLst>
          </p:cNvPr>
          <p:cNvSpPr>
            <a:spLocks noGrp="1"/>
          </p:cNvSpPr>
          <p:nvPr>
            <p:ph idx="1"/>
          </p:nvPr>
        </p:nvSpPr>
        <p:spPr>
          <a:xfrm>
            <a:off x="838200" y="1820719"/>
            <a:ext cx="10515600" cy="4351338"/>
          </a:xfrm>
        </p:spPr>
        <p:txBody>
          <a:bodyPr numCol="1">
            <a:noAutofit/>
          </a:bodyPr>
          <a:lstStyle/>
          <a:p>
            <a:pPr marL="0" indent="0" algn="l">
              <a:buNone/>
            </a:pPr>
            <a:r>
              <a:rPr lang="en-GB" sz="2000" b="0" u="none" strike="noStrike" dirty="0">
                <a:solidFill>
                  <a:srgbClr val="000000"/>
                </a:solidFill>
                <a:effectLst/>
                <a:latin typeface="Georgia" panose="02040502050405020303" pitchFamily="18" charset="0"/>
                <a:ea typeface="Open Sans" panose="020B0606030504020204" pitchFamily="34" charset="0"/>
                <a:cs typeface="Open Sans" panose="020B0606030504020204" pitchFamily="34" charset="0"/>
              </a:rPr>
              <a:t>Article 10 TEU:</a:t>
            </a:r>
          </a:p>
          <a:p>
            <a:pPr marL="0" indent="0" algn="l">
              <a:buNone/>
            </a:pPr>
            <a:r>
              <a:rPr lang="en-GB" sz="2000" dirty="0">
                <a:solidFill>
                  <a:srgbClr val="000000"/>
                </a:solidFill>
                <a:latin typeface="Georgia" panose="02040502050405020303" pitchFamily="18" charset="0"/>
                <a:ea typeface="Open Sans" panose="020B0606030504020204" pitchFamily="34" charset="0"/>
                <a:cs typeface="Open Sans" panose="020B0606030504020204" pitchFamily="34" charset="0"/>
              </a:rPr>
              <a:t>[…]</a:t>
            </a:r>
            <a:endParaRPr lang="en-GB" sz="2000" b="0" u="none" strike="noStrike" dirty="0">
              <a:solidFill>
                <a:srgbClr val="000000"/>
              </a:solidFill>
              <a:effectLst/>
              <a:latin typeface="Georgia" panose="02040502050405020303" pitchFamily="18" charset="0"/>
              <a:ea typeface="Open Sans" panose="020B0606030504020204" pitchFamily="34" charset="0"/>
              <a:cs typeface="Open Sans" panose="020B0606030504020204" pitchFamily="34" charset="0"/>
            </a:endParaRPr>
          </a:p>
          <a:p>
            <a:pPr marL="457200" indent="-457200" algn="l">
              <a:buFont typeface="+mj-lt"/>
              <a:buAutoNum type="arabicPeriod" startAt="3"/>
            </a:pPr>
            <a:r>
              <a:rPr lang="en-GB" sz="2000" b="0" u="none" strike="noStrike" dirty="0">
                <a:solidFill>
                  <a:srgbClr val="000000"/>
                </a:solidFill>
                <a:effectLst/>
                <a:latin typeface="Georgia" panose="02040502050405020303" pitchFamily="18" charset="0"/>
                <a:ea typeface="Open Sans" panose="020B0606030504020204" pitchFamily="34" charset="0"/>
                <a:cs typeface="Open Sans" panose="020B0606030504020204" pitchFamily="34" charset="0"/>
              </a:rPr>
              <a:t>Every citizen shall have the right to participate in the democratic life of the Union. …</a:t>
            </a:r>
          </a:p>
          <a:p>
            <a:pPr marL="0" indent="0" algn="l">
              <a:buNone/>
            </a:pPr>
            <a:endParaRPr lang="en-GB" sz="2000" b="0" u="none" strike="noStrike" dirty="0">
              <a:solidFill>
                <a:srgbClr val="000000"/>
              </a:solidFill>
              <a:effectLst/>
              <a:latin typeface="Georgia" panose="02040502050405020303" pitchFamily="18" charset="0"/>
              <a:ea typeface="Open Sans" panose="020B0606030504020204" pitchFamily="34" charset="0"/>
              <a:cs typeface="Open Sans" panose="020B0606030504020204" pitchFamily="34" charset="0"/>
            </a:endParaRPr>
          </a:p>
          <a:p>
            <a:pPr marL="0" indent="0" algn="l">
              <a:buNone/>
            </a:pPr>
            <a:r>
              <a:rPr lang="en-GB" sz="2000" b="0" u="none" strike="noStrike" dirty="0">
                <a:solidFill>
                  <a:srgbClr val="000000"/>
                </a:solidFill>
                <a:effectLst/>
                <a:latin typeface="Georgia" panose="02040502050405020303" pitchFamily="18" charset="0"/>
                <a:ea typeface="Open Sans" panose="020B0606030504020204" pitchFamily="34" charset="0"/>
                <a:cs typeface="Open Sans" panose="020B0606030504020204" pitchFamily="34" charset="0"/>
              </a:rPr>
              <a:t>Article 11 TEU:</a:t>
            </a:r>
          </a:p>
          <a:p>
            <a:pPr marL="457200" indent="-457200" algn="l">
              <a:buFont typeface="+mj-lt"/>
              <a:buAutoNum type="arabicPeriod"/>
            </a:pPr>
            <a:r>
              <a:rPr lang="en-GB" sz="2000" b="0" u="none" strike="noStrike" dirty="0">
                <a:solidFill>
                  <a:srgbClr val="000000"/>
                </a:solidFill>
                <a:effectLst/>
                <a:latin typeface="Georgia" panose="02040502050405020303" pitchFamily="18" charset="0"/>
                <a:ea typeface="Open Sans" panose="020B0606030504020204" pitchFamily="34" charset="0"/>
                <a:cs typeface="Open Sans" panose="020B0606030504020204" pitchFamily="34" charset="0"/>
              </a:rPr>
              <a:t>The institutions shall, by appropriate means, give citizens and representative associations the opportunity to make known and publicly exchange their views in all areas of Union action.</a:t>
            </a:r>
          </a:p>
          <a:p>
            <a:pPr marL="457200" indent="-457200" algn="l">
              <a:buFont typeface="+mj-lt"/>
              <a:buAutoNum type="arabicPeriod"/>
            </a:pPr>
            <a:r>
              <a:rPr lang="en-GB" sz="2000" b="0" u="none" strike="noStrike" dirty="0">
                <a:solidFill>
                  <a:srgbClr val="000000"/>
                </a:solidFill>
                <a:effectLst/>
                <a:latin typeface="Georgia" panose="02040502050405020303" pitchFamily="18" charset="0"/>
                <a:ea typeface="Open Sans" panose="020B0606030504020204" pitchFamily="34" charset="0"/>
                <a:cs typeface="Open Sans" panose="020B0606030504020204" pitchFamily="34" charset="0"/>
              </a:rPr>
              <a:t>The institutions shall maintain an open, transparent and regular dialogue with representative associations and civil society.</a:t>
            </a:r>
          </a:p>
          <a:p>
            <a:pPr marL="457200" indent="-457200" algn="l">
              <a:buFont typeface="+mj-lt"/>
              <a:buAutoNum type="arabicPeriod"/>
            </a:pPr>
            <a:r>
              <a:rPr lang="en-GB" sz="2000" b="0" u="none" strike="noStrike" dirty="0">
                <a:solidFill>
                  <a:srgbClr val="000000"/>
                </a:solidFill>
                <a:effectLst/>
                <a:latin typeface="Georgia" panose="02040502050405020303" pitchFamily="18" charset="0"/>
                <a:ea typeface="Open Sans" panose="020B0606030504020204" pitchFamily="34" charset="0"/>
                <a:cs typeface="Open Sans" panose="020B0606030504020204" pitchFamily="34" charset="0"/>
              </a:rPr>
              <a:t>The European Commission shall carry out broad consultations with parties concerned in order to ensure that the Union's actions are coherent and transparent.</a:t>
            </a:r>
          </a:p>
          <a:p>
            <a:pPr marL="342900" indent="-342900">
              <a:buFont typeface="+mj-lt"/>
              <a:buAutoNum type="arabicPeriod"/>
            </a:pPr>
            <a:endParaRPr lang="en-GB" sz="2000" kern="1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17EA0F4C-E599-AFA8-AB96-C292FCB7BF1E}"/>
              </a:ext>
            </a:extLst>
          </p:cNvPr>
          <p:cNvSpPr>
            <a:spLocks noGrp="1"/>
          </p:cNvSpPr>
          <p:nvPr>
            <p:ph type="sldNum" sz="quarter" idx="12"/>
          </p:nvPr>
        </p:nvSpPr>
        <p:spPr/>
        <p:txBody>
          <a:bodyPr/>
          <a:lstStyle/>
          <a:p>
            <a:fld id="{48F63A3B-78C7-47BE-AE5E-E10140E04643}" type="slidenum">
              <a:rPr lang="en-US" smtClean="0"/>
              <a:t>10</a:t>
            </a:fld>
            <a:endParaRPr lang="en-US" dirty="0"/>
          </a:p>
        </p:txBody>
      </p:sp>
      <p:pic>
        <p:nvPicPr>
          <p:cNvPr id="6" name="Immagine 3">
            <a:extLst>
              <a:ext uri="{FF2B5EF4-FFF2-40B4-BE49-F238E27FC236}">
                <a16:creationId xmlns:a16="http://schemas.microsoft.com/office/drawing/2014/main" id="{5543B821-C10F-8146-F72D-C7BA6B38EFB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798" t="38667" r="21540" b="39000"/>
          <a:stretch/>
        </p:blipFill>
        <p:spPr>
          <a:xfrm>
            <a:off x="9320968" y="-32434"/>
            <a:ext cx="2871032" cy="1628303"/>
          </a:xfrm>
          <a:prstGeom prst="rect">
            <a:avLst/>
          </a:prstGeom>
        </p:spPr>
      </p:pic>
    </p:spTree>
    <p:extLst>
      <p:ext uri="{BB962C8B-B14F-4D97-AF65-F5344CB8AC3E}">
        <p14:creationId xmlns:p14="http://schemas.microsoft.com/office/powerpoint/2010/main" val="3365338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D4CC-AE88-6321-753B-D5BEC0F29A65}"/>
              </a:ext>
            </a:extLst>
          </p:cNvPr>
          <p:cNvSpPr>
            <a:spLocks noGrp="1"/>
          </p:cNvSpPr>
          <p:nvPr>
            <p:ph type="title"/>
          </p:nvPr>
        </p:nvSpPr>
        <p:spPr>
          <a:xfrm>
            <a:off x="838200" y="365125"/>
            <a:ext cx="8482768" cy="1325563"/>
          </a:xfrm>
        </p:spPr>
        <p:txBody>
          <a:bodyPr/>
          <a:lstStyle/>
          <a:p>
            <a:r>
              <a:rPr lang="en-US" dirty="0">
                <a:solidFill>
                  <a:srgbClr val="08484C"/>
                </a:solidFill>
                <a:latin typeface="Georgia" panose="02040502050405020303" pitchFamily="18" charset="0"/>
              </a:rPr>
              <a:t>Lobbying in the EU: European Interest Representation</a:t>
            </a:r>
          </a:p>
        </p:txBody>
      </p:sp>
      <p:graphicFrame>
        <p:nvGraphicFramePr>
          <p:cNvPr id="5" name="Segnaposto contenuto 4">
            <a:extLst>
              <a:ext uri="{FF2B5EF4-FFF2-40B4-BE49-F238E27FC236}">
                <a16:creationId xmlns:a16="http://schemas.microsoft.com/office/drawing/2014/main" id="{DA2FAFAE-3FD4-D0F0-A54D-3B36F11BE42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411256189"/>
              </p:ext>
            </p:extLst>
          </p:nvPr>
        </p:nvGraphicFramePr>
        <p:xfrm>
          <a:off x="838200" y="1595869"/>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7EA0F4C-E599-AFA8-AB96-C292FCB7BF1E}"/>
              </a:ext>
            </a:extLst>
          </p:cNvPr>
          <p:cNvSpPr>
            <a:spLocks noGrp="1"/>
          </p:cNvSpPr>
          <p:nvPr>
            <p:ph type="sldNum" sz="quarter" idx="12"/>
          </p:nvPr>
        </p:nvSpPr>
        <p:spPr/>
        <p:txBody>
          <a:bodyPr/>
          <a:lstStyle/>
          <a:p>
            <a:fld id="{48F63A3B-78C7-47BE-AE5E-E10140E04643}" type="slidenum">
              <a:rPr lang="en-US" smtClean="0"/>
              <a:t>11</a:t>
            </a:fld>
            <a:endParaRPr lang="en-US" dirty="0"/>
          </a:p>
        </p:txBody>
      </p:sp>
      <p:pic>
        <p:nvPicPr>
          <p:cNvPr id="6" name="Immagine 3">
            <a:extLst>
              <a:ext uri="{FF2B5EF4-FFF2-40B4-BE49-F238E27FC236}">
                <a16:creationId xmlns:a16="http://schemas.microsoft.com/office/drawing/2014/main" id="{5543B821-C10F-8146-F72D-C7BA6B38EFB3}"/>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2798" t="38667" r="21540" b="39000"/>
          <a:stretch/>
        </p:blipFill>
        <p:spPr>
          <a:xfrm>
            <a:off x="9320968" y="-32434"/>
            <a:ext cx="2871032" cy="1628303"/>
          </a:xfrm>
          <a:prstGeom prst="rect">
            <a:avLst/>
          </a:prstGeom>
        </p:spPr>
      </p:pic>
    </p:spTree>
    <p:extLst>
      <p:ext uri="{BB962C8B-B14F-4D97-AF65-F5344CB8AC3E}">
        <p14:creationId xmlns:p14="http://schemas.microsoft.com/office/powerpoint/2010/main" val="2117997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718E1-6B67-33B1-681C-7B6B8B7FE264}"/>
              </a:ext>
            </a:extLst>
          </p:cNvPr>
          <p:cNvSpPr>
            <a:spLocks noGrp="1"/>
          </p:cNvSpPr>
          <p:nvPr>
            <p:ph type="title"/>
          </p:nvPr>
        </p:nvSpPr>
        <p:spPr/>
        <p:txBody>
          <a:bodyPr vert="horz" lIns="91440" tIns="45720" rIns="91440" bIns="45720" rtlCol="0" anchor="ctr">
            <a:normAutofit/>
          </a:bodyPr>
          <a:lstStyle/>
          <a:p>
            <a:pPr algn="ctr"/>
            <a:r>
              <a:rPr lang="en-GB" sz="4400" dirty="0">
                <a:solidFill>
                  <a:srgbClr val="08484C"/>
                </a:solidFill>
                <a:latin typeface="Georgia" panose="02040502050405020303" pitchFamily="18" charset="0"/>
              </a:rPr>
              <a:t>Advocacy and lobbying – existing avenues and instruments </a:t>
            </a:r>
          </a:p>
        </p:txBody>
      </p:sp>
      <p:sp>
        <p:nvSpPr>
          <p:cNvPr id="4" name="Segnaposto numero diapositiva 3">
            <a:extLst>
              <a:ext uri="{FF2B5EF4-FFF2-40B4-BE49-F238E27FC236}">
                <a16:creationId xmlns:a16="http://schemas.microsoft.com/office/drawing/2014/main" id="{AF1FD515-A5C6-B03C-0845-F2DDA85D2B0A}"/>
              </a:ext>
            </a:extLst>
          </p:cNvPr>
          <p:cNvSpPr>
            <a:spLocks noGrp="1"/>
          </p:cNvSpPr>
          <p:nvPr>
            <p:ph type="sldNum" sz="quarter" idx="12"/>
          </p:nvPr>
        </p:nvSpPr>
        <p:spPr/>
        <p:txBody>
          <a:bodyPr/>
          <a:lstStyle/>
          <a:p>
            <a:fld id="{48F63A3B-78C7-47BE-AE5E-E10140E04643}" type="slidenum">
              <a:rPr lang="en-US" smtClean="0"/>
              <a:t>12</a:t>
            </a:fld>
            <a:endParaRPr lang="en-US" dirty="0"/>
          </a:p>
        </p:txBody>
      </p:sp>
      <p:pic>
        <p:nvPicPr>
          <p:cNvPr id="5" name="Immagine 3">
            <a:extLst>
              <a:ext uri="{FF2B5EF4-FFF2-40B4-BE49-F238E27FC236}">
                <a16:creationId xmlns:a16="http://schemas.microsoft.com/office/drawing/2014/main" id="{E939C432-20D8-2A62-7A2E-A2C523407D8B}"/>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2798" t="38667" r="21540" b="39000"/>
          <a:stretch/>
        </p:blipFill>
        <p:spPr>
          <a:xfrm>
            <a:off x="9320968" y="-32434"/>
            <a:ext cx="2871032" cy="1628303"/>
          </a:xfrm>
          <a:prstGeom prst="rect">
            <a:avLst/>
          </a:prstGeom>
        </p:spPr>
      </p:pic>
    </p:spTree>
    <p:extLst>
      <p:ext uri="{BB962C8B-B14F-4D97-AF65-F5344CB8AC3E}">
        <p14:creationId xmlns:p14="http://schemas.microsoft.com/office/powerpoint/2010/main" val="822193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D4CC-AE88-6321-753B-D5BEC0F29A65}"/>
              </a:ext>
            </a:extLst>
          </p:cNvPr>
          <p:cNvSpPr>
            <a:spLocks noGrp="1"/>
          </p:cNvSpPr>
          <p:nvPr>
            <p:ph type="title"/>
          </p:nvPr>
        </p:nvSpPr>
        <p:spPr>
          <a:xfrm>
            <a:off x="838200" y="365125"/>
            <a:ext cx="8482768" cy="1325563"/>
          </a:xfrm>
        </p:spPr>
        <p:txBody>
          <a:bodyPr/>
          <a:lstStyle/>
          <a:p>
            <a:r>
              <a:rPr lang="en-US" dirty="0">
                <a:solidFill>
                  <a:srgbClr val="08484C"/>
                </a:solidFill>
                <a:latin typeface="Georgia" panose="02040502050405020303" pitchFamily="18" charset="0"/>
              </a:rPr>
              <a:t>Transparency register</a:t>
            </a:r>
          </a:p>
        </p:txBody>
      </p:sp>
      <p:sp>
        <p:nvSpPr>
          <p:cNvPr id="3" name="Content Placeholder 2">
            <a:extLst>
              <a:ext uri="{FF2B5EF4-FFF2-40B4-BE49-F238E27FC236}">
                <a16:creationId xmlns:a16="http://schemas.microsoft.com/office/drawing/2014/main" id="{665279FF-7F4F-AB6B-E52A-06F589149DBF}"/>
              </a:ext>
            </a:extLst>
          </p:cNvPr>
          <p:cNvSpPr>
            <a:spLocks noGrp="1"/>
          </p:cNvSpPr>
          <p:nvPr>
            <p:ph idx="1"/>
          </p:nvPr>
        </p:nvSpPr>
        <p:spPr>
          <a:xfrm>
            <a:off x="838200" y="1742838"/>
            <a:ext cx="10515600" cy="4351338"/>
          </a:xfrm>
        </p:spPr>
        <p:txBody>
          <a:bodyPr numCol="1">
            <a:noAutofit/>
          </a:bodyPr>
          <a:lstStyle/>
          <a:p>
            <a:pPr marL="0" indent="0" algn="just">
              <a:buNone/>
            </a:pPr>
            <a:r>
              <a:rPr lang="en-GB" sz="1900" kern="100" dirty="0">
                <a:effectLst/>
                <a:latin typeface="Georgia" panose="02040502050405020303" pitchFamily="18" charset="0"/>
                <a:ea typeface="Open Sans" panose="020B0606030504020204" pitchFamily="34" charset="0"/>
                <a:cs typeface="Open Sans" panose="020B0606030504020204" pitchFamily="34" charset="0"/>
              </a:rPr>
              <a:t>A register of organisations who are interest representatives at the EU level with an objective of influencing legislation.</a:t>
            </a:r>
          </a:p>
          <a:p>
            <a:pPr algn="just"/>
            <a:r>
              <a:rPr lang="en-GB" sz="1900" kern="100" dirty="0">
                <a:latin typeface="Georgia" panose="02040502050405020303" pitchFamily="18" charset="0"/>
                <a:ea typeface="Open Sans" panose="020B0606030504020204" pitchFamily="34" charset="0"/>
                <a:cs typeface="Open Sans" panose="020B0606030504020204" pitchFamily="34" charset="0"/>
              </a:rPr>
              <a:t>It is mandatory (since 2021 – </a:t>
            </a:r>
            <a:r>
              <a:rPr lang="en-GB" sz="1900" kern="100" dirty="0">
                <a:latin typeface="Georgia" panose="02040502050405020303" pitchFamily="18" charset="0"/>
                <a:ea typeface="Open Sans" panose="020B0606030504020204" pitchFamily="34" charset="0"/>
                <a:cs typeface="Open Sans" panose="020B0606030504020204" pitchFamily="34" charset="0"/>
                <a:hlinkClick r:id="rId3"/>
              </a:rPr>
              <a:t>Interinstitutional Agreement</a:t>
            </a:r>
            <a:r>
              <a:rPr lang="en-GB" sz="1900" kern="100" dirty="0">
                <a:latin typeface="Georgia" panose="02040502050405020303" pitchFamily="18" charset="0"/>
                <a:ea typeface="Open Sans" panose="020B0606030504020204" pitchFamily="34" charset="0"/>
                <a:cs typeface="Open Sans" panose="020B0606030504020204" pitchFamily="34" charset="0"/>
              </a:rPr>
              <a:t>)</a:t>
            </a:r>
          </a:p>
          <a:p>
            <a:pPr algn="just"/>
            <a:r>
              <a:rPr lang="en-GB" sz="1900" kern="100" dirty="0">
                <a:effectLst/>
                <a:latin typeface="Georgia" panose="02040502050405020303" pitchFamily="18" charset="0"/>
                <a:ea typeface="Open Sans" panose="020B0606030504020204" pitchFamily="34" charset="0"/>
                <a:cs typeface="Open Sans" panose="020B0606030504020204" pitchFamily="34" charset="0"/>
              </a:rPr>
              <a:t>It includes a </a:t>
            </a:r>
            <a:r>
              <a:rPr lang="en-GB" sz="1900" kern="100" dirty="0">
                <a:effectLst/>
                <a:latin typeface="Georgia" panose="02040502050405020303" pitchFamily="18" charset="0"/>
                <a:ea typeface="Open Sans" panose="020B0606030504020204" pitchFamily="34" charset="0"/>
                <a:cs typeface="Open Sans" panose="020B0606030504020204" pitchFamily="34" charset="0"/>
                <a:hlinkClick r:id="rId4"/>
              </a:rPr>
              <a:t>Code of Conduct</a:t>
            </a:r>
            <a:endParaRPr lang="en-GB" sz="1900" kern="100" dirty="0">
              <a:effectLst/>
              <a:latin typeface="Georgia" panose="02040502050405020303" pitchFamily="18" charset="0"/>
              <a:ea typeface="Open Sans" panose="020B0606030504020204" pitchFamily="34" charset="0"/>
              <a:cs typeface="Open Sans" panose="020B0606030504020204" pitchFamily="34" charset="0"/>
            </a:endParaRPr>
          </a:p>
          <a:p>
            <a:pPr algn="just"/>
            <a:r>
              <a:rPr lang="en-GB" sz="1900" kern="100" dirty="0">
                <a:latin typeface="Georgia" panose="02040502050405020303" pitchFamily="18" charset="0"/>
                <a:ea typeface="Open Sans" panose="020B0606030504020204" pitchFamily="34" charset="0"/>
                <a:cs typeface="Open Sans" panose="020B0606030504020204" pitchFamily="34" charset="0"/>
              </a:rPr>
              <a:t>It is enforceable</a:t>
            </a:r>
          </a:p>
          <a:p>
            <a:pPr algn="just"/>
            <a:endParaRPr lang="en-GB" sz="800" kern="100" dirty="0">
              <a:latin typeface="Georgia" panose="02040502050405020303" pitchFamily="18" charset="0"/>
              <a:ea typeface="Open Sans" panose="020B0606030504020204" pitchFamily="34" charset="0"/>
              <a:cs typeface="Open Sans" panose="020B0606030504020204" pitchFamily="34" charset="0"/>
            </a:endParaRPr>
          </a:p>
          <a:p>
            <a:pPr marL="0" indent="0" algn="just">
              <a:buNone/>
            </a:pPr>
            <a:r>
              <a:rPr lang="en-GB" sz="1900" kern="100" dirty="0">
                <a:effectLst/>
                <a:latin typeface="Georgia" panose="02040502050405020303" pitchFamily="18" charset="0"/>
                <a:ea typeface="Open Sans" panose="020B0606030504020204" pitchFamily="34" charset="0"/>
                <a:cs typeface="Open Sans" panose="020B0606030504020204" pitchFamily="34" charset="0"/>
              </a:rPr>
              <a:t>Activities covered:</a:t>
            </a:r>
          </a:p>
          <a:p>
            <a:pPr marL="457200" indent="-457200" algn="just">
              <a:buAutoNum type="alphaLcPeriod"/>
            </a:pPr>
            <a:r>
              <a:rPr lang="en-GB" sz="1900" kern="100" dirty="0">
                <a:latin typeface="Georgia" panose="02040502050405020303" pitchFamily="18" charset="0"/>
                <a:ea typeface="Open Sans" panose="020B0606030504020204" pitchFamily="34" charset="0"/>
                <a:cs typeface="Open Sans" panose="020B0606030504020204" pitchFamily="34" charset="0"/>
              </a:rPr>
              <a:t>O</a:t>
            </a:r>
            <a:r>
              <a:rPr lang="en-GB" sz="1900" kern="100" dirty="0">
                <a:effectLst/>
                <a:latin typeface="Georgia" panose="02040502050405020303" pitchFamily="18" charset="0"/>
                <a:ea typeface="Open Sans" panose="020B0606030504020204" pitchFamily="34" charset="0"/>
                <a:cs typeface="Open Sans" panose="020B0606030504020204" pitchFamily="34" charset="0"/>
              </a:rPr>
              <a:t>rganising or participating in meetings, conferences or events, as well as engaging in any similar contacts with Union institutions;</a:t>
            </a:r>
          </a:p>
          <a:p>
            <a:pPr marL="457200" indent="-457200" algn="just">
              <a:buAutoNum type="alphaLcPeriod"/>
            </a:pPr>
            <a:r>
              <a:rPr lang="en-GB" sz="1900" kern="100" dirty="0">
                <a:effectLst/>
                <a:latin typeface="Georgia" panose="02040502050405020303" pitchFamily="18" charset="0"/>
                <a:ea typeface="Open Sans" panose="020B0606030504020204" pitchFamily="34" charset="0"/>
                <a:cs typeface="Open Sans" panose="020B0606030504020204" pitchFamily="34" charset="0"/>
              </a:rPr>
              <a:t>contributing to or participating in consultations, hearings or other similar initiatives;</a:t>
            </a:r>
          </a:p>
          <a:p>
            <a:pPr marL="457200" indent="-457200" algn="just">
              <a:buAutoNum type="alphaLcPeriod"/>
            </a:pPr>
            <a:r>
              <a:rPr lang="en-GB" sz="1900" kern="100" dirty="0">
                <a:effectLst/>
                <a:latin typeface="Georgia" panose="02040502050405020303" pitchFamily="18" charset="0"/>
                <a:ea typeface="Open Sans" panose="020B0606030504020204" pitchFamily="34" charset="0"/>
                <a:cs typeface="Open Sans" panose="020B0606030504020204" pitchFamily="34" charset="0"/>
              </a:rPr>
              <a:t>organising communication campaigns, platforms, networks and grassroots initiatives;</a:t>
            </a:r>
          </a:p>
          <a:p>
            <a:pPr marL="457200" indent="-457200" algn="just">
              <a:buAutoNum type="alphaLcPeriod"/>
            </a:pPr>
            <a:r>
              <a:rPr lang="en-GB" sz="1900" kern="100" dirty="0">
                <a:effectLst/>
                <a:latin typeface="Georgia" panose="02040502050405020303" pitchFamily="18" charset="0"/>
                <a:ea typeface="Open Sans" panose="020B0606030504020204" pitchFamily="34" charset="0"/>
                <a:cs typeface="Open Sans" panose="020B0606030504020204" pitchFamily="34" charset="0"/>
              </a:rPr>
              <a:t>preparing or commissioning policy and position papers, amendments, opinion polls and surveys, open letters and other communication or information material, and commissioning and carrying out research.</a:t>
            </a:r>
          </a:p>
          <a:p>
            <a:pPr marL="0" indent="0">
              <a:buNone/>
            </a:pPr>
            <a:endParaRPr lang="en-GB" sz="1900" kern="1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17EA0F4C-E599-AFA8-AB96-C292FCB7BF1E}"/>
              </a:ext>
            </a:extLst>
          </p:cNvPr>
          <p:cNvSpPr>
            <a:spLocks noGrp="1"/>
          </p:cNvSpPr>
          <p:nvPr>
            <p:ph type="sldNum" sz="quarter" idx="12"/>
          </p:nvPr>
        </p:nvSpPr>
        <p:spPr/>
        <p:txBody>
          <a:bodyPr/>
          <a:lstStyle/>
          <a:p>
            <a:fld id="{48F63A3B-78C7-47BE-AE5E-E10140E04643}" type="slidenum">
              <a:rPr lang="en-US" smtClean="0"/>
              <a:t>13</a:t>
            </a:fld>
            <a:endParaRPr lang="en-US" dirty="0"/>
          </a:p>
        </p:txBody>
      </p:sp>
      <p:pic>
        <p:nvPicPr>
          <p:cNvPr id="6" name="Immagine 3">
            <a:extLst>
              <a:ext uri="{FF2B5EF4-FFF2-40B4-BE49-F238E27FC236}">
                <a16:creationId xmlns:a16="http://schemas.microsoft.com/office/drawing/2014/main" id="{5543B821-C10F-8146-F72D-C7BA6B38EFB3}"/>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2798" t="38667" r="21540" b="39000"/>
          <a:stretch/>
        </p:blipFill>
        <p:spPr>
          <a:xfrm>
            <a:off x="9320968" y="-32434"/>
            <a:ext cx="2871032" cy="1628303"/>
          </a:xfrm>
          <a:prstGeom prst="rect">
            <a:avLst/>
          </a:prstGeom>
        </p:spPr>
      </p:pic>
    </p:spTree>
    <p:extLst>
      <p:ext uri="{BB962C8B-B14F-4D97-AF65-F5344CB8AC3E}">
        <p14:creationId xmlns:p14="http://schemas.microsoft.com/office/powerpoint/2010/main" val="3401317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D4CC-AE88-6321-753B-D5BEC0F29A65}"/>
              </a:ext>
            </a:extLst>
          </p:cNvPr>
          <p:cNvSpPr>
            <a:spLocks noGrp="1"/>
          </p:cNvSpPr>
          <p:nvPr>
            <p:ph type="title"/>
          </p:nvPr>
        </p:nvSpPr>
        <p:spPr>
          <a:xfrm>
            <a:off x="838200" y="365125"/>
            <a:ext cx="8482768" cy="1325563"/>
          </a:xfrm>
        </p:spPr>
        <p:txBody>
          <a:bodyPr/>
          <a:lstStyle/>
          <a:p>
            <a:r>
              <a:rPr lang="en-US" dirty="0">
                <a:solidFill>
                  <a:srgbClr val="08484C"/>
                </a:solidFill>
              </a:rPr>
              <a:t>Transparency Register Examples</a:t>
            </a:r>
          </a:p>
        </p:txBody>
      </p:sp>
      <p:sp>
        <p:nvSpPr>
          <p:cNvPr id="3" name="Content Placeholder 2">
            <a:extLst>
              <a:ext uri="{FF2B5EF4-FFF2-40B4-BE49-F238E27FC236}">
                <a16:creationId xmlns:a16="http://schemas.microsoft.com/office/drawing/2014/main" id="{665279FF-7F4F-AB6B-E52A-06F589149DBF}"/>
              </a:ext>
            </a:extLst>
          </p:cNvPr>
          <p:cNvSpPr>
            <a:spLocks noGrp="1"/>
          </p:cNvSpPr>
          <p:nvPr>
            <p:ph idx="1"/>
          </p:nvPr>
        </p:nvSpPr>
        <p:spPr>
          <a:xfrm>
            <a:off x="838200" y="1993428"/>
            <a:ext cx="10515600" cy="4351338"/>
          </a:xfrm>
        </p:spPr>
        <p:txBody>
          <a:bodyPr numCol="2">
            <a:noAutofit/>
          </a:bodyPr>
          <a:lstStyle/>
          <a:p>
            <a:pPr marL="0" indent="0">
              <a:buNone/>
            </a:pPr>
            <a:r>
              <a:rPr lang="en-GB" sz="2200" kern="100" dirty="0">
                <a:effectLst/>
                <a:latin typeface="Open Sans" panose="020B0606030504020204" pitchFamily="34" charset="0"/>
                <a:ea typeface="Open Sans" panose="020B0606030504020204" pitchFamily="34" charset="0"/>
                <a:cs typeface="Open Sans" panose="020B0606030504020204" pitchFamily="34" charset="0"/>
                <a:hlinkClick r:id="rId3"/>
              </a:rPr>
              <a:t>Link</a:t>
            </a:r>
            <a:r>
              <a:rPr lang="en-GB" sz="2200" kern="100" dirty="0">
                <a:effectLst/>
                <a:latin typeface="Open Sans" panose="020B0606030504020204" pitchFamily="34" charset="0"/>
                <a:ea typeface="Open Sans" panose="020B0606030504020204" pitchFamily="34" charset="0"/>
                <a:cs typeface="Open Sans" panose="020B0606030504020204" pitchFamily="34" charset="0"/>
              </a:rPr>
              <a:t> to the Transparenc</a:t>
            </a:r>
            <a:r>
              <a:rPr lang="en-GB" sz="2200" kern="100" dirty="0">
                <a:latin typeface="Open Sans" panose="020B0606030504020204" pitchFamily="34" charset="0"/>
                <a:ea typeface="Open Sans" panose="020B0606030504020204" pitchFamily="34" charset="0"/>
                <a:cs typeface="Open Sans" panose="020B0606030504020204" pitchFamily="34" charset="0"/>
              </a:rPr>
              <a:t>y Register.</a:t>
            </a:r>
            <a:endParaRPr lang="en-GB" sz="2200" kern="1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17EA0F4C-E599-AFA8-AB96-C292FCB7BF1E}"/>
              </a:ext>
            </a:extLst>
          </p:cNvPr>
          <p:cNvSpPr>
            <a:spLocks noGrp="1"/>
          </p:cNvSpPr>
          <p:nvPr>
            <p:ph type="sldNum" sz="quarter" idx="12"/>
          </p:nvPr>
        </p:nvSpPr>
        <p:spPr/>
        <p:txBody>
          <a:bodyPr/>
          <a:lstStyle/>
          <a:p>
            <a:fld id="{48F63A3B-78C7-47BE-AE5E-E10140E04643}" type="slidenum">
              <a:rPr lang="en-US" smtClean="0"/>
              <a:t>14</a:t>
            </a:fld>
            <a:endParaRPr lang="en-US" dirty="0"/>
          </a:p>
        </p:txBody>
      </p:sp>
      <p:pic>
        <p:nvPicPr>
          <p:cNvPr id="6" name="Immagine 3">
            <a:extLst>
              <a:ext uri="{FF2B5EF4-FFF2-40B4-BE49-F238E27FC236}">
                <a16:creationId xmlns:a16="http://schemas.microsoft.com/office/drawing/2014/main" id="{5543B821-C10F-8146-F72D-C7BA6B38EFB3}"/>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2798" t="38667" r="21540" b="39000"/>
          <a:stretch/>
        </p:blipFill>
        <p:spPr>
          <a:xfrm>
            <a:off x="9320968" y="-32434"/>
            <a:ext cx="2871032" cy="1628303"/>
          </a:xfrm>
          <a:prstGeom prst="rect">
            <a:avLst/>
          </a:prstGeom>
        </p:spPr>
      </p:pic>
      <p:pic>
        <p:nvPicPr>
          <p:cNvPr id="5" name="Immagine 4">
            <a:extLst>
              <a:ext uri="{FF2B5EF4-FFF2-40B4-BE49-F238E27FC236}">
                <a16:creationId xmlns:a16="http://schemas.microsoft.com/office/drawing/2014/main" id="{BD6DECDC-1B82-0F61-D7F1-B049E58892B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09800" y="2727200"/>
            <a:ext cx="7772400" cy="3386945"/>
          </a:xfrm>
          <a:prstGeom prst="rect">
            <a:avLst/>
          </a:prstGeom>
        </p:spPr>
      </p:pic>
    </p:spTree>
    <p:extLst>
      <p:ext uri="{BB962C8B-B14F-4D97-AF65-F5344CB8AC3E}">
        <p14:creationId xmlns:p14="http://schemas.microsoft.com/office/powerpoint/2010/main" val="2923246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D4CC-AE88-6321-753B-D5BEC0F29A65}"/>
              </a:ext>
            </a:extLst>
          </p:cNvPr>
          <p:cNvSpPr>
            <a:spLocks noGrp="1"/>
          </p:cNvSpPr>
          <p:nvPr>
            <p:ph type="title"/>
          </p:nvPr>
        </p:nvSpPr>
        <p:spPr>
          <a:xfrm>
            <a:off x="838200" y="365125"/>
            <a:ext cx="8482768" cy="1325563"/>
          </a:xfrm>
        </p:spPr>
        <p:txBody>
          <a:bodyPr/>
          <a:lstStyle/>
          <a:p>
            <a:r>
              <a:rPr lang="en-US" dirty="0">
                <a:solidFill>
                  <a:srgbClr val="08484C"/>
                </a:solidFill>
                <a:latin typeface="Georgia" panose="02040502050405020303" pitchFamily="18" charset="0"/>
              </a:rPr>
              <a:t>Transparency: MEPs meetings</a:t>
            </a:r>
          </a:p>
        </p:txBody>
      </p:sp>
      <p:sp>
        <p:nvSpPr>
          <p:cNvPr id="3" name="Content Placeholder 2">
            <a:extLst>
              <a:ext uri="{FF2B5EF4-FFF2-40B4-BE49-F238E27FC236}">
                <a16:creationId xmlns:a16="http://schemas.microsoft.com/office/drawing/2014/main" id="{665279FF-7F4F-AB6B-E52A-06F589149DBF}"/>
              </a:ext>
            </a:extLst>
          </p:cNvPr>
          <p:cNvSpPr>
            <a:spLocks noGrp="1"/>
          </p:cNvSpPr>
          <p:nvPr>
            <p:ph idx="1"/>
          </p:nvPr>
        </p:nvSpPr>
        <p:spPr>
          <a:xfrm>
            <a:off x="838200" y="1993428"/>
            <a:ext cx="10515600" cy="4351338"/>
          </a:xfrm>
        </p:spPr>
        <p:txBody>
          <a:bodyPr numCol="1">
            <a:noAutofit/>
          </a:bodyPr>
          <a:lstStyle/>
          <a:p>
            <a:pPr marL="0" indent="0">
              <a:buNone/>
            </a:pPr>
            <a:r>
              <a:rPr lang="en-GB" sz="2200" kern="100" dirty="0">
                <a:latin typeface="Georgia" panose="02040502050405020303" pitchFamily="18" charset="0"/>
                <a:ea typeface="Open Sans" panose="020B0606030504020204" pitchFamily="34" charset="0"/>
                <a:cs typeface="Open Sans" panose="020B0606030504020204" pitchFamily="34" charset="0"/>
              </a:rPr>
              <a:t>MEPs must disclose meetings they hold or participate in involving interest groups. E.g.: </a:t>
            </a:r>
            <a:r>
              <a:rPr lang="en-GB" sz="2200" kern="100" dirty="0">
                <a:latin typeface="Georgia" panose="02040502050405020303" pitchFamily="18" charset="0"/>
                <a:ea typeface="Open Sans" panose="020B0606030504020204" pitchFamily="34" charset="0"/>
                <a:cs typeface="Open Sans" panose="020B0606030504020204" pitchFamily="34" charset="0"/>
                <a:hlinkClick r:id="rId3"/>
              </a:rPr>
              <a:t>Brando Benifei</a:t>
            </a:r>
            <a:r>
              <a:rPr lang="en-GB" sz="2200" kern="100" dirty="0">
                <a:latin typeface="Georgia" panose="02040502050405020303" pitchFamily="18" charset="0"/>
                <a:ea typeface="Open Sans" panose="020B0606030504020204" pitchFamily="34" charset="0"/>
                <a:cs typeface="Open Sans" panose="020B0606030504020204" pitchFamily="34" charset="0"/>
              </a:rPr>
              <a:t>, a key player in the development of the EU Artificial Intelligence Act.</a:t>
            </a:r>
          </a:p>
          <a:p>
            <a:pPr marL="0" indent="0">
              <a:buNone/>
            </a:pPr>
            <a:endParaRPr lang="en-GB" sz="2200" kern="1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17EA0F4C-E599-AFA8-AB96-C292FCB7BF1E}"/>
              </a:ext>
            </a:extLst>
          </p:cNvPr>
          <p:cNvSpPr>
            <a:spLocks noGrp="1"/>
          </p:cNvSpPr>
          <p:nvPr>
            <p:ph type="sldNum" sz="quarter" idx="12"/>
          </p:nvPr>
        </p:nvSpPr>
        <p:spPr/>
        <p:txBody>
          <a:bodyPr/>
          <a:lstStyle/>
          <a:p>
            <a:fld id="{48F63A3B-78C7-47BE-AE5E-E10140E04643}" type="slidenum">
              <a:rPr lang="en-US" smtClean="0"/>
              <a:t>15</a:t>
            </a:fld>
            <a:endParaRPr lang="en-US" dirty="0"/>
          </a:p>
        </p:txBody>
      </p:sp>
      <p:pic>
        <p:nvPicPr>
          <p:cNvPr id="6" name="Immagine 3">
            <a:extLst>
              <a:ext uri="{FF2B5EF4-FFF2-40B4-BE49-F238E27FC236}">
                <a16:creationId xmlns:a16="http://schemas.microsoft.com/office/drawing/2014/main" id="{5543B821-C10F-8146-F72D-C7BA6B38EFB3}"/>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2798" t="38667" r="21540" b="39000"/>
          <a:stretch/>
        </p:blipFill>
        <p:spPr>
          <a:xfrm>
            <a:off x="9320968" y="-32434"/>
            <a:ext cx="2871032" cy="1628303"/>
          </a:xfrm>
          <a:prstGeom prst="rect">
            <a:avLst/>
          </a:prstGeom>
        </p:spPr>
      </p:pic>
      <p:pic>
        <p:nvPicPr>
          <p:cNvPr id="5" name="Immagine 4">
            <a:extLst>
              <a:ext uri="{FF2B5EF4-FFF2-40B4-BE49-F238E27FC236}">
                <a16:creationId xmlns:a16="http://schemas.microsoft.com/office/drawing/2014/main" id="{781A6BAB-E3B5-64B8-D7A5-AFD6BF35CFF5}"/>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90522" y="2823845"/>
            <a:ext cx="5010955" cy="3327209"/>
          </a:xfrm>
          <a:prstGeom prst="rect">
            <a:avLst/>
          </a:prstGeom>
        </p:spPr>
      </p:pic>
    </p:spTree>
    <p:extLst>
      <p:ext uri="{BB962C8B-B14F-4D97-AF65-F5344CB8AC3E}">
        <p14:creationId xmlns:p14="http://schemas.microsoft.com/office/powerpoint/2010/main" val="3109065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A31A6-F644-D0A9-848D-9F10529FC8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EA786B-98FA-F8C3-3532-7EB22D182E66}"/>
              </a:ext>
            </a:extLst>
          </p:cNvPr>
          <p:cNvSpPr>
            <a:spLocks noGrp="1"/>
          </p:cNvSpPr>
          <p:nvPr>
            <p:ph type="title"/>
          </p:nvPr>
        </p:nvSpPr>
        <p:spPr>
          <a:xfrm>
            <a:off x="838200" y="365125"/>
            <a:ext cx="8482768" cy="1325563"/>
          </a:xfrm>
        </p:spPr>
        <p:txBody>
          <a:bodyPr/>
          <a:lstStyle/>
          <a:p>
            <a:r>
              <a:rPr lang="en-US" dirty="0">
                <a:solidFill>
                  <a:srgbClr val="08484C"/>
                </a:solidFill>
                <a:latin typeface="Georgia" panose="02040502050405020303" pitchFamily="18" charset="0"/>
              </a:rPr>
              <a:t>Exercise: search the register and the MEP database</a:t>
            </a:r>
          </a:p>
        </p:txBody>
      </p:sp>
      <p:sp>
        <p:nvSpPr>
          <p:cNvPr id="3" name="Content Placeholder 2">
            <a:extLst>
              <a:ext uri="{FF2B5EF4-FFF2-40B4-BE49-F238E27FC236}">
                <a16:creationId xmlns:a16="http://schemas.microsoft.com/office/drawing/2014/main" id="{0B1C70DD-C6C2-9353-3E08-DA072D8DAB25}"/>
              </a:ext>
            </a:extLst>
          </p:cNvPr>
          <p:cNvSpPr>
            <a:spLocks noGrp="1"/>
          </p:cNvSpPr>
          <p:nvPr>
            <p:ph idx="1"/>
          </p:nvPr>
        </p:nvSpPr>
        <p:spPr>
          <a:xfrm>
            <a:off x="963329" y="2099831"/>
            <a:ext cx="10515600" cy="4351338"/>
          </a:xfrm>
        </p:spPr>
        <p:txBody>
          <a:bodyPr numCol="1">
            <a:noAutofit/>
          </a:bodyPr>
          <a:lstStyle/>
          <a:p>
            <a:pPr marL="0" indent="0" algn="just">
              <a:buNone/>
            </a:pPr>
            <a:r>
              <a:rPr lang="en-GB" sz="2200" kern="100" dirty="0">
                <a:effectLst/>
                <a:latin typeface="Georgia" panose="02040502050405020303" pitchFamily="18" charset="0"/>
                <a:ea typeface="Open Sans" panose="020B0606030504020204" pitchFamily="34" charset="0"/>
                <a:cs typeface="Open Sans" panose="020B0606030504020204" pitchFamily="34" charset="0"/>
              </a:rPr>
              <a:t>Please search the register and the database:</a:t>
            </a:r>
          </a:p>
          <a:p>
            <a:pPr algn="just"/>
            <a:r>
              <a:rPr lang="en-GB" sz="2200" kern="100" dirty="0">
                <a:latin typeface="Georgia" panose="02040502050405020303" pitchFamily="18" charset="0"/>
                <a:ea typeface="Open Sans" panose="020B0606030504020204" pitchFamily="34" charset="0"/>
                <a:cs typeface="Open Sans" panose="020B0606030504020204" pitchFamily="34" charset="0"/>
              </a:rPr>
              <a:t>On the register</a:t>
            </a:r>
          </a:p>
          <a:p>
            <a:pPr lvl="1" algn="just"/>
            <a:r>
              <a:rPr lang="en-GB" sz="1800" kern="100" dirty="0">
                <a:effectLst/>
                <a:latin typeface="Georgia" panose="02040502050405020303" pitchFamily="18" charset="0"/>
                <a:ea typeface="Open Sans" panose="020B0606030504020204" pitchFamily="34" charset="0"/>
                <a:cs typeface="Open Sans" panose="020B0606030504020204" pitchFamily="34" charset="0"/>
              </a:rPr>
              <a:t>Look up an organisation you know</a:t>
            </a:r>
          </a:p>
          <a:p>
            <a:pPr lvl="1" algn="just"/>
            <a:r>
              <a:rPr lang="en-GB" sz="1800" kern="100" dirty="0">
                <a:latin typeface="Georgia" panose="02040502050405020303" pitchFamily="18" charset="0"/>
                <a:ea typeface="Open Sans" panose="020B0606030504020204" pitchFamily="34" charset="0"/>
                <a:cs typeface="Open Sans" panose="020B0606030504020204" pitchFamily="34" charset="0"/>
              </a:rPr>
              <a:t>Identify their lobbying or advocacy goals</a:t>
            </a:r>
          </a:p>
          <a:p>
            <a:pPr lvl="1" algn="just"/>
            <a:r>
              <a:rPr lang="en-GB" sz="1800" kern="100" dirty="0">
                <a:effectLst/>
                <a:latin typeface="Georgia" panose="02040502050405020303" pitchFamily="18" charset="0"/>
                <a:ea typeface="Open Sans" panose="020B0606030504020204" pitchFamily="34" charset="0"/>
                <a:cs typeface="Open Sans" panose="020B0606030504020204" pitchFamily="34" charset="0"/>
              </a:rPr>
              <a:t>Make a small summary of the information you get</a:t>
            </a:r>
          </a:p>
          <a:p>
            <a:pPr algn="just"/>
            <a:r>
              <a:rPr lang="en-GB" sz="2200" kern="100" dirty="0">
                <a:latin typeface="Georgia" panose="02040502050405020303" pitchFamily="18" charset="0"/>
                <a:ea typeface="Open Sans" panose="020B0606030504020204" pitchFamily="34" charset="0"/>
                <a:cs typeface="Open Sans" panose="020B0606030504020204" pitchFamily="34" charset="0"/>
              </a:rPr>
              <a:t>On the MEP database</a:t>
            </a:r>
          </a:p>
          <a:p>
            <a:pPr lvl="1" algn="just"/>
            <a:r>
              <a:rPr lang="en-GB" sz="1800" kern="100" dirty="0">
                <a:effectLst/>
                <a:latin typeface="Georgia" panose="02040502050405020303" pitchFamily="18" charset="0"/>
                <a:ea typeface="Open Sans" panose="020B0606030504020204" pitchFamily="34" charset="0"/>
                <a:cs typeface="Open Sans" panose="020B0606030504020204" pitchFamily="34" charset="0"/>
              </a:rPr>
              <a:t>Look up a MEP that you have previously heard of or </a:t>
            </a:r>
            <a:r>
              <a:rPr lang="en-GB" sz="1800" kern="100" dirty="0">
                <a:latin typeface="Georgia" panose="02040502050405020303" pitchFamily="18" charset="0"/>
                <a:ea typeface="Open Sans" panose="020B0606030504020204" pitchFamily="34" charset="0"/>
                <a:cs typeface="Open Sans" panose="020B0606030504020204" pitchFamily="34" charset="0"/>
              </a:rPr>
              <a:t>you know</a:t>
            </a:r>
          </a:p>
          <a:p>
            <a:pPr lvl="1" algn="just"/>
            <a:r>
              <a:rPr lang="en-GB" sz="1800" kern="100" dirty="0">
                <a:effectLst/>
                <a:latin typeface="Georgia" panose="02040502050405020303" pitchFamily="18" charset="0"/>
                <a:ea typeface="Open Sans" panose="020B0606030504020204" pitchFamily="34" charset="0"/>
                <a:cs typeface="Open Sans" panose="020B0606030504020204" pitchFamily="34" charset="0"/>
              </a:rPr>
              <a:t>Identify their legislative</a:t>
            </a:r>
            <a:r>
              <a:rPr lang="en-GB" sz="1800" kern="100" dirty="0">
                <a:latin typeface="Georgia" panose="02040502050405020303" pitchFamily="18" charset="0"/>
                <a:ea typeface="Open Sans" panose="020B0606030504020204" pitchFamily="34" charset="0"/>
                <a:cs typeface="Open Sans" panose="020B0606030504020204" pitchFamily="34" charset="0"/>
              </a:rPr>
              <a:t> priorities</a:t>
            </a:r>
          </a:p>
          <a:p>
            <a:pPr lvl="1" algn="just"/>
            <a:r>
              <a:rPr lang="en-GB" sz="1800" kern="100" dirty="0">
                <a:latin typeface="Georgia" panose="02040502050405020303" pitchFamily="18" charset="0"/>
                <a:ea typeface="Open Sans" panose="020B0606030504020204" pitchFamily="34" charset="0"/>
                <a:cs typeface="Open Sans" panose="020B0606030504020204" pitchFamily="34" charset="0"/>
              </a:rPr>
              <a:t>Check their meetings</a:t>
            </a:r>
          </a:p>
          <a:p>
            <a:pPr lvl="1" algn="just"/>
            <a:r>
              <a:rPr lang="en-GB" sz="1800" kern="100" dirty="0">
                <a:latin typeface="Georgia" panose="02040502050405020303" pitchFamily="18" charset="0"/>
                <a:ea typeface="Open Sans" panose="020B0606030504020204" pitchFamily="34" charset="0"/>
                <a:cs typeface="Open Sans" panose="020B0606030504020204" pitchFamily="34" charset="0"/>
              </a:rPr>
              <a:t>Make a small summary of the information you get.</a:t>
            </a:r>
          </a:p>
        </p:txBody>
      </p:sp>
      <p:sp>
        <p:nvSpPr>
          <p:cNvPr id="4" name="Slide Number Placeholder 3">
            <a:extLst>
              <a:ext uri="{FF2B5EF4-FFF2-40B4-BE49-F238E27FC236}">
                <a16:creationId xmlns:a16="http://schemas.microsoft.com/office/drawing/2014/main" id="{B19B0D11-29E0-3EE9-9921-9351AED6C5ED}"/>
              </a:ext>
            </a:extLst>
          </p:cNvPr>
          <p:cNvSpPr>
            <a:spLocks noGrp="1"/>
          </p:cNvSpPr>
          <p:nvPr>
            <p:ph type="sldNum" sz="quarter" idx="12"/>
          </p:nvPr>
        </p:nvSpPr>
        <p:spPr/>
        <p:txBody>
          <a:bodyPr/>
          <a:lstStyle/>
          <a:p>
            <a:fld id="{48F63A3B-78C7-47BE-AE5E-E10140E04643}" type="slidenum">
              <a:rPr lang="en-US" smtClean="0"/>
              <a:t>16</a:t>
            </a:fld>
            <a:endParaRPr lang="en-US" dirty="0"/>
          </a:p>
        </p:txBody>
      </p:sp>
      <p:pic>
        <p:nvPicPr>
          <p:cNvPr id="6" name="Immagine 3">
            <a:extLst>
              <a:ext uri="{FF2B5EF4-FFF2-40B4-BE49-F238E27FC236}">
                <a16:creationId xmlns:a16="http://schemas.microsoft.com/office/drawing/2014/main" id="{5E2EBA2C-C5F5-BDD0-F0C7-C288F4ACE43F}"/>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798" t="38667" r="21540" b="39000"/>
          <a:stretch/>
        </p:blipFill>
        <p:spPr>
          <a:xfrm>
            <a:off x="9320968" y="-32434"/>
            <a:ext cx="2871032" cy="1628303"/>
          </a:xfrm>
          <a:prstGeom prst="rect">
            <a:avLst/>
          </a:prstGeom>
        </p:spPr>
      </p:pic>
    </p:spTree>
    <p:extLst>
      <p:ext uri="{BB962C8B-B14F-4D97-AF65-F5344CB8AC3E}">
        <p14:creationId xmlns:p14="http://schemas.microsoft.com/office/powerpoint/2010/main" val="995474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D4CC-AE88-6321-753B-D5BEC0F29A65}"/>
              </a:ext>
            </a:extLst>
          </p:cNvPr>
          <p:cNvSpPr>
            <a:spLocks noGrp="1"/>
          </p:cNvSpPr>
          <p:nvPr>
            <p:ph type="title"/>
          </p:nvPr>
        </p:nvSpPr>
        <p:spPr>
          <a:xfrm>
            <a:off x="838200" y="365125"/>
            <a:ext cx="8482768" cy="1325563"/>
          </a:xfrm>
        </p:spPr>
        <p:txBody>
          <a:bodyPr/>
          <a:lstStyle/>
          <a:p>
            <a:r>
              <a:rPr lang="en-US" dirty="0">
                <a:solidFill>
                  <a:srgbClr val="08484C"/>
                </a:solidFill>
                <a:latin typeface="Georgia" panose="02040502050405020303" pitchFamily="18" charset="0"/>
              </a:rPr>
              <a:t>Access to information and acts</a:t>
            </a:r>
          </a:p>
        </p:txBody>
      </p:sp>
      <p:graphicFrame>
        <p:nvGraphicFramePr>
          <p:cNvPr id="8" name="Content Placeholder 2">
            <a:extLst>
              <a:ext uri="{FF2B5EF4-FFF2-40B4-BE49-F238E27FC236}">
                <a16:creationId xmlns:a16="http://schemas.microsoft.com/office/drawing/2014/main" id="{65924FE5-1451-FB34-086A-F8B311C2194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468240397"/>
              </p:ext>
            </p:extLst>
          </p:nvPr>
        </p:nvGraphicFramePr>
        <p:xfrm>
          <a:off x="838200" y="199342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7EA0F4C-E599-AFA8-AB96-C292FCB7BF1E}"/>
              </a:ext>
            </a:extLst>
          </p:cNvPr>
          <p:cNvSpPr>
            <a:spLocks noGrp="1"/>
          </p:cNvSpPr>
          <p:nvPr>
            <p:ph type="sldNum" sz="quarter" idx="12"/>
          </p:nvPr>
        </p:nvSpPr>
        <p:spPr/>
        <p:txBody>
          <a:bodyPr/>
          <a:lstStyle/>
          <a:p>
            <a:fld id="{48F63A3B-78C7-47BE-AE5E-E10140E04643}" type="slidenum">
              <a:rPr lang="en-US" smtClean="0"/>
              <a:t>17</a:t>
            </a:fld>
            <a:endParaRPr lang="en-US" dirty="0"/>
          </a:p>
        </p:txBody>
      </p:sp>
      <p:pic>
        <p:nvPicPr>
          <p:cNvPr id="6" name="Immagine 3">
            <a:extLst>
              <a:ext uri="{FF2B5EF4-FFF2-40B4-BE49-F238E27FC236}">
                <a16:creationId xmlns:a16="http://schemas.microsoft.com/office/drawing/2014/main" id="{5543B821-C10F-8146-F72D-C7BA6B38EFB3}"/>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2798" t="38667" r="21540" b="39000"/>
          <a:stretch/>
        </p:blipFill>
        <p:spPr>
          <a:xfrm>
            <a:off x="9320968" y="-32434"/>
            <a:ext cx="2871032" cy="1628303"/>
          </a:xfrm>
          <a:prstGeom prst="rect">
            <a:avLst/>
          </a:prstGeom>
        </p:spPr>
      </p:pic>
    </p:spTree>
    <p:extLst>
      <p:ext uri="{BB962C8B-B14F-4D97-AF65-F5344CB8AC3E}">
        <p14:creationId xmlns:p14="http://schemas.microsoft.com/office/powerpoint/2010/main" val="1564922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D4CC-AE88-6321-753B-D5BEC0F29A65}"/>
              </a:ext>
            </a:extLst>
          </p:cNvPr>
          <p:cNvSpPr>
            <a:spLocks noGrp="1"/>
          </p:cNvSpPr>
          <p:nvPr>
            <p:ph type="title"/>
          </p:nvPr>
        </p:nvSpPr>
        <p:spPr>
          <a:xfrm>
            <a:off x="838200" y="365125"/>
            <a:ext cx="8482768" cy="1325563"/>
          </a:xfrm>
        </p:spPr>
        <p:txBody>
          <a:bodyPr/>
          <a:lstStyle/>
          <a:p>
            <a:r>
              <a:rPr lang="en-US" dirty="0">
                <a:solidFill>
                  <a:srgbClr val="08484C"/>
                </a:solidFill>
                <a:latin typeface="Georgia" panose="02040502050405020303" pitchFamily="18" charset="0"/>
              </a:rPr>
              <a:t>Regulation (EC) No 1049/2001 (1)</a:t>
            </a:r>
          </a:p>
        </p:txBody>
      </p:sp>
      <p:sp>
        <p:nvSpPr>
          <p:cNvPr id="3" name="Content Placeholder 2">
            <a:extLst>
              <a:ext uri="{FF2B5EF4-FFF2-40B4-BE49-F238E27FC236}">
                <a16:creationId xmlns:a16="http://schemas.microsoft.com/office/drawing/2014/main" id="{665279FF-7F4F-AB6B-E52A-06F589149DBF}"/>
              </a:ext>
            </a:extLst>
          </p:cNvPr>
          <p:cNvSpPr>
            <a:spLocks noGrp="1"/>
          </p:cNvSpPr>
          <p:nvPr>
            <p:ph idx="1"/>
          </p:nvPr>
        </p:nvSpPr>
        <p:spPr>
          <a:xfrm>
            <a:off x="838200" y="1993428"/>
            <a:ext cx="10515600" cy="4351338"/>
          </a:xfrm>
        </p:spPr>
        <p:txBody>
          <a:bodyPr numCol="1">
            <a:noAutofit/>
          </a:bodyPr>
          <a:lstStyle/>
          <a:p>
            <a:pPr marL="0" indent="0" algn="just">
              <a:buNone/>
            </a:pPr>
            <a:r>
              <a:rPr lang="en-GB" sz="2200" kern="100" dirty="0">
                <a:effectLst/>
                <a:latin typeface="Georgia" panose="02040502050405020303" pitchFamily="18" charset="0"/>
                <a:ea typeface="Open Sans" panose="020B0606030504020204" pitchFamily="34" charset="0"/>
                <a:cs typeface="Open Sans" panose="020B0606030504020204" pitchFamily="34" charset="0"/>
              </a:rPr>
              <a:t>Regulation (EC) No 1049/2001 of the European Parliament and of the Council of 30 May 2001 regarding public access to European parliament, council and commission documents</a:t>
            </a:r>
          </a:p>
          <a:p>
            <a:pPr marL="0" indent="0" algn="just">
              <a:buNone/>
            </a:pPr>
            <a:r>
              <a:rPr lang="en-GB" sz="2200" kern="100" dirty="0">
                <a:latin typeface="Georgia" panose="02040502050405020303" pitchFamily="18" charset="0"/>
                <a:ea typeface="Open Sans" panose="020B0606030504020204" pitchFamily="34" charset="0"/>
                <a:cs typeface="Open Sans" panose="020B0606030504020204" pitchFamily="34" charset="0"/>
              </a:rPr>
              <a:t>Scope: </a:t>
            </a:r>
            <a:endParaRPr lang="en-GB" sz="2200" kern="100" dirty="0">
              <a:effectLst/>
              <a:latin typeface="Georgia" panose="02040502050405020303" pitchFamily="18" charset="0"/>
              <a:ea typeface="Open Sans" panose="020B0606030504020204" pitchFamily="34" charset="0"/>
              <a:cs typeface="Open Sans" panose="020B0606030504020204" pitchFamily="34" charset="0"/>
            </a:endParaRPr>
          </a:p>
          <a:p>
            <a:pPr algn="just"/>
            <a:r>
              <a:rPr lang="en-GB" sz="1800" b="0" i="0" u="none" strike="noStrike" dirty="0">
                <a:solidFill>
                  <a:srgbClr val="000000"/>
                </a:solidFill>
                <a:effectLst/>
                <a:latin typeface="Georgia" panose="02040502050405020303" pitchFamily="18" charset="0"/>
              </a:rPr>
              <a:t>Any citizen of the Union, and any natural or legal person residing or having its registered office in a Member State, has a right of access to documents of the institutions, subject to the principles, conditions and limits defined in [the] Regulation.</a:t>
            </a:r>
          </a:p>
          <a:p>
            <a:pPr algn="just"/>
            <a:r>
              <a:rPr lang="en-GB" sz="1800" b="0" i="0" u="none" strike="noStrike" dirty="0">
                <a:solidFill>
                  <a:srgbClr val="000000"/>
                </a:solidFill>
                <a:effectLst/>
                <a:latin typeface="Georgia" panose="02040502050405020303" pitchFamily="18" charset="0"/>
              </a:rPr>
              <a:t>The institutions may, subject to the same principles, conditions and limits, grant access to documents to any natural or legal person not residing or not having its registered office in a Member State.</a:t>
            </a:r>
          </a:p>
          <a:p>
            <a:pPr marL="342900" indent="-342900">
              <a:buFont typeface="+mj-lt"/>
              <a:buAutoNum type="arabicPeriod"/>
            </a:pPr>
            <a:endParaRPr lang="en-GB" sz="2200" kern="1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17EA0F4C-E599-AFA8-AB96-C292FCB7BF1E}"/>
              </a:ext>
            </a:extLst>
          </p:cNvPr>
          <p:cNvSpPr>
            <a:spLocks noGrp="1"/>
          </p:cNvSpPr>
          <p:nvPr>
            <p:ph type="sldNum" sz="quarter" idx="12"/>
          </p:nvPr>
        </p:nvSpPr>
        <p:spPr/>
        <p:txBody>
          <a:bodyPr/>
          <a:lstStyle/>
          <a:p>
            <a:fld id="{48F63A3B-78C7-47BE-AE5E-E10140E04643}" type="slidenum">
              <a:rPr lang="en-US" smtClean="0"/>
              <a:t>18</a:t>
            </a:fld>
            <a:endParaRPr lang="en-US" dirty="0"/>
          </a:p>
        </p:txBody>
      </p:sp>
      <p:pic>
        <p:nvPicPr>
          <p:cNvPr id="6" name="Immagine 3">
            <a:extLst>
              <a:ext uri="{FF2B5EF4-FFF2-40B4-BE49-F238E27FC236}">
                <a16:creationId xmlns:a16="http://schemas.microsoft.com/office/drawing/2014/main" id="{5543B821-C10F-8146-F72D-C7BA6B38EFB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798" t="38667" r="21540" b="39000"/>
          <a:stretch/>
        </p:blipFill>
        <p:spPr>
          <a:xfrm>
            <a:off x="9320968" y="-32434"/>
            <a:ext cx="2871032" cy="1628303"/>
          </a:xfrm>
          <a:prstGeom prst="rect">
            <a:avLst/>
          </a:prstGeom>
        </p:spPr>
      </p:pic>
    </p:spTree>
    <p:extLst>
      <p:ext uri="{BB962C8B-B14F-4D97-AF65-F5344CB8AC3E}">
        <p14:creationId xmlns:p14="http://schemas.microsoft.com/office/powerpoint/2010/main" val="1771564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D4CC-AE88-6321-753B-D5BEC0F29A65}"/>
              </a:ext>
            </a:extLst>
          </p:cNvPr>
          <p:cNvSpPr>
            <a:spLocks noGrp="1"/>
          </p:cNvSpPr>
          <p:nvPr>
            <p:ph type="title"/>
          </p:nvPr>
        </p:nvSpPr>
        <p:spPr>
          <a:xfrm>
            <a:off x="838200" y="365125"/>
            <a:ext cx="8482768" cy="1325563"/>
          </a:xfrm>
        </p:spPr>
        <p:txBody>
          <a:bodyPr/>
          <a:lstStyle/>
          <a:p>
            <a:r>
              <a:rPr lang="en-US" dirty="0">
                <a:solidFill>
                  <a:srgbClr val="08484C"/>
                </a:solidFill>
                <a:latin typeface="Georgia" panose="02040502050405020303" pitchFamily="18" charset="0"/>
              </a:rPr>
              <a:t>Regulation (EC) No 1049/2001 (2)</a:t>
            </a:r>
            <a:endParaRPr lang="en-US" sz="1500" dirty="0">
              <a:solidFill>
                <a:srgbClr val="08484C"/>
              </a:solidFill>
              <a:latin typeface="Georgia" panose="02040502050405020303" pitchFamily="18" charset="0"/>
            </a:endParaRPr>
          </a:p>
        </p:txBody>
      </p:sp>
      <p:sp>
        <p:nvSpPr>
          <p:cNvPr id="3" name="Content Placeholder 2">
            <a:extLst>
              <a:ext uri="{FF2B5EF4-FFF2-40B4-BE49-F238E27FC236}">
                <a16:creationId xmlns:a16="http://schemas.microsoft.com/office/drawing/2014/main" id="{665279FF-7F4F-AB6B-E52A-06F589149DBF}"/>
              </a:ext>
            </a:extLst>
          </p:cNvPr>
          <p:cNvSpPr>
            <a:spLocks noGrp="1"/>
          </p:cNvSpPr>
          <p:nvPr>
            <p:ph idx="1"/>
          </p:nvPr>
        </p:nvSpPr>
        <p:spPr>
          <a:xfrm>
            <a:off x="838200" y="1753031"/>
            <a:ext cx="10515600" cy="4351338"/>
          </a:xfrm>
        </p:spPr>
        <p:txBody>
          <a:bodyPr numCol="1">
            <a:noAutofit/>
          </a:bodyPr>
          <a:lstStyle/>
          <a:p>
            <a:pPr marL="0" indent="0">
              <a:buNone/>
            </a:pPr>
            <a:r>
              <a:rPr lang="en-GB" sz="1800" dirty="0">
                <a:effectLst/>
                <a:latin typeface="Georgia" panose="02040502050405020303" pitchFamily="18" charset="0"/>
              </a:rPr>
              <a:t>Exceptions:</a:t>
            </a:r>
          </a:p>
          <a:p>
            <a:pPr marL="0" indent="0">
              <a:buNone/>
            </a:pPr>
            <a:r>
              <a:rPr lang="en-GB" sz="1800" dirty="0">
                <a:effectLst/>
                <a:latin typeface="Georgia" panose="02040502050405020303" pitchFamily="18" charset="0"/>
              </a:rPr>
              <a:t>The institutions shall refuse access to a document where disclosure would undermine the protection of: </a:t>
            </a:r>
          </a:p>
          <a:p>
            <a:r>
              <a:rPr lang="en-GB" sz="1800" dirty="0">
                <a:effectLst/>
                <a:latin typeface="Georgia" panose="02040502050405020303" pitchFamily="18" charset="0"/>
              </a:rPr>
              <a:t>the public interest as regards: </a:t>
            </a:r>
            <a:endParaRPr lang="en-GB" sz="1100" dirty="0">
              <a:latin typeface="Georgia" panose="02040502050405020303" pitchFamily="18" charset="0"/>
            </a:endParaRPr>
          </a:p>
          <a:p>
            <a:pPr lvl="1"/>
            <a:r>
              <a:rPr lang="en-GB" sz="1400" dirty="0">
                <a:effectLst/>
                <a:latin typeface="Georgia" panose="02040502050405020303" pitchFamily="18" charset="0"/>
              </a:rPr>
              <a:t>public security, </a:t>
            </a:r>
            <a:endParaRPr lang="en-GB" sz="700" dirty="0">
              <a:effectLst/>
              <a:latin typeface="Georgia" panose="02040502050405020303" pitchFamily="18" charset="0"/>
            </a:endParaRPr>
          </a:p>
          <a:p>
            <a:pPr lvl="1"/>
            <a:r>
              <a:rPr lang="en-GB" sz="1400" dirty="0">
                <a:effectLst/>
                <a:latin typeface="Georgia" panose="02040502050405020303" pitchFamily="18" charset="0"/>
              </a:rPr>
              <a:t>defence and military matters, </a:t>
            </a:r>
            <a:endParaRPr lang="en-GB" sz="700" dirty="0">
              <a:effectLst/>
              <a:latin typeface="Georgia" panose="02040502050405020303" pitchFamily="18" charset="0"/>
            </a:endParaRPr>
          </a:p>
          <a:p>
            <a:pPr lvl="1"/>
            <a:r>
              <a:rPr lang="en-GB" sz="1400" dirty="0">
                <a:effectLst/>
                <a:latin typeface="Georgia" panose="02040502050405020303" pitchFamily="18" charset="0"/>
              </a:rPr>
              <a:t>international relations, </a:t>
            </a:r>
            <a:endParaRPr lang="en-GB" sz="700" dirty="0">
              <a:effectLst/>
              <a:latin typeface="Georgia" panose="02040502050405020303" pitchFamily="18" charset="0"/>
            </a:endParaRPr>
          </a:p>
          <a:p>
            <a:pPr lvl="1"/>
            <a:r>
              <a:rPr lang="en-GB" sz="1400" dirty="0">
                <a:effectLst/>
                <a:latin typeface="Georgia" panose="02040502050405020303" pitchFamily="18" charset="0"/>
              </a:rPr>
              <a:t>the financial, monetary or economic policy of the Community or a Member State;</a:t>
            </a:r>
          </a:p>
          <a:p>
            <a:r>
              <a:rPr lang="en-GB" sz="1800" dirty="0">
                <a:effectLst/>
                <a:latin typeface="Georgia" panose="02040502050405020303" pitchFamily="18" charset="0"/>
              </a:rPr>
              <a:t>privacy and the integrity of the individual, in particular in accordance with Community legislation regarding the protection of personal data;</a:t>
            </a:r>
          </a:p>
          <a:p>
            <a:r>
              <a:rPr lang="en-GB" sz="1800" dirty="0">
                <a:effectLst/>
                <a:latin typeface="Georgia" panose="02040502050405020303" pitchFamily="18" charset="0"/>
              </a:rPr>
              <a:t>commercial interests of a natural or legal person, including intellectual property</a:t>
            </a:r>
            <a:r>
              <a:rPr lang="en-GB" sz="1800" dirty="0">
                <a:latin typeface="Georgia" panose="02040502050405020303" pitchFamily="18" charset="0"/>
              </a:rPr>
              <a:t>;</a:t>
            </a:r>
            <a:endParaRPr lang="en-GB" sz="1000" dirty="0">
              <a:effectLst/>
              <a:latin typeface="Georgia" panose="02040502050405020303" pitchFamily="18" charset="0"/>
            </a:endParaRPr>
          </a:p>
          <a:p>
            <a:r>
              <a:rPr lang="en-GB" sz="1800" dirty="0">
                <a:effectLst/>
                <a:latin typeface="Georgia" panose="02040502050405020303" pitchFamily="18" charset="0"/>
              </a:rPr>
              <a:t>court proceedings and legal advice</a:t>
            </a:r>
            <a:r>
              <a:rPr lang="en-GB" sz="1800" dirty="0">
                <a:latin typeface="Georgia" panose="02040502050405020303" pitchFamily="18" charset="0"/>
              </a:rPr>
              <a:t>;</a:t>
            </a:r>
            <a:endParaRPr lang="en-GB" sz="1000" dirty="0">
              <a:effectLst/>
              <a:latin typeface="Georgia" panose="02040502050405020303" pitchFamily="18" charset="0"/>
            </a:endParaRPr>
          </a:p>
          <a:p>
            <a:r>
              <a:rPr lang="en-GB" sz="1800" dirty="0">
                <a:effectLst/>
                <a:latin typeface="Georgia" panose="02040502050405020303" pitchFamily="18" charset="0"/>
              </a:rPr>
              <a:t>the purpose of inspections, investigations and audits.</a:t>
            </a:r>
          </a:p>
          <a:p>
            <a:pPr marL="0" indent="0">
              <a:buNone/>
            </a:pPr>
            <a:r>
              <a:rPr lang="en-GB" sz="1800" dirty="0">
                <a:effectLst/>
                <a:latin typeface="Georgia" panose="02040502050405020303" pitchFamily="18" charset="0"/>
              </a:rPr>
              <a:t>Access to a document, …, which relates to a matter where the decision has not been taken by the institution, shall be refused if disclosure of the document would seriously undermine the institution's decision-making process, unless there is an overriding public interest in disclosure.</a:t>
            </a:r>
            <a:endParaRPr lang="en-GB" sz="2200" kern="1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17EA0F4C-E599-AFA8-AB96-C292FCB7BF1E}"/>
              </a:ext>
            </a:extLst>
          </p:cNvPr>
          <p:cNvSpPr>
            <a:spLocks noGrp="1"/>
          </p:cNvSpPr>
          <p:nvPr>
            <p:ph type="sldNum" sz="quarter" idx="12"/>
          </p:nvPr>
        </p:nvSpPr>
        <p:spPr/>
        <p:txBody>
          <a:bodyPr/>
          <a:lstStyle/>
          <a:p>
            <a:fld id="{48F63A3B-78C7-47BE-AE5E-E10140E04643}" type="slidenum">
              <a:rPr lang="en-US" smtClean="0"/>
              <a:t>19</a:t>
            </a:fld>
            <a:endParaRPr lang="en-US" dirty="0"/>
          </a:p>
        </p:txBody>
      </p:sp>
      <p:pic>
        <p:nvPicPr>
          <p:cNvPr id="6" name="Immagine 3">
            <a:extLst>
              <a:ext uri="{FF2B5EF4-FFF2-40B4-BE49-F238E27FC236}">
                <a16:creationId xmlns:a16="http://schemas.microsoft.com/office/drawing/2014/main" id="{5543B821-C10F-8146-F72D-C7BA6B38EFB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798" t="38667" r="21540" b="39000"/>
          <a:stretch/>
        </p:blipFill>
        <p:spPr>
          <a:xfrm>
            <a:off x="9320968" y="-32434"/>
            <a:ext cx="2871032" cy="1628303"/>
          </a:xfrm>
          <a:prstGeom prst="rect">
            <a:avLst/>
          </a:prstGeom>
        </p:spPr>
      </p:pic>
    </p:spTree>
    <p:extLst>
      <p:ext uri="{BB962C8B-B14F-4D97-AF65-F5344CB8AC3E}">
        <p14:creationId xmlns:p14="http://schemas.microsoft.com/office/powerpoint/2010/main" val="3048238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718E1-6B67-33B1-681C-7B6B8B7FE264}"/>
              </a:ext>
            </a:extLst>
          </p:cNvPr>
          <p:cNvSpPr>
            <a:spLocks noGrp="1"/>
          </p:cNvSpPr>
          <p:nvPr>
            <p:ph type="title"/>
          </p:nvPr>
        </p:nvSpPr>
        <p:spPr/>
        <p:txBody>
          <a:bodyPr vert="horz" lIns="91440" tIns="45720" rIns="91440" bIns="45720" rtlCol="0" anchor="ctr">
            <a:normAutofit/>
          </a:bodyPr>
          <a:lstStyle/>
          <a:p>
            <a:r>
              <a:rPr lang="en-GB" sz="4400" dirty="0">
                <a:solidFill>
                  <a:srgbClr val="08484C"/>
                </a:solidFill>
                <a:latin typeface="Georgia" panose="02040502050405020303" pitchFamily="18" charset="0"/>
              </a:rPr>
              <a:t>Introduction</a:t>
            </a:r>
          </a:p>
        </p:txBody>
      </p:sp>
      <p:sp>
        <p:nvSpPr>
          <p:cNvPr id="4" name="Segnaposto numero diapositiva 3">
            <a:extLst>
              <a:ext uri="{FF2B5EF4-FFF2-40B4-BE49-F238E27FC236}">
                <a16:creationId xmlns:a16="http://schemas.microsoft.com/office/drawing/2014/main" id="{AF1FD515-A5C6-B03C-0845-F2DDA85D2B0A}"/>
              </a:ext>
            </a:extLst>
          </p:cNvPr>
          <p:cNvSpPr>
            <a:spLocks noGrp="1"/>
          </p:cNvSpPr>
          <p:nvPr>
            <p:ph type="sldNum" sz="quarter" idx="12"/>
          </p:nvPr>
        </p:nvSpPr>
        <p:spPr/>
        <p:txBody>
          <a:bodyPr/>
          <a:lstStyle/>
          <a:p>
            <a:fld id="{48F63A3B-78C7-47BE-AE5E-E10140E04643}" type="slidenum">
              <a:rPr lang="en-US" smtClean="0"/>
              <a:t>2</a:t>
            </a:fld>
            <a:endParaRPr lang="en-US" dirty="0"/>
          </a:p>
        </p:txBody>
      </p:sp>
      <p:pic>
        <p:nvPicPr>
          <p:cNvPr id="5" name="Immagine 3">
            <a:extLst>
              <a:ext uri="{FF2B5EF4-FFF2-40B4-BE49-F238E27FC236}">
                <a16:creationId xmlns:a16="http://schemas.microsoft.com/office/drawing/2014/main" id="{E939C432-20D8-2A62-7A2E-A2C523407D8B}"/>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2798" t="38667" r="21540" b="39000"/>
          <a:stretch/>
        </p:blipFill>
        <p:spPr>
          <a:xfrm>
            <a:off x="9320968" y="-32434"/>
            <a:ext cx="2871032" cy="1628303"/>
          </a:xfrm>
          <a:prstGeom prst="rect">
            <a:avLst/>
          </a:prstGeom>
        </p:spPr>
      </p:pic>
    </p:spTree>
    <p:extLst>
      <p:ext uri="{BB962C8B-B14F-4D97-AF65-F5344CB8AC3E}">
        <p14:creationId xmlns:p14="http://schemas.microsoft.com/office/powerpoint/2010/main" val="2859453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D4CC-AE88-6321-753B-D5BEC0F29A65}"/>
              </a:ext>
            </a:extLst>
          </p:cNvPr>
          <p:cNvSpPr>
            <a:spLocks noGrp="1"/>
          </p:cNvSpPr>
          <p:nvPr>
            <p:ph type="title"/>
          </p:nvPr>
        </p:nvSpPr>
        <p:spPr>
          <a:xfrm>
            <a:off x="838200" y="365125"/>
            <a:ext cx="8482768" cy="1325563"/>
          </a:xfrm>
        </p:spPr>
        <p:txBody>
          <a:bodyPr/>
          <a:lstStyle/>
          <a:p>
            <a:r>
              <a:rPr lang="en-US" dirty="0">
                <a:solidFill>
                  <a:srgbClr val="08484C"/>
                </a:solidFill>
                <a:latin typeface="Georgia" panose="02040502050405020303" pitchFamily="18" charset="0"/>
              </a:rPr>
              <a:t>Regulation (EC) No 1049/2001 (3)</a:t>
            </a:r>
            <a:endParaRPr lang="en-US" sz="1500" dirty="0">
              <a:solidFill>
                <a:srgbClr val="08484C"/>
              </a:solidFill>
              <a:latin typeface="Georgia" panose="02040502050405020303" pitchFamily="18" charset="0"/>
            </a:endParaRPr>
          </a:p>
        </p:txBody>
      </p:sp>
      <p:sp>
        <p:nvSpPr>
          <p:cNvPr id="3" name="Content Placeholder 2">
            <a:extLst>
              <a:ext uri="{FF2B5EF4-FFF2-40B4-BE49-F238E27FC236}">
                <a16:creationId xmlns:a16="http://schemas.microsoft.com/office/drawing/2014/main" id="{665279FF-7F4F-AB6B-E52A-06F589149DBF}"/>
              </a:ext>
            </a:extLst>
          </p:cNvPr>
          <p:cNvSpPr>
            <a:spLocks noGrp="1"/>
          </p:cNvSpPr>
          <p:nvPr>
            <p:ph idx="1"/>
          </p:nvPr>
        </p:nvSpPr>
        <p:spPr>
          <a:xfrm>
            <a:off x="838200" y="1753031"/>
            <a:ext cx="10515600" cy="4351338"/>
          </a:xfrm>
        </p:spPr>
        <p:txBody>
          <a:bodyPr numCol="1">
            <a:noAutofit/>
          </a:bodyPr>
          <a:lstStyle/>
          <a:p>
            <a:pPr marL="0" indent="0">
              <a:buNone/>
            </a:pPr>
            <a:r>
              <a:rPr lang="en-GB" sz="2200" dirty="0">
                <a:effectLst/>
                <a:latin typeface="Georgia" panose="02040502050405020303" pitchFamily="18" charset="0"/>
                <a:ea typeface="Open Sans" panose="020B0606030504020204" pitchFamily="34" charset="0"/>
                <a:cs typeface="Open Sans" panose="020B0606030504020204" pitchFamily="34" charset="0"/>
              </a:rPr>
              <a:t>Exceptions:</a:t>
            </a:r>
          </a:p>
          <a:p>
            <a:r>
              <a:rPr lang="en-GB" sz="2200" dirty="0">
                <a:effectLst/>
                <a:latin typeface="Georgia" panose="02040502050405020303" pitchFamily="18" charset="0"/>
                <a:ea typeface="Open Sans" panose="020B0606030504020204" pitchFamily="34" charset="0"/>
                <a:cs typeface="Open Sans" panose="020B0606030504020204" pitchFamily="34" charset="0"/>
              </a:rPr>
              <a:t>Member State’s opposition (if the file originates from that </a:t>
            </a:r>
            <a:r>
              <a:rPr lang="en-GB" sz="2200" dirty="0">
                <a:latin typeface="Georgia" panose="02040502050405020303" pitchFamily="18" charset="0"/>
                <a:ea typeface="Open Sans" panose="020B0606030504020204" pitchFamily="34" charset="0"/>
                <a:cs typeface="Open Sans" panose="020B0606030504020204" pitchFamily="34" charset="0"/>
              </a:rPr>
              <a:t>MS)</a:t>
            </a:r>
          </a:p>
          <a:p>
            <a:r>
              <a:rPr lang="en-GB" sz="2200" dirty="0">
                <a:effectLst/>
                <a:latin typeface="Georgia" panose="02040502050405020303" pitchFamily="18" charset="0"/>
                <a:ea typeface="Open Sans" panose="020B0606030504020204" pitchFamily="34" charset="0"/>
                <a:cs typeface="Open Sans" panose="020B0606030504020204" pitchFamily="34" charset="0"/>
              </a:rPr>
              <a:t>Third</a:t>
            </a:r>
            <a:r>
              <a:rPr lang="en-GB" sz="2200" dirty="0">
                <a:latin typeface="Georgia" panose="02040502050405020303" pitchFamily="18" charset="0"/>
                <a:ea typeface="Open Sans" panose="020B0606030504020204" pitchFamily="34" charset="0"/>
                <a:cs typeface="Open Sans" panose="020B0606030504020204" pitchFamily="34" charset="0"/>
              </a:rPr>
              <a:t>-party documents</a:t>
            </a:r>
          </a:p>
          <a:p>
            <a:r>
              <a:rPr lang="en-GB" sz="2200" dirty="0">
                <a:latin typeface="Georgia" panose="02040502050405020303" pitchFamily="18" charset="0"/>
                <a:ea typeface="Open Sans" panose="020B0606030504020204" pitchFamily="34" charset="0"/>
                <a:cs typeface="Open Sans" panose="020B0606030504020204" pitchFamily="34" charset="0"/>
              </a:rPr>
              <a:t>Classified documents (top secret, etc.; ”EU sensitive”)</a:t>
            </a:r>
          </a:p>
          <a:p>
            <a:endParaRPr lang="en-GB" sz="2200" dirty="0">
              <a:effectLst/>
              <a:latin typeface="Georgia" panose="02040502050405020303" pitchFamily="18" charset="0"/>
              <a:ea typeface="Open Sans" panose="020B0606030504020204" pitchFamily="34" charset="0"/>
              <a:cs typeface="Open Sans" panose="020B0606030504020204" pitchFamily="34" charset="0"/>
            </a:endParaRPr>
          </a:p>
          <a:p>
            <a:pPr marL="0" indent="0">
              <a:buNone/>
            </a:pPr>
            <a:r>
              <a:rPr lang="en-GB" sz="2200" dirty="0">
                <a:latin typeface="Georgia" panose="02040502050405020303" pitchFamily="18" charset="0"/>
                <a:ea typeface="Open Sans" panose="020B0606030504020204" pitchFamily="34" charset="0"/>
                <a:cs typeface="Open Sans" panose="020B0606030504020204" pitchFamily="34" charset="0"/>
              </a:rPr>
              <a:t>How to apply:</a:t>
            </a:r>
          </a:p>
          <a:p>
            <a:r>
              <a:rPr lang="en-GB" sz="2200" dirty="0">
                <a:effectLst/>
                <a:latin typeface="Georgia" panose="02040502050405020303" pitchFamily="18" charset="0"/>
                <a:ea typeface="Open Sans" panose="020B0606030504020204" pitchFamily="34" charset="0"/>
                <a:cs typeface="Open Sans" panose="020B0606030504020204" pitchFamily="34" charset="0"/>
              </a:rPr>
              <a:t>In writing</a:t>
            </a:r>
          </a:p>
          <a:p>
            <a:r>
              <a:rPr lang="en-GB" sz="2200" dirty="0">
                <a:latin typeface="Georgia" panose="02040502050405020303" pitchFamily="18" charset="0"/>
                <a:ea typeface="Open Sans" panose="020B0606030504020204" pitchFamily="34" charset="0"/>
                <a:cs typeface="Open Sans" panose="020B0606030504020204" pitchFamily="34" charset="0"/>
              </a:rPr>
              <a:t>Sufficiently precise question</a:t>
            </a:r>
          </a:p>
          <a:p>
            <a:endParaRPr lang="en-GB" sz="2200" dirty="0">
              <a:effectLst/>
              <a:latin typeface="Georgia" panose="02040502050405020303" pitchFamily="18" charset="0"/>
              <a:ea typeface="Open Sans" panose="020B0606030504020204" pitchFamily="34" charset="0"/>
              <a:cs typeface="Open Sans" panose="020B0606030504020204" pitchFamily="34" charset="0"/>
            </a:endParaRPr>
          </a:p>
          <a:p>
            <a:pPr marL="0" indent="0">
              <a:buNone/>
            </a:pPr>
            <a:r>
              <a:rPr lang="en-GB" sz="2200" dirty="0">
                <a:latin typeface="Georgia" panose="02040502050405020303" pitchFamily="18" charset="0"/>
                <a:ea typeface="Open Sans" panose="020B0606030504020204" pitchFamily="34" charset="0"/>
                <a:cs typeface="Open Sans" panose="020B0606030504020204" pitchFamily="34" charset="0"/>
              </a:rPr>
              <a:t>Timeline: typically 15 working days (+15)</a:t>
            </a:r>
          </a:p>
          <a:p>
            <a:pPr marL="0" indent="0">
              <a:buNone/>
            </a:pPr>
            <a:r>
              <a:rPr lang="en-GB" sz="2200" dirty="0">
                <a:effectLst/>
                <a:latin typeface="Georgia" panose="02040502050405020303" pitchFamily="18" charset="0"/>
                <a:ea typeface="Open Sans" panose="020B0606030504020204" pitchFamily="34" charset="0"/>
                <a:cs typeface="Open Sans" panose="020B0606030504020204" pitchFamily="34" charset="0"/>
              </a:rPr>
              <a:t>Cost: depending on size</a:t>
            </a:r>
          </a:p>
          <a:p>
            <a:endParaRPr lang="en-GB" sz="2200" dirty="0">
              <a:effectLst/>
              <a:latin typeface="Georgia" panose="02040502050405020303" pitchFamily="18" charset="0"/>
              <a:ea typeface="Open Sans" panose="020B0606030504020204" pitchFamily="34" charset="0"/>
              <a:cs typeface="Open Sans" panose="020B0606030504020204" pitchFamily="34" charset="0"/>
            </a:endParaRPr>
          </a:p>
          <a:p>
            <a:pPr marL="342900" indent="-342900">
              <a:buFont typeface="+mj-lt"/>
              <a:buAutoNum type="alphaLcParenR"/>
            </a:pPr>
            <a:endParaRPr lang="en-GB" sz="2200" dirty="0">
              <a:latin typeface="Georgia" panose="02040502050405020303" pitchFamily="18" charset="0"/>
              <a:ea typeface="Open Sans" panose="020B0606030504020204" pitchFamily="34" charset="0"/>
              <a:cs typeface="Open Sans" panose="020B0606030504020204" pitchFamily="34" charset="0"/>
            </a:endParaRPr>
          </a:p>
          <a:p>
            <a:pPr lvl="1"/>
            <a:endParaRPr lang="en-GB" sz="2200" dirty="0">
              <a:latin typeface="Georgia" panose="02040502050405020303" pitchFamily="18" charset="0"/>
              <a:ea typeface="Open Sans" panose="020B0606030504020204" pitchFamily="34" charset="0"/>
              <a:cs typeface="Open Sans" panose="020B0606030504020204" pitchFamily="34" charset="0"/>
            </a:endParaRPr>
          </a:p>
          <a:p>
            <a:pPr marL="0" indent="0">
              <a:buNone/>
            </a:pPr>
            <a:endParaRPr lang="en-GB" sz="2200" kern="1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17EA0F4C-E599-AFA8-AB96-C292FCB7BF1E}"/>
              </a:ext>
            </a:extLst>
          </p:cNvPr>
          <p:cNvSpPr>
            <a:spLocks noGrp="1"/>
          </p:cNvSpPr>
          <p:nvPr>
            <p:ph type="sldNum" sz="quarter" idx="12"/>
          </p:nvPr>
        </p:nvSpPr>
        <p:spPr/>
        <p:txBody>
          <a:bodyPr/>
          <a:lstStyle/>
          <a:p>
            <a:fld id="{48F63A3B-78C7-47BE-AE5E-E10140E04643}" type="slidenum">
              <a:rPr lang="en-US" smtClean="0">
                <a:latin typeface="Georgia" panose="02040502050405020303" pitchFamily="18" charset="0"/>
              </a:rPr>
              <a:t>20</a:t>
            </a:fld>
            <a:endParaRPr lang="en-US" dirty="0">
              <a:latin typeface="Georgia" panose="02040502050405020303" pitchFamily="18" charset="0"/>
            </a:endParaRPr>
          </a:p>
        </p:txBody>
      </p:sp>
      <p:pic>
        <p:nvPicPr>
          <p:cNvPr id="6" name="Immagine 3">
            <a:extLst>
              <a:ext uri="{FF2B5EF4-FFF2-40B4-BE49-F238E27FC236}">
                <a16:creationId xmlns:a16="http://schemas.microsoft.com/office/drawing/2014/main" id="{5543B821-C10F-8146-F72D-C7BA6B38EFB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798" t="38667" r="21540" b="39000"/>
          <a:stretch/>
        </p:blipFill>
        <p:spPr>
          <a:xfrm>
            <a:off x="9320968" y="-32434"/>
            <a:ext cx="2871032" cy="1628303"/>
          </a:xfrm>
          <a:prstGeom prst="rect">
            <a:avLst/>
          </a:prstGeom>
        </p:spPr>
      </p:pic>
    </p:spTree>
    <p:extLst>
      <p:ext uri="{BB962C8B-B14F-4D97-AF65-F5344CB8AC3E}">
        <p14:creationId xmlns:p14="http://schemas.microsoft.com/office/powerpoint/2010/main" val="3093581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D4CC-AE88-6321-753B-D5BEC0F29A65}"/>
              </a:ext>
            </a:extLst>
          </p:cNvPr>
          <p:cNvSpPr>
            <a:spLocks noGrp="1"/>
          </p:cNvSpPr>
          <p:nvPr>
            <p:ph type="title"/>
          </p:nvPr>
        </p:nvSpPr>
        <p:spPr>
          <a:xfrm>
            <a:off x="838200" y="365125"/>
            <a:ext cx="8482768" cy="1325563"/>
          </a:xfrm>
        </p:spPr>
        <p:txBody>
          <a:bodyPr/>
          <a:lstStyle/>
          <a:p>
            <a:r>
              <a:rPr lang="en-US" dirty="0">
                <a:solidFill>
                  <a:srgbClr val="08484C"/>
                </a:solidFill>
                <a:latin typeface="Georgia" panose="02040502050405020303" pitchFamily="18" charset="0"/>
              </a:rPr>
              <a:t>Regulation (EC) No 1049/2001 (4)</a:t>
            </a:r>
            <a:r>
              <a:rPr lang="en-US" sz="1500" dirty="0">
                <a:solidFill>
                  <a:srgbClr val="08484C"/>
                </a:solidFill>
                <a:latin typeface="Georgia" panose="02040502050405020303" pitchFamily="18" charset="0"/>
              </a:rPr>
              <a:t>  </a:t>
            </a:r>
          </a:p>
        </p:txBody>
      </p:sp>
      <p:sp>
        <p:nvSpPr>
          <p:cNvPr id="3" name="Content Placeholder 2">
            <a:extLst>
              <a:ext uri="{FF2B5EF4-FFF2-40B4-BE49-F238E27FC236}">
                <a16:creationId xmlns:a16="http://schemas.microsoft.com/office/drawing/2014/main" id="{665279FF-7F4F-AB6B-E52A-06F589149DBF}"/>
              </a:ext>
            </a:extLst>
          </p:cNvPr>
          <p:cNvSpPr>
            <a:spLocks noGrp="1"/>
          </p:cNvSpPr>
          <p:nvPr>
            <p:ph idx="1"/>
          </p:nvPr>
        </p:nvSpPr>
        <p:spPr>
          <a:xfrm>
            <a:off x="838200" y="2274228"/>
            <a:ext cx="10515600" cy="4351338"/>
          </a:xfrm>
        </p:spPr>
        <p:txBody>
          <a:bodyPr numCol="1">
            <a:noAutofit/>
          </a:bodyPr>
          <a:lstStyle/>
          <a:p>
            <a:pPr marL="0" indent="0">
              <a:buNone/>
            </a:pPr>
            <a:r>
              <a:rPr lang="en-GB" sz="2200" dirty="0">
                <a:effectLst/>
                <a:latin typeface="Georgia" panose="02040502050405020303" pitchFamily="18" charset="0"/>
                <a:ea typeface="Open Sans" panose="020B0606030504020204" pitchFamily="34" charset="0"/>
                <a:cs typeface="Open Sans" panose="020B0606030504020204" pitchFamily="34" charset="0"/>
              </a:rPr>
              <a:t>Review process. Initiated in 2008… so far unsuccessful due to:</a:t>
            </a:r>
          </a:p>
          <a:p>
            <a:r>
              <a:rPr lang="en-GB" sz="2200" dirty="0">
                <a:latin typeface="Georgia" panose="02040502050405020303" pitchFamily="18" charset="0"/>
                <a:ea typeface="Open Sans" panose="020B0606030504020204" pitchFamily="34" charset="0"/>
                <a:cs typeface="Open Sans" panose="020B0606030504020204" pitchFamily="34" charset="0"/>
              </a:rPr>
              <a:t>Narrow definition of what constitutes a ‘document’</a:t>
            </a:r>
          </a:p>
          <a:p>
            <a:pPr lvl="1"/>
            <a:r>
              <a:rPr lang="en-GB" sz="1800" dirty="0">
                <a:latin typeface="Georgia" panose="02040502050405020303" pitchFamily="18" charset="0"/>
                <a:ea typeface="Open Sans" panose="020B0606030504020204" pitchFamily="34" charset="0"/>
                <a:cs typeface="Open Sans" panose="020B0606030504020204" pitchFamily="34" charset="0"/>
              </a:rPr>
              <a:t>Legislative document vs administrative document</a:t>
            </a:r>
          </a:p>
          <a:p>
            <a:r>
              <a:rPr lang="en-GB" sz="2200" dirty="0">
                <a:effectLst/>
                <a:latin typeface="Georgia" panose="02040502050405020303" pitchFamily="18" charset="0"/>
                <a:ea typeface="Open Sans" panose="020B0606030504020204" pitchFamily="34" charset="0"/>
                <a:cs typeface="Open Sans" panose="020B0606030504020204" pitchFamily="34" charset="0"/>
              </a:rPr>
              <a:t>Narrow scope of application</a:t>
            </a:r>
            <a:r>
              <a:rPr lang="en-GB" sz="2200" dirty="0">
                <a:latin typeface="Georgia" panose="02040502050405020303" pitchFamily="18" charset="0"/>
                <a:ea typeface="Open Sans" panose="020B0606030504020204" pitchFamily="34" charset="0"/>
                <a:cs typeface="Open Sans" panose="020B0606030504020204" pitchFamily="34" charset="0"/>
              </a:rPr>
              <a:t>: agencies still not included (though they are not immune -&gt; see TFEU)</a:t>
            </a:r>
          </a:p>
          <a:p>
            <a:endParaRPr lang="en-GB" sz="2200" dirty="0">
              <a:effectLst/>
              <a:latin typeface="Georgia" panose="02040502050405020303" pitchFamily="18" charset="0"/>
              <a:ea typeface="Open Sans" panose="020B0606030504020204" pitchFamily="34" charset="0"/>
              <a:cs typeface="Open Sans" panose="020B0606030504020204" pitchFamily="34" charset="0"/>
            </a:endParaRPr>
          </a:p>
          <a:p>
            <a:pPr marL="0" indent="0">
              <a:buNone/>
            </a:pPr>
            <a:r>
              <a:rPr lang="en-GB" sz="2200" dirty="0">
                <a:effectLst/>
                <a:latin typeface="Georgia" panose="02040502050405020303" pitchFamily="18" charset="0"/>
                <a:ea typeface="Open Sans" panose="020B0606030504020204" pitchFamily="34" charset="0"/>
                <a:cs typeface="Open Sans" panose="020B0606030504020204" pitchFamily="34" charset="0"/>
              </a:rPr>
              <a:t>Interesting developments:</a:t>
            </a:r>
          </a:p>
          <a:p>
            <a:r>
              <a:rPr lang="en-GB" sz="2200" dirty="0">
                <a:latin typeface="Georgia" panose="02040502050405020303" pitchFamily="18" charset="0"/>
                <a:ea typeface="Open Sans" panose="020B0606030504020204" pitchFamily="34" charset="0"/>
                <a:cs typeface="Open Sans" panose="020B0606030504020204" pitchFamily="34" charset="0"/>
              </a:rPr>
              <a:t>Broader personal and geographical scope of application</a:t>
            </a:r>
            <a:endParaRPr lang="en-GB" sz="2200" dirty="0">
              <a:effectLst/>
              <a:latin typeface="Georgia" panose="02040502050405020303" pitchFamily="18" charset="0"/>
              <a:ea typeface="Open Sans" panose="020B0606030504020204" pitchFamily="34" charset="0"/>
              <a:cs typeface="Open Sans" panose="020B0606030504020204" pitchFamily="34" charset="0"/>
            </a:endParaRPr>
          </a:p>
          <a:p>
            <a:pPr marL="0" indent="0">
              <a:buNone/>
            </a:pPr>
            <a:endParaRPr lang="en-GB" sz="2200" dirty="0">
              <a:latin typeface="Georgia" panose="02040502050405020303" pitchFamily="18" charset="0"/>
              <a:ea typeface="Open Sans" panose="020B0606030504020204" pitchFamily="34" charset="0"/>
              <a:cs typeface="Open Sans" panose="020B0606030504020204" pitchFamily="34" charset="0"/>
            </a:endParaRPr>
          </a:p>
          <a:p>
            <a:pPr marL="0" indent="0">
              <a:buNone/>
            </a:pPr>
            <a:endParaRPr lang="en-GB" sz="2200" kern="1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17EA0F4C-E599-AFA8-AB96-C292FCB7BF1E}"/>
              </a:ext>
            </a:extLst>
          </p:cNvPr>
          <p:cNvSpPr>
            <a:spLocks noGrp="1"/>
          </p:cNvSpPr>
          <p:nvPr>
            <p:ph type="sldNum" sz="quarter" idx="12"/>
          </p:nvPr>
        </p:nvSpPr>
        <p:spPr/>
        <p:txBody>
          <a:bodyPr/>
          <a:lstStyle/>
          <a:p>
            <a:fld id="{48F63A3B-78C7-47BE-AE5E-E10140E04643}" type="slidenum">
              <a:rPr lang="en-US" smtClean="0">
                <a:latin typeface="Georgia" panose="02040502050405020303" pitchFamily="18" charset="0"/>
              </a:rPr>
              <a:t>21</a:t>
            </a:fld>
            <a:endParaRPr lang="en-US" dirty="0">
              <a:latin typeface="Georgia" panose="02040502050405020303" pitchFamily="18" charset="0"/>
            </a:endParaRPr>
          </a:p>
        </p:txBody>
      </p:sp>
      <p:pic>
        <p:nvPicPr>
          <p:cNvPr id="6" name="Immagine 3">
            <a:extLst>
              <a:ext uri="{FF2B5EF4-FFF2-40B4-BE49-F238E27FC236}">
                <a16:creationId xmlns:a16="http://schemas.microsoft.com/office/drawing/2014/main" id="{5543B821-C10F-8146-F72D-C7BA6B38EFB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798" t="38667" r="21540" b="39000"/>
          <a:stretch/>
        </p:blipFill>
        <p:spPr>
          <a:xfrm>
            <a:off x="9320968" y="-32434"/>
            <a:ext cx="2871032" cy="1628303"/>
          </a:xfrm>
          <a:prstGeom prst="rect">
            <a:avLst/>
          </a:prstGeom>
        </p:spPr>
      </p:pic>
    </p:spTree>
    <p:extLst>
      <p:ext uri="{BB962C8B-B14F-4D97-AF65-F5344CB8AC3E}">
        <p14:creationId xmlns:p14="http://schemas.microsoft.com/office/powerpoint/2010/main" val="2121143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D4CC-AE88-6321-753B-D5BEC0F29A65}"/>
              </a:ext>
            </a:extLst>
          </p:cNvPr>
          <p:cNvSpPr>
            <a:spLocks noGrp="1"/>
          </p:cNvSpPr>
          <p:nvPr>
            <p:ph type="title"/>
          </p:nvPr>
        </p:nvSpPr>
        <p:spPr>
          <a:xfrm>
            <a:off x="838200" y="365125"/>
            <a:ext cx="8482768" cy="1325563"/>
          </a:xfrm>
        </p:spPr>
        <p:txBody>
          <a:bodyPr/>
          <a:lstStyle/>
          <a:p>
            <a:pPr algn="just"/>
            <a:r>
              <a:rPr lang="en-US" dirty="0">
                <a:solidFill>
                  <a:srgbClr val="08484C"/>
                </a:solidFill>
                <a:latin typeface="Georgia" panose="02040502050405020303" pitchFamily="18" charset="0"/>
              </a:rPr>
              <a:t>Regulation (EC) No 1049/2001 (6)</a:t>
            </a:r>
            <a:r>
              <a:rPr lang="en-US" sz="1500" dirty="0">
                <a:solidFill>
                  <a:srgbClr val="08484C"/>
                </a:solidFill>
                <a:latin typeface="Georgia" panose="02040502050405020303" pitchFamily="18" charset="0"/>
              </a:rPr>
              <a:t>   </a:t>
            </a:r>
            <a:endParaRPr lang="en-US" dirty="0">
              <a:solidFill>
                <a:srgbClr val="08484C"/>
              </a:solidFill>
              <a:latin typeface="Georgia" panose="02040502050405020303" pitchFamily="18" charset="0"/>
            </a:endParaRPr>
          </a:p>
        </p:txBody>
      </p:sp>
      <p:sp>
        <p:nvSpPr>
          <p:cNvPr id="3" name="Content Placeholder 2">
            <a:extLst>
              <a:ext uri="{FF2B5EF4-FFF2-40B4-BE49-F238E27FC236}">
                <a16:creationId xmlns:a16="http://schemas.microsoft.com/office/drawing/2014/main" id="{665279FF-7F4F-AB6B-E52A-06F589149DBF}"/>
              </a:ext>
            </a:extLst>
          </p:cNvPr>
          <p:cNvSpPr>
            <a:spLocks noGrp="1"/>
          </p:cNvSpPr>
          <p:nvPr>
            <p:ph idx="1"/>
          </p:nvPr>
        </p:nvSpPr>
        <p:spPr>
          <a:xfrm>
            <a:off x="838199" y="1690688"/>
            <a:ext cx="11108961" cy="4351338"/>
          </a:xfrm>
        </p:spPr>
        <p:txBody>
          <a:bodyPr numCol="1">
            <a:noAutofit/>
          </a:bodyPr>
          <a:lstStyle/>
          <a:p>
            <a:pPr marL="0" indent="0" algn="just">
              <a:buNone/>
            </a:pPr>
            <a:r>
              <a:rPr lang="en-GB" sz="1800" dirty="0">
                <a:effectLst/>
                <a:latin typeface="Georgia" panose="02040502050405020303" pitchFamily="18" charset="0"/>
              </a:rPr>
              <a:t>Relevant case law</a:t>
            </a:r>
            <a:r>
              <a:rPr lang="en-GB" sz="1800" dirty="0">
                <a:latin typeface="Georgia" panose="02040502050405020303" pitchFamily="18" charset="0"/>
              </a:rPr>
              <a:t>:</a:t>
            </a:r>
            <a:endParaRPr lang="en-GB" sz="1800" dirty="0">
              <a:effectLst/>
              <a:latin typeface="Georgia" panose="02040502050405020303" pitchFamily="18" charset="0"/>
            </a:endParaRPr>
          </a:p>
          <a:p>
            <a:pPr marL="0" indent="0" algn="just">
              <a:buNone/>
            </a:pPr>
            <a:r>
              <a:rPr lang="en-GB" sz="1800" dirty="0">
                <a:effectLst/>
                <a:latin typeface="Georgia" panose="02040502050405020303" pitchFamily="18" charset="0"/>
              </a:rPr>
              <a:t>T-424/14 and T-425/14 </a:t>
            </a:r>
            <a:r>
              <a:rPr lang="en-GB" sz="1800" i="1" dirty="0">
                <a:effectLst/>
                <a:latin typeface="Georgia" panose="02040502050405020303" pitchFamily="18" charset="0"/>
              </a:rPr>
              <a:t>ClientEarth v Commission (Confirmed in Case C-612/18 – ClientEarth v Commission) – access to data ahead of a legislative procedure</a:t>
            </a:r>
            <a:endParaRPr lang="en-GB" sz="1600" dirty="0">
              <a:latin typeface="Georgia" panose="02040502050405020303" pitchFamily="18" charset="0"/>
            </a:endParaRPr>
          </a:p>
          <a:p>
            <a:pPr marL="0" indent="0" algn="just">
              <a:buNone/>
            </a:pPr>
            <a:r>
              <a:rPr lang="en-GB" sz="1800" i="1" dirty="0">
                <a:latin typeface="Georgia" panose="02040502050405020303" pitchFamily="18" charset="0"/>
              </a:rPr>
              <a:t>‘</a:t>
            </a:r>
            <a:r>
              <a:rPr lang="en-GB" sz="1800" dirty="0">
                <a:effectLst/>
                <a:latin typeface="Georgia" panose="02040502050405020303" pitchFamily="18" charset="0"/>
              </a:rPr>
              <a:t>This is all the more important in order to preserve the essence of the power of initiative conferred on the Commission by the Treaties and its capacity to assess, wholly independently, the appropriateness of a policy proposal. More specifically, it is important to protect that power of initiative from any influences exerted by public or private interests which would attempt, outside of organised consultations, to compel the Commission to adopt, amend or abandon a policy initiative and which would thus prolong or complicate the discussion taking place within that institution’ – (para 95). </a:t>
            </a:r>
          </a:p>
          <a:p>
            <a:pPr marL="0" indent="0" algn="just">
              <a:buNone/>
            </a:pPr>
            <a:endParaRPr lang="en-GB" sz="1800" dirty="0">
              <a:latin typeface="Georgia" panose="02040502050405020303" pitchFamily="18" charset="0"/>
            </a:endParaRPr>
          </a:p>
          <a:p>
            <a:pPr marL="0" indent="0" algn="just">
              <a:buNone/>
            </a:pPr>
            <a:r>
              <a:rPr lang="en-GB" sz="1800" dirty="0">
                <a:latin typeface="Georgia" panose="02040502050405020303" pitchFamily="18" charset="0"/>
              </a:rPr>
              <a:t>Other relevant case law:</a:t>
            </a:r>
          </a:p>
          <a:p>
            <a:pPr marL="0" indent="0" algn="just">
              <a:buNone/>
            </a:pPr>
            <a:r>
              <a:rPr lang="en-GB" sz="1800" dirty="0">
                <a:latin typeface="Georgia" panose="02040502050405020303" pitchFamily="18" charset="0"/>
              </a:rPr>
              <a:t>MyTravel (</a:t>
            </a:r>
            <a:r>
              <a:rPr lang="it-IT" sz="1800" dirty="0">
                <a:effectLst/>
                <a:latin typeface="Georgia" panose="02040502050405020303" pitchFamily="18" charset="0"/>
              </a:rPr>
              <a:t>T-403/15 </a:t>
            </a:r>
            <a:r>
              <a:rPr lang="it-IT" sz="1800" i="1" dirty="0">
                <a:effectLst/>
                <a:latin typeface="Georgia" panose="02040502050405020303" pitchFamily="18" charset="0"/>
              </a:rPr>
              <a:t>MyTravel v Commission</a:t>
            </a:r>
            <a:r>
              <a:rPr lang="en-GB" sz="1800" dirty="0">
                <a:latin typeface="Georgia" panose="02040502050405020303" pitchFamily="18" charset="0"/>
              </a:rPr>
              <a:t>)</a:t>
            </a:r>
            <a:endParaRPr lang="en-GB" sz="1600" dirty="0">
              <a:latin typeface="Georgia" panose="02040502050405020303" pitchFamily="18" charset="0"/>
            </a:endParaRPr>
          </a:p>
          <a:p>
            <a:pPr marL="0" indent="0" algn="just">
              <a:buNone/>
            </a:pPr>
            <a:endParaRPr lang="en-GB" sz="2200" kern="100" dirty="0">
              <a:effectLst/>
              <a:latin typeface="Georgia" panose="02040502050405020303" pitchFamily="18" charset="0"/>
              <a:ea typeface="Open Sans" panose="020B0606030504020204" pitchFamily="34" charset="0"/>
              <a:cs typeface="Open Sans" panose="020B0606030504020204" pitchFamily="34" charset="0"/>
            </a:endParaRPr>
          </a:p>
          <a:p>
            <a:pPr marL="0" indent="0" algn="just">
              <a:buNone/>
            </a:pPr>
            <a:r>
              <a:rPr lang="en-GB" sz="2200" kern="100" dirty="0">
                <a:latin typeface="Georgia" panose="02040502050405020303" pitchFamily="18" charset="0"/>
                <a:ea typeface="Open Sans" panose="020B0606030504020204" pitchFamily="34" charset="0"/>
                <a:cs typeface="Open Sans" panose="020B0606030504020204" pitchFamily="34" charset="0"/>
              </a:rPr>
              <a:t>So, you may encounter some limitation in the documentation you may access.</a:t>
            </a:r>
            <a:endParaRPr lang="en-GB" sz="2200" kern="1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17EA0F4C-E599-AFA8-AB96-C292FCB7BF1E}"/>
              </a:ext>
            </a:extLst>
          </p:cNvPr>
          <p:cNvSpPr>
            <a:spLocks noGrp="1"/>
          </p:cNvSpPr>
          <p:nvPr>
            <p:ph type="sldNum" sz="quarter" idx="12"/>
          </p:nvPr>
        </p:nvSpPr>
        <p:spPr/>
        <p:txBody>
          <a:bodyPr/>
          <a:lstStyle/>
          <a:p>
            <a:pPr algn="just"/>
            <a:fld id="{48F63A3B-78C7-47BE-AE5E-E10140E04643}" type="slidenum">
              <a:rPr lang="en-US" smtClean="0">
                <a:latin typeface="Georgia" panose="02040502050405020303" pitchFamily="18" charset="0"/>
              </a:rPr>
              <a:pPr algn="just"/>
              <a:t>22</a:t>
            </a:fld>
            <a:endParaRPr lang="en-US" dirty="0">
              <a:latin typeface="Georgia" panose="02040502050405020303" pitchFamily="18" charset="0"/>
            </a:endParaRPr>
          </a:p>
        </p:txBody>
      </p:sp>
      <p:pic>
        <p:nvPicPr>
          <p:cNvPr id="6" name="Immagine 3">
            <a:extLst>
              <a:ext uri="{FF2B5EF4-FFF2-40B4-BE49-F238E27FC236}">
                <a16:creationId xmlns:a16="http://schemas.microsoft.com/office/drawing/2014/main" id="{5543B821-C10F-8146-F72D-C7BA6B38EFB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798" t="38667" r="21540" b="39000"/>
          <a:stretch/>
        </p:blipFill>
        <p:spPr>
          <a:xfrm>
            <a:off x="9320968" y="-32434"/>
            <a:ext cx="2871032" cy="1628303"/>
          </a:xfrm>
          <a:prstGeom prst="rect">
            <a:avLst/>
          </a:prstGeom>
        </p:spPr>
      </p:pic>
    </p:spTree>
    <p:extLst>
      <p:ext uri="{BB962C8B-B14F-4D97-AF65-F5344CB8AC3E}">
        <p14:creationId xmlns:p14="http://schemas.microsoft.com/office/powerpoint/2010/main" val="2690187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D4CC-AE88-6321-753B-D5BEC0F29A65}"/>
              </a:ext>
            </a:extLst>
          </p:cNvPr>
          <p:cNvSpPr>
            <a:spLocks noGrp="1"/>
          </p:cNvSpPr>
          <p:nvPr>
            <p:ph type="title"/>
          </p:nvPr>
        </p:nvSpPr>
        <p:spPr>
          <a:xfrm>
            <a:off x="838200" y="365125"/>
            <a:ext cx="8482768" cy="1325563"/>
          </a:xfrm>
        </p:spPr>
        <p:txBody>
          <a:bodyPr/>
          <a:lstStyle/>
          <a:p>
            <a:r>
              <a:rPr lang="en-US" dirty="0">
                <a:solidFill>
                  <a:srgbClr val="08484C"/>
                </a:solidFill>
                <a:latin typeface="Georgia" panose="02040502050405020303" pitchFamily="18" charset="0"/>
              </a:rPr>
              <a:t>Access to Acts vs Data Protection right to Access (1)</a:t>
            </a:r>
          </a:p>
        </p:txBody>
      </p:sp>
      <p:sp>
        <p:nvSpPr>
          <p:cNvPr id="3" name="Content Placeholder 2">
            <a:extLst>
              <a:ext uri="{FF2B5EF4-FFF2-40B4-BE49-F238E27FC236}">
                <a16:creationId xmlns:a16="http://schemas.microsoft.com/office/drawing/2014/main" id="{665279FF-7F4F-AB6B-E52A-06F589149DBF}"/>
              </a:ext>
            </a:extLst>
          </p:cNvPr>
          <p:cNvSpPr>
            <a:spLocks noGrp="1"/>
          </p:cNvSpPr>
          <p:nvPr>
            <p:ph idx="1"/>
          </p:nvPr>
        </p:nvSpPr>
        <p:spPr>
          <a:xfrm>
            <a:off x="838200" y="1800440"/>
            <a:ext cx="10515600" cy="4351338"/>
          </a:xfrm>
        </p:spPr>
        <p:txBody>
          <a:bodyPr numCol="1">
            <a:noAutofit/>
          </a:bodyPr>
          <a:lstStyle/>
          <a:p>
            <a:pPr marL="0" indent="0">
              <a:buNone/>
            </a:pPr>
            <a:r>
              <a:rPr lang="en-GB" sz="2200" kern="100" dirty="0">
                <a:latin typeface="Georgia" panose="02040502050405020303" pitchFamily="18" charset="0"/>
                <a:ea typeface="Open Sans" panose="020B0606030504020204" pitchFamily="34" charset="0"/>
                <a:cs typeface="Open Sans" panose="020B0606030504020204" pitchFamily="34" charset="0"/>
              </a:rPr>
              <a:t>Data Protection laws and regulations: Regulation (EU) 2016/679 (GDPR) and Regulation (EU) 2018/1725 (EUDPR)</a:t>
            </a:r>
          </a:p>
          <a:p>
            <a:pPr marL="0" indent="0">
              <a:buNone/>
            </a:pPr>
            <a:endParaRPr lang="en-GB" sz="2200" kern="1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17EA0F4C-E599-AFA8-AB96-C292FCB7BF1E}"/>
              </a:ext>
            </a:extLst>
          </p:cNvPr>
          <p:cNvSpPr>
            <a:spLocks noGrp="1"/>
          </p:cNvSpPr>
          <p:nvPr>
            <p:ph type="sldNum" sz="quarter" idx="12"/>
          </p:nvPr>
        </p:nvSpPr>
        <p:spPr/>
        <p:txBody>
          <a:bodyPr/>
          <a:lstStyle/>
          <a:p>
            <a:fld id="{48F63A3B-78C7-47BE-AE5E-E10140E04643}" type="slidenum">
              <a:rPr lang="en-US" smtClean="0"/>
              <a:t>23</a:t>
            </a:fld>
            <a:endParaRPr lang="en-US" dirty="0"/>
          </a:p>
        </p:txBody>
      </p:sp>
      <p:pic>
        <p:nvPicPr>
          <p:cNvPr id="6" name="Immagine 3">
            <a:extLst>
              <a:ext uri="{FF2B5EF4-FFF2-40B4-BE49-F238E27FC236}">
                <a16:creationId xmlns:a16="http://schemas.microsoft.com/office/drawing/2014/main" id="{5543B821-C10F-8146-F72D-C7BA6B38EFB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798" t="38667" r="21540" b="39000"/>
          <a:stretch/>
        </p:blipFill>
        <p:spPr>
          <a:xfrm>
            <a:off x="9320968" y="-32434"/>
            <a:ext cx="2871032" cy="1628303"/>
          </a:xfrm>
          <a:prstGeom prst="rect">
            <a:avLst/>
          </a:prstGeom>
        </p:spPr>
      </p:pic>
      <p:pic>
        <p:nvPicPr>
          <p:cNvPr id="7" name="Picture 2" descr="Online Training for Handling of Personal Data| Databasix">
            <a:extLst>
              <a:ext uri="{FF2B5EF4-FFF2-40B4-BE49-F238E27FC236}">
                <a16:creationId xmlns:a16="http://schemas.microsoft.com/office/drawing/2014/main" id="{B9FBA1A5-C9E8-589F-F4E2-9270087DF92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937274" y="2590597"/>
            <a:ext cx="8317452" cy="2248689"/>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9889E1F1-812D-F7E1-B3A0-810F97D14F7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937274" y="4774661"/>
            <a:ext cx="8317453" cy="2083339"/>
          </a:xfrm>
          <a:prstGeom prst="rect">
            <a:avLst/>
          </a:prstGeom>
        </p:spPr>
      </p:pic>
      <p:sp>
        <p:nvSpPr>
          <p:cNvPr id="9" name="CasellaDiTesto 8">
            <a:extLst>
              <a:ext uri="{FF2B5EF4-FFF2-40B4-BE49-F238E27FC236}">
                <a16:creationId xmlns:a16="http://schemas.microsoft.com/office/drawing/2014/main" id="{9591CC05-8AB8-6EB9-0251-F7515B7E8E22}"/>
              </a:ext>
            </a:extLst>
          </p:cNvPr>
          <p:cNvSpPr txBox="1"/>
          <p:nvPr/>
        </p:nvSpPr>
        <p:spPr>
          <a:xfrm>
            <a:off x="0" y="6488668"/>
            <a:ext cx="2008307" cy="369332"/>
          </a:xfrm>
          <a:prstGeom prst="rect">
            <a:avLst/>
          </a:prstGeom>
          <a:noFill/>
        </p:spPr>
        <p:txBody>
          <a:bodyPr wrap="none" rtlCol="0">
            <a:spAutoFit/>
          </a:bodyPr>
          <a:lstStyle/>
          <a:p>
            <a:r>
              <a:rPr lang="en-GB" dirty="0"/>
              <a:t>Source: Databasix</a:t>
            </a:r>
          </a:p>
        </p:txBody>
      </p:sp>
    </p:spTree>
    <p:extLst>
      <p:ext uri="{BB962C8B-B14F-4D97-AF65-F5344CB8AC3E}">
        <p14:creationId xmlns:p14="http://schemas.microsoft.com/office/powerpoint/2010/main" val="837626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D4CC-AE88-6321-753B-D5BEC0F29A65}"/>
              </a:ext>
            </a:extLst>
          </p:cNvPr>
          <p:cNvSpPr>
            <a:spLocks noGrp="1"/>
          </p:cNvSpPr>
          <p:nvPr>
            <p:ph type="title"/>
          </p:nvPr>
        </p:nvSpPr>
        <p:spPr>
          <a:xfrm>
            <a:off x="838200" y="365125"/>
            <a:ext cx="8482768" cy="1325563"/>
          </a:xfrm>
        </p:spPr>
        <p:txBody>
          <a:bodyPr/>
          <a:lstStyle/>
          <a:p>
            <a:r>
              <a:rPr lang="en-US" dirty="0">
                <a:solidFill>
                  <a:srgbClr val="08484C"/>
                </a:solidFill>
                <a:latin typeface="Georgia" panose="02040502050405020303" pitchFamily="18" charset="0"/>
              </a:rPr>
              <a:t>Access to Acts vs Data Protection right to Access (2)</a:t>
            </a:r>
          </a:p>
        </p:txBody>
      </p:sp>
      <p:sp>
        <p:nvSpPr>
          <p:cNvPr id="3" name="Content Placeholder 2">
            <a:extLst>
              <a:ext uri="{FF2B5EF4-FFF2-40B4-BE49-F238E27FC236}">
                <a16:creationId xmlns:a16="http://schemas.microsoft.com/office/drawing/2014/main" id="{665279FF-7F4F-AB6B-E52A-06F589149DBF}"/>
              </a:ext>
            </a:extLst>
          </p:cNvPr>
          <p:cNvSpPr>
            <a:spLocks noGrp="1"/>
          </p:cNvSpPr>
          <p:nvPr>
            <p:ph idx="1"/>
          </p:nvPr>
        </p:nvSpPr>
        <p:spPr>
          <a:xfrm>
            <a:off x="838200" y="1993428"/>
            <a:ext cx="10515600" cy="4351338"/>
          </a:xfrm>
        </p:spPr>
        <p:txBody>
          <a:bodyPr numCol="1">
            <a:noAutofit/>
          </a:bodyPr>
          <a:lstStyle/>
          <a:p>
            <a:pPr marL="0" indent="0">
              <a:buNone/>
            </a:pPr>
            <a:r>
              <a:rPr lang="en-GB" sz="2200" kern="100" dirty="0">
                <a:effectLst/>
                <a:latin typeface="Georgia" panose="02040502050405020303" pitchFamily="18" charset="0"/>
                <a:ea typeface="Open Sans" panose="020B0606030504020204" pitchFamily="34" charset="0"/>
                <a:cs typeface="Open Sans" panose="020B0606030504020204" pitchFamily="34" charset="0"/>
              </a:rPr>
              <a:t>Subject Access right under GDPR – the right to obtain a copy of one’s personal data held by the data controller:</a:t>
            </a:r>
          </a:p>
          <a:p>
            <a:r>
              <a:rPr lang="en-GB" sz="2200" kern="100" dirty="0">
                <a:latin typeface="Georgia" panose="02040502050405020303" pitchFamily="18" charset="0"/>
                <a:ea typeface="Open Sans" panose="020B0606030504020204" pitchFamily="34" charset="0"/>
                <a:cs typeface="Open Sans" panose="020B0606030504020204" pitchFamily="34" charset="0"/>
              </a:rPr>
              <a:t>A copy of the data (no other information)</a:t>
            </a:r>
          </a:p>
          <a:p>
            <a:r>
              <a:rPr lang="en-GB" sz="2200" kern="100" dirty="0">
                <a:latin typeface="Georgia" panose="02040502050405020303" pitchFamily="18" charset="0"/>
                <a:ea typeface="Open Sans" panose="020B0606030504020204" pitchFamily="34" charset="0"/>
                <a:cs typeface="Open Sans" panose="020B0606030504020204" pitchFamily="34" charset="0"/>
              </a:rPr>
              <a:t>No third-party data</a:t>
            </a:r>
          </a:p>
          <a:p>
            <a:r>
              <a:rPr lang="en-GB" sz="2200" kern="100" dirty="0">
                <a:latin typeface="Georgia" panose="02040502050405020303" pitchFamily="18" charset="0"/>
                <a:ea typeface="Open Sans" panose="020B0606030504020204" pitchFamily="34" charset="0"/>
                <a:cs typeface="Open Sans" panose="020B0606030504020204" pitchFamily="34" charset="0"/>
              </a:rPr>
              <a:t>Can be limited</a:t>
            </a:r>
          </a:p>
          <a:p>
            <a:endParaRPr lang="en-GB" sz="2200" kern="100" dirty="0">
              <a:latin typeface="Georgia" panose="02040502050405020303" pitchFamily="18" charset="0"/>
              <a:ea typeface="Open Sans" panose="020B0606030504020204" pitchFamily="34" charset="0"/>
              <a:cs typeface="Open Sans" panose="020B0606030504020204" pitchFamily="34" charset="0"/>
            </a:endParaRPr>
          </a:p>
          <a:p>
            <a:pPr marL="0" indent="0">
              <a:buNone/>
            </a:pPr>
            <a:r>
              <a:rPr lang="en-GB" sz="2200" kern="100" dirty="0">
                <a:latin typeface="Georgia" panose="02040502050405020303" pitchFamily="18" charset="0"/>
                <a:ea typeface="Open Sans" panose="020B0606030504020204" pitchFamily="34" charset="0"/>
                <a:cs typeface="Open Sans" panose="020B0606030504020204" pitchFamily="34" charset="0"/>
              </a:rPr>
              <a:t>FOI – the access to document, instead of the personal data</a:t>
            </a:r>
          </a:p>
          <a:p>
            <a:r>
              <a:rPr lang="en-GB" sz="2200" kern="100" dirty="0">
                <a:latin typeface="Georgia" panose="02040502050405020303" pitchFamily="18" charset="0"/>
                <a:ea typeface="Open Sans" panose="020B0606030504020204" pitchFamily="34" charset="0"/>
                <a:cs typeface="Open Sans" panose="020B0606030504020204" pitchFamily="34" charset="0"/>
              </a:rPr>
              <a:t>Minutes, proposals, position papers, etc.</a:t>
            </a:r>
          </a:p>
          <a:p>
            <a:r>
              <a:rPr lang="en-GB" sz="2200" kern="100" dirty="0">
                <a:latin typeface="Georgia" panose="02040502050405020303" pitchFamily="18" charset="0"/>
                <a:ea typeface="Open Sans" panose="020B0606030504020204" pitchFamily="34" charset="0"/>
                <a:cs typeface="Open Sans" panose="020B0606030504020204" pitchFamily="34" charset="0"/>
              </a:rPr>
              <a:t>No personal data other than public figures</a:t>
            </a:r>
          </a:p>
          <a:p>
            <a:r>
              <a:rPr lang="en-GB" sz="2200" kern="100" dirty="0">
                <a:latin typeface="Georgia" panose="02040502050405020303" pitchFamily="18" charset="0"/>
                <a:ea typeface="Open Sans" panose="020B0606030504020204" pitchFamily="34" charset="0"/>
                <a:cs typeface="Open Sans" panose="020B0606030504020204" pitchFamily="34" charset="0"/>
              </a:rPr>
              <a:t>Can be limited</a:t>
            </a:r>
          </a:p>
        </p:txBody>
      </p:sp>
      <p:sp>
        <p:nvSpPr>
          <p:cNvPr id="4" name="Slide Number Placeholder 3">
            <a:extLst>
              <a:ext uri="{FF2B5EF4-FFF2-40B4-BE49-F238E27FC236}">
                <a16:creationId xmlns:a16="http://schemas.microsoft.com/office/drawing/2014/main" id="{17EA0F4C-E599-AFA8-AB96-C292FCB7BF1E}"/>
              </a:ext>
            </a:extLst>
          </p:cNvPr>
          <p:cNvSpPr>
            <a:spLocks noGrp="1"/>
          </p:cNvSpPr>
          <p:nvPr>
            <p:ph type="sldNum" sz="quarter" idx="12"/>
          </p:nvPr>
        </p:nvSpPr>
        <p:spPr/>
        <p:txBody>
          <a:bodyPr/>
          <a:lstStyle/>
          <a:p>
            <a:fld id="{48F63A3B-78C7-47BE-AE5E-E10140E04643}" type="slidenum">
              <a:rPr lang="en-US" smtClean="0"/>
              <a:t>24</a:t>
            </a:fld>
            <a:endParaRPr lang="en-US" dirty="0"/>
          </a:p>
        </p:txBody>
      </p:sp>
      <p:pic>
        <p:nvPicPr>
          <p:cNvPr id="6" name="Immagine 3">
            <a:extLst>
              <a:ext uri="{FF2B5EF4-FFF2-40B4-BE49-F238E27FC236}">
                <a16:creationId xmlns:a16="http://schemas.microsoft.com/office/drawing/2014/main" id="{5543B821-C10F-8146-F72D-C7BA6B38EFB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798" t="38667" r="21540" b="39000"/>
          <a:stretch/>
        </p:blipFill>
        <p:spPr>
          <a:xfrm>
            <a:off x="9320968" y="-32434"/>
            <a:ext cx="2871032" cy="1628303"/>
          </a:xfrm>
          <a:prstGeom prst="rect">
            <a:avLst/>
          </a:prstGeom>
        </p:spPr>
      </p:pic>
    </p:spTree>
    <p:extLst>
      <p:ext uri="{BB962C8B-B14F-4D97-AF65-F5344CB8AC3E}">
        <p14:creationId xmlns:p14="http://schemas.microsoft.com/office/powerpoint/2010/main" val="665086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magine 5" descr="Caselle con punto interrogativo">
            <a:extLst>
              <a:ext uri="{FF2B5EF4-FFF2-40B4-BE49-F238E27FC236}">
                <a16:creationId xmlns:a16="http://schemas.microsoft.com/office/drawing/2014/main" id="{C45BCE29-1A85-F1DE-2176-416FE5FE569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062" y="10"/>
            <a:ext cx="12192000" cy="6857990"/>
          </a:xfrm>
          <a:prstGeom prst="rect">
            <a:avLst/>
          </a:prstGeom>
        </p:spPr>
      </p:pic>
      <p:sp>
        <p:nvSpPr>
          <p:cNvPr id="1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cxnSp>
        <p:nvCxnSpPr>
          <p:cNvPr id="16"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5EDD32E0-F2F4-A9D0-6733-8D35A55E2680}"/>
              </a:ext>
            </a:extLst>
          </p:cNvPr>
          <p:cNvSpPr>
            <a:spLocks noGrp="1"/>
          </p:cNvSpPr>
          <p:nvPr>
            <p:ph type="title" idx="4294967295"/>
          </p:nvPr>
        </p:nvSpPr>
        <p:spPr>
          <a:xfrm>
            <a:off x="476250" y="3240088"/>
            <a:ext cx="5492750" cy="26193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chemeClr val="tx1">
                    <a:lumMod val="85000"/>
                    <a:lumOff val="15000"/>
                  </a:schemeClr>
                </a:solidFill>
                <a:effectLst/>
                <a:uLnTx/>
                <a:uFillTx/>
                <a:latin typeface="High Tower Text" panose="02040502050506030303" pitchFamily="18" charset="77"/>
                <a:ea typeface="+mn-ea"/>
                <a:cs typeface="+mn-cs"/>
              </a:rPr>
              <a:t>Questions?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chemeClr val="tx1">
                    <a:lumMod val="85000"/>
                    <a:lumOff val="15000"/>
                  </a:schemeClr>
                </a:solidFill>
                <a:effectLst/>
                <a:uLnTx/>
                <a:uFillTx/>
                <a:latin typeface="High Tower Text" panose="02040502050506030303" pitchFamily="18" charset="77"/>
                <a:ea typeface="+mn-ea"/>
                <a:cs typeface="+mn-cs"/>
              </a:rPr>
              <a:t>Please contact: …</a:t>
            </a:r>
          </a:p>
        </p:txBody>
      </p:sp>
      <p:sp>
        <p:nvSpPr>
          <p:cNvPr id="2" name="Segnaposto numero diapositiva 17">
            <a:extLst>
              <a:ext uri="{FF2B5EF4-FFF2-40B4-BE49-F238E27FC236}">
                <a16:creationId xmlns:a16="http://schemas.microsoft.com/office/drawing/2014/main" id="{C46DD378-300C-5D33-17D6-79FC49104EFE}"/>
              </a:ext>
            </a:extLst>
          </p:cNvPr>
          <p:cNvSpPr txBox="1">
            <a:spLocks/>
          </p:cNvSpPr>
          <p:nvPr/>
        </p:nvSpPr>
        <p:spPr>
          <a:xfrm>
            <a:off x="9430949" y="649176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25</a:t>
            </a:fld>
            <a:endParaRPr lang="en-US" dirty="0"/>
          </a:p>
        </p:txBody>
      </p:sp>
    </p:spTree>
    <p:extLst>
      <p:ext uri="{BB962C8B-B14F-4D97-AF65-F5344CB8AC3E}">
        <p14:creationId xmlns:p14="http://schemas.microsoft.com/office/powerpoint/2010/main" val="2043234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D4CC-AE88-6321-753B-D5BEC0F29A65}"/>
              </a:ext>
            </a:extLst>
          </p:cNvPr>
          <p:cNvSpPr>
            <a:spLocks noGrp="1"/>
          </p:cNvSpPr>
          <p:nvPr>
            <p:ph type="title"/>
          </p:nvPr>
        </p:nvSpPr>
        <p:spPr>
          <a:xfrm>
            <a:off x="838200" y="365125"/>
            <a:ext cx="8482768" cy="1325563"/>
          </a:xfrm>
        </p:spPr>
        <p:txBody>
          <a:bodyPr/>
          <a:lstStyle/>
          <a:p>
            <a:r>
              <a:rPr lang="en-US" dirty="0">
                <a:solidFill>
                  <a:srgbClr val="08484C"/>
                </a:solidFill>
                <a:latin typeface="Georgia" panose="02040502050405020303" pitchFamily="18" charset="0"/>
              </a:rPr>
              <a:t>Civil society participation: advocacy and lobbying</a:t>
            </a:r>
          </a:p>
        </p:txBody>
      </p:sp>
      <p:sp>
        <p:nvSpPr>
          <p:cNvPr id="4" name="Slide Number Placeholder 3">
            <a:extLst>
              <a:ext uri="{FF2B5EF4-FFF2-40B4-BE49-F238E27FC236}">
                <a16:creationId xmlns:a16="http://schemas.microsoft.com/office/drawing/2014/main" id="{17EA0F4C-E599-AFA8-AB96-C292FCB7BF1E}"/>
              </a:ext>
            </a:extLst>
          </p:cNvPr>
          <p:cNvSpPr>
            <a:spLocks noGrp="1"/>
          </p:cNvSpPr>
          <p:nvPr>
            <p:ph type="sldNum" sz="quarter" idx="12"/>
          </p:nvPr>
        </p:nvSpPr>
        <p:spPr/>
        <p:txBody>
          <a:bodyPr/>
          <a:lstStyle/>
          <a:p>
            <a:fld id="{48F63A3B-78C7-47BE-AE5E-E10140E04643}" type="slidenum">
              <a:rPr lang="en-US" smtClean="0"/>
              <a:t>3</a:t>
            </a:fld>
            <a:endParaRPr lang="en-US" dirty="0"/>
          </a:p>
        </p:txBody>
      </p:sp>
      <p:pic>
        <p:nvPicPr>
          <p:cNvPr id="6" name="Immagine 3">
            <a:extLst>
              <a:ext uri="{FF2B5EF4-FFF2-40B4-BE49-F238E27FC236}">
                <a16:creationId xmlns:a16="http://schemas.microsoft.com/office/drawing/2014/main" id="{5543B821-C10F-8146-F72D-C7BA6B38EFB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798" t="38667" r="21540" b="39000"/>
          <a:stretch/>
        </p:blipFill>
        <p:spPr>
          <a:xfrm>
            <a:off x="9320968" y="-32434"/>
            <a:ext cx="2871032" cy="1628303"/>
          </a:xfrm>
          <a:prstGeom prst="rect">
            <a:avLst/>
          </a:prstGeom>
        </p:spPr>
      </p:pic>
      <p:grpSp>
        <p:nvGrpSpPr>
          <p:cNvPr id="13" name="Gruppo 12">
            <a:extLst>
              <a:ext uri="{FF2B5EF4-FFF2-40B4-BE49-F238E27FC236}">
                <a16:creationId xmlns:a16="http://schemas.microsoft.com/office/drawing/2014/main" id="{F2B68E5B-F2A9-E5E8-C287-D92C8B42B0B2}"/>
              </a:ext>
              <a:ext uri="{C183D7F6-B498-43B3-948B-1728B52AA6E4}">
                <adec:decorative xmlns:adec="http://schemas.microsoft.com/office/drawing/2017/decorative" val="1"/>
              </a:ext>
            </a:extLst>
          </p:cNvPr>
          <p:cNvGrpSpPr/>
          <p:nvPr/>
        </p:nvGrpSpPr>
        <p:grpSpPr>
          <a:xfrm>
            <a:off x="7807570" y="2436331"/>
            <a:ext cx="4079631" cy="3825200"/>
            <a:chOff x="7326923" y="1993428"/>
            <a:chExt cx="4560277" cy="4489434"/>
          </a:xfrm>
        </p:grpSpPr>
        <p:sp>
          <p:nvSpPr>
            <p:cNvPr id="5" name="Ovale 4">
              <a:extLst>
                <a:ext uri="{FF2B5EF4-FFF2-40B4-BE49-F238E27FC236}">
                  <a16:creationId xmlns:a16="http://schemas.microsoft.com/office/drawing/2014/main" id="{EBAC95D2-B454-894E-E7A3-9A4905E12C4F}"/>
                </a:ext>
              </a:extLst>
            </p:cNvPr>
            <p:cNvSpPr/>
            <p:nvPr/>
          </p:nvSpPr>
          <p:spPr>
            <a:xfrm>
              <a:off x="7326923" y="1993428"/>
              <a:ext cx="4560277" cy="4489434"/>
            </a:xfrm>
            <a:prstGeom prst="ellipse">
              <a:avLst/>
            </a:prstGeom>
            <a:solidFill>
              <a:srgbClr val="0848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e 6">
              <a:extLst>
                <a:ext uri="{FF2B5EF4-FFF2-40B4-BE49-F238E27FC236}">
                  <a16:creationId xmlns:a16="http://schemas.microsoft.com/office/drawing/2014/main" id="{7794D0AD-62B0-3B6C-2039-8FE3C35A71F5}"/>
                </a:ext>
              </a:extLst>
            </p:cNvPr>
            <p:cNvSpPr/>
            <p:nvPr/>
          </p:nvSpPr>
          <p:spPr>
            <a:xfrm>
              <a:off x="9061938" y="4042753"/>
              <a:ext cx="2074985" cy="207498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CasellaDiTesto 7">
              <a:extLst>
                <a:ext uri="{FF2B5EF4-FFF2-40B4-BE49-F238E27FC236}">
                  <a16:creationId xmlns:a16="http://schemas.microsoft.com/office/drawing/2014/main" id="{245DF9F6-2C38-1939-16F9-34C10A1C006C}"/>
                </a:ext>
              </a:extLst>
            </p:cNvPr>
            <p:cNvSpPr txBox="1"/>
            <p:nvPr/>
          </p:nvSpPr>
          <p:spPr>
            <a:xfrm>
              <a:off x="8452065" y="3084823"/>
              <a:ext cx="1154996" cy="369332"/>
            </a:xfrm>
            <a:prstGeom prst="rect">
              <a:avLst/>
            </a:prstGeom>
            <a:noFill/>
          </p:spPr>
          <p:txBody>
            <a:bodyPr wrap="none" rtlCol="0">
              <a:spAutoFit/>
            </a:bodyPr>
            <a:lstStyle/>
            <a:p>
              <a:r>
                <a:rPr lang="en-GB" b="1" dirty="0">
                  <a:solidFill>
                    <a:schemeClr val="bg1"/>
                  </a:solidFill>
                </a:rPr>
                <a:t>Advocacy</a:t>
              </a:r>
            </a:p>
          </p:txBody>
        </p:sp>
        <p:sp>
          <p:nvSpPr>
            <p:cNvPr id="9" name="CasellaDiTesto 8">
              <a:extLst>
                <a:ext uri="{FF2B5EF4-FFF2-40B4-BE49-F238E27FC236}">
                  <a16:creationId xmlns:a16="http://schemas.microsoft.com/office/drawing/2014/main" id="{E2707F17-12C9-5120-0280-8BD52F01BFE2}"/>
                </a:ext>
              </a:extLst>
            </p:cNvPr>
            <p:cNvSpPr txBox="1"/>
            <p:nvPr/>
          </p:nvSpPr>
          <p:spPr>
            <a:xfrm>
              <a:off x="9535278" y="4895579"/>
              <a:ext cx="1140056" cy="369332"/>
            </a:xfrm>
            <a:prstGeom prst="rect">
              <a:avLst/>
            </a:prstGeom>
            <a:noFill/>
          </p:spPr>
          <p:txBody>
            <a:bodyPr wrap="none" rtlCol="0">
              <a:spAutoFit/>
            </a:bodyPr>
            <a:lstStyle/>
            <a:p>
              <a:r>
                <a:rPr lang="en-GB" b="1" dirty="0">
                  <a:solidFill>
                    <a:schemeClr val="bg1"/>
                  </a:solidFill>
                </a:rPr>
                <a:t>Lobbying</a:t>
              </a:r>
            </a:p>
          </p:txBody>
        </p:sp>
      </p:grpSp>
      <p:graphicFrame>
        <p:nvGraphicFramePr>
          <p:cNvPr id="12" name="Content Placeholder 4">
            <a:extLst>
              <a:ext uri="{FF2B5EF4-FFF2-40B4-BE49-F238E27FC236}">
                <a16:creationId xmlns:a16="http://schemas.microsoft.com/office/drawing/2014/main" id="{9E4B7759-DADB-14B2-6E8B-BF3AEC309900}"/>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143964611"/>
              </p:ext>
            </p:extLst>
          </p:nvPr>
        </p:nvGraphicFramePr>
        <p:xfrm>
          <a:off x="838199" y="1879382"/>
          <a:ext cx="6876875" cy="46595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36177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D4CC-AE88-6321-753B-D5BEC0F29A65}"/>
              </a:ext>
            </a:extLst>
          </p:cNvPr>
          <p:cNvSpPr>
            <a:spLocks noGrp="1"/>
          </p:cNvSpPr>
          <p:nvPr>
            <p:ph type="title"/>
          </p:nvPr>
        </p:nvSpPr>
        <p:spPr>
          <a:xfrm>
            <a:off x="838200" y="365125"/>
            <a:ext cx="8482768" cy="1325563"/>
          </a:xfrm>
        </p:spPr>
        <p:txBody>
          <a:bodyPr/>
          <a:lstStyle/>
          <a:p>
            <a:r>
              <a:rPr lang="en-GB" dirty="0">
                <a:solidFill>
                  <a:srgbClr val="08484C"/>
                </a:solidFill>
                <a:latin typeface="Georgia" panose="02040502050405020303" pitchFamily="18" charset="0"/>
              </a:rPr>
              <a:t>Typical advocacy vs lobbying categorisation</a:t>
            </a:r>
          </a:p>
        </p:txBody>
      </p:sp>
      <p:graphicFrame>
        <p:nvGraphicFramePr>
          <p:cNvPr id="5" name="Segnaposto contenuto 4">
            <a:extLst>
              <a:ext uri="{FF2B5EF4-FFF2-40B4-BE49-F238E27FC236}">
                <a16:creationId xmlns:a16="http://schemas.microsoft.com/office/drawing/2014/main" id="{8E1E2699-8553-764E-CA64-80CBD2BBD60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08935739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7EA0F4C-E599-AFA8-AB96-C292FCB7BF1E}"/>
              </a:ext>
            </a:extLst>
          </p:cNvPr>
          <p:cNvSpPr>
            <a:spLocks noGrp="1"/>
          </p:cNvSpPr>
          <p:nvPr>
            <p:ph type="sldNum" sz="quarter" idx="12"/>
          </p:nvPr>
        </p:nvSpPr>
        <p:spPr/>
        <p:txBody>
          <a:bodyPr/>
          <a:lstStyle/>
          <a:p>
            <a:fld id="{48F63A3B-78C7-47BE-AE5E-E10140E04643}" type="slidenum">
              <a:rPr lang="en-US" smtClean="0"/>
              <a:t>4</a:t>
            </a:fld>
            <a:endParaRPr lang="en-US" dirty="0"/>
          </a:p>
        </p:txBody>
      </p:sp>
      <p:pic>
        <p:nvPicPr>
          <p:cNvPr id="6" name="Immagine 3">
            <a:extLst>
              <a:ext uri="{FF2B5EF4-FFF2-40B4-BE49-F238E27FC236}">
                <a16:creationId xmlns:a16="http://schemas.microsoft.com/office/drawing/2014/main" id="{5543B821-C10F-8146-F72D-C7BA6B38EFB3}"/>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2798" t="38667" r="21540" b="39000"/>
          <a:stretch/>
        </p:blipFill>
        <p:spPr>
          <a:xfrm>
            <a:off x="9320968" y="-32434"/>
            <a:ext cx="2871032" cy="1628303"/>
          </a:xfrm>
          <a:prstGeom prst="rect">
            <a:avLst/>
          </a:prstGeom>
        </p:spPr>
      </p:pic>
      <p:sp>
        <p:nvSpPr>
          <p:cNvPr id="7" name="CasellaDiTesto 6">
            <a:extLst>
              <a:ext uri="{FF2B5EF4-FFF2-40B4-BE49-F238E27FC236}">
                <a16:creationId xmlns:a16="http://schemas.microsoft.com/office/drawing/2014/main" id="{C1EC9D52-8122-B369-B6F7-DDFB3142FDB2}"/>
              </a:ext>
            </a:extLst>
          </p:cNvPr>
          <p:cNvSpPr txBox="1"/>
          <p:nvPr/>
        </p:nvSpPr>
        <p:spPr>
          <a:xfrm>
            <a:off x="3632024" y="6354246"/>
            <a:ext cx="5501827" cy="369332"/>
          </a:xfrm>
          <a:prstGeom prst="rect">
            <a:avLst/>
          </a:prstGeom>
          <a:noFill/>
        </p:spPr>
        <p:txBody>
          <a:bodyPr wrap="none" rtlCol="0">
            <a:spAutoFit/>
          </a:bodyPr>
          <a:lstStyle/>
          <a:p>
            <a:r>
              <a:rPr lang="en-GB" sz="1800" i="1" kern="100" dirty="0">
                <a:effectLst/>
                <a:latin typeface="Georgia" panose="02040502050405020303" pitchFamily="18" charset="0"/>
                <a:ea typeface="Open Sans" panose="020B0606030504020204" pitchFamily="34" charset="0"/>
                <a:cs typeface="Open Sans" panose="020B0606030504020204" pitchFamily="34" charset="0"/>
              </a:rPr>
              <a:t>Human rights advocacy often </a:t>
            </a:r>
            <a:r>
              <a:rPr lang="it-IT" sz="1800" i="1" kern="100" dirty="0">
                <a:effectLst/>
                <a:latin typeface="Georgia" panose="02040502050405020303" pitchFamily="18" charset="0"/>
                <a:ea typeface="Open Sans" panose="020B0606030504020204" pitchFamily="34" charset="0"/>
                <a:cs typeface="Open Sans" panose="020B0606030504020204" pitchFamily="34" charset="0"/>
              </a:rPr>
              <a:t>involves</a:t>
            </a:r>
            <a:r>
              <a:rPr lang="en-GB" sz="1800" i="1" kern="100" dirty="0">
                <a:effectLst/>
                <a:latin typeface="Georgia" panose="02040502050405020303" pitchFamily="18" charset="0"/>
                <a:ea typeface="Open Sans" panose="020B0606030504020204" pitchFamily="34" charset="0"/>
                <a:cs typeface="Open Sans" panose="020B0606030504020204" pitchFamily="34" charset="0"/>
              </a:rPr>
              <a:t> both aspects</a:t>
            </a:r>
            <a:endParaRPr lang="en-GB" dirty="0">
              <a:latin typeface="Georgia" panose="02040502050405020303" pitchFamily="18" charset="0"/>
            </a:endParaRPr>
          </a:p>
        </p:txBody>
      </p:sp>
    </p:spTree>
    <p:extLst>
      <p:ext uri="{BB962C8B-B14F-4D97-AF65-F5344CB8AC3E}">
        <p14:creationId xmlns:p14="http://schemas.microsoft.com/office/powerpoint/2010/main" val="3738156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718E1-6B67-33B1-681C-7B6B8B7FE264}"/>
              </a:ext>
            </a:extLst>
          </p:cNvPr>
          <p:cNvSpPr>
            <a:spLocks noGrp="1"/>
          </p:cNvSpPr>
          <p:nvPr>
            <p:ph type="title"/>
          </p:nvPr>
        </p:nvSpPr>
        <p:spPr/>
        <p:txBody>
          <a:bodyPr vert="horz" lIns="91440" tIns="45720" rIns="91440" bIns="45720" rtlCol="0" anchor="ctr">
            <a:normAutofit/>
          </a:bodyPr>
          <a:lstStyle/>
          <a:p>
            <a:r>
              <a:rPr lang="en-GB" sz="4400" dirty="0">
                <a:solidFill>
                  <a:srgbClr val="08484C"/>
                </a:solidFill>
                <a:latin typeface="Georgia" panose="02040502050405020303" pitchFamily="18" charset="0"/>
              </a:rPr>
              <a:t>Openness and transparency in EU law</a:t>
            </a:r>
          </a:p>
        </p:txBody>
      </p:sp>
      <p:sp>
        <p:nvSpPr>
          <p:cNvPr id="4" name="Segnaposto numero diapositiva 3">
            <a:extLst>
              <a:ext uri="{FF2B5EF4-FFF2-40B4-BE49-F238E27FC236}">
                <a16:creationId xmlns:a16="http://schemas.microsoft.com/office/drawing/2014/main" id="{AF1FD515-A5C6-B03C-0845-F2DDA85D2B0A}"/>
              </a:ext>
            </a:extLst>
          </p:cNvPr>
          <p:cNvSpPr>
            <a:spLocks noGrp="1"/>
          </p:cNvSpPr>
          <p:nvPr>
            <p:ph type="sldNum" sz="quarter" idx="12"/>
          </p:nvPr>
        </p:nvSpPr>
        <p:spPr/>
        <p:txBody>
          <a:bodyPr/>
          <a:lstStyle/>
          <a:p>
            <a:fld id="{48F63A3B-78C7-47BE-AE5E-E10140E04643}" type="slidenum">
              <a:rPr lang="en-US" smtClean="0"/>
              <a:t>5</a:t>
            </a:fld>
            <a:endParaRPr lang="en-US" dirty="0"/>
          </a:p>
        </p:txBody>
      </p:sp>
      <p:pic>
        <p:nvPicPr>
          <p:cNvPr id="5" name="Immagine 3">
            <a:extLst>
              <a:ext uri="{FF2B5EF4-FFF2-40B4-BE49-F238E27FC236}">
                <a16:creationId xmlns:a16="http://schemas.microsoft.com/office/drawing/2014/main" id="{E939C432-20D8-2A62-7A2E-A2C523407D8B}"/>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2798" t="38667" r="21540" b="39000"/>
          <a:stretch/>
        </p:blipFill>
        <p:spPr>
          <a:xfrm>
            <a:off x="9320968" y="-32434"/>
            <a:ext cx="2871032" cy="1628303"/>
          </a:xfrm>
          <a:prstGeom prst="rect">
            <a:avLst/>
          </a:prstGeom>
        </p:spPr>
      </p:pic>
    </p:spTree>
    <p:extLst>
      <p:ext uri="{BB962C8B-B14F-4D97-AF65-F5344CB8AC3E}">
        <p14:creationId xmlns:p14="http://schemas.microsoft.com/office/powerpoint/2010/main" val="3716628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D4CC-AE88-6321-753B-D5BEC0F29A65}"/>
              </a:ext>
            </a:extLst>
          </p:cNvPr>
          <p:cNvSpPr>
            <a:spLocks noGrp="1"/>
          </p:cNvSpPr>
          <p:nvPr>
            <p:ph type="title"/>
          </p:nvPr>
        </p:nvSpPr>
        <p:spPr>
          <a:xfrm>
            <a:off x="838200" y="365125"/>
            <a:ext cx="8482768" cy="1325563"/>
          </a:xfrm>
        </p:spPr>
        <p:txBody>
          <a:bodyPr/>
          <a:lstStyle/>
          <a:p>
            <a:r>
              <a:rPr lang="en-US" dirty="0">
                <a:solidFill>
                  <a:srgbClr val="08484C"/>
                </a:solidFill>
                <a:latin typeface="Georgia" panose="02040502050405020303" pitchFamily="18" charset="0"/>
              </a:rPr>
              <a:t>Openness in EU law</a:t>
            </a:r>
          </a:p>
        </p:txBody>
      </p:sp>
      <p:sp>
        <p:nvSpPr>
          <p:cNvPr id="3" name="Content Placeholder 2">
            <a:extLst>
              <a:ext uri="{FF2B5EF4-FFF2-40B4-BE49-F238E27FC236}">
                <a16:creationId xmlns:a16="http://schemas.microsoft.com/office/drawing/2014/main" id="{665279FF-7F4F-AB6B-E52A-06F589149DBF}"/>
              </a:ext>
            </a:extLst>
          </p:cNvPr>
          <p:cNvSpPr>
            <a:spLocks noGrp="1"/>
          </p:cNvSpPr>
          <p:nvPr>
            <p:ph idx="1"/>
          </p:nvPr>
        </p:nvSpPr>
        <p:spPr>
          <a:xfrm>
            <a:off x="838200" y="1993428"/>
            <a:ext cx="10515600" cy="4351338"/>
          </a:xfrm>
        </p:spPr>
        <p:txBody>
          <a:bodyPr numCol="1">
            <a:noAutofit/>
          </a:bodyPr>
          <a:lstStyle/>
          <a:p>
            <a:pPr marL="0" indent="0">
              <a:buNone/>
            </a:pPr>
            <a:r>
              <a:rPr lang="en-GB" sz="2200" kern="100" dirty="0">
                <a:effectLst/>
                <a:latin typeface="Georgia" panose="02040502050405020303" pitchFamily="18" charset="0"/>
                <a:ea typeface="Open Sans" panose="020B0606030504020204" pitchFamily="34" charset="0"/>
                <a:cs typeface="Open Sans" panose="020B0606030504020204" pitchFamily="34" charset="0"/>
              </a:rPr>
              <a:t>Art 15(1) TFEU: </a:t>
            </a:r>
            <a:endParaRPr lang="en-GB" sz="2200" kern="100" dirty="0">
              <a:latin typeface="Georgia" panose="02040502050405020303" pitchFamily="18" charset="0"/>
              <a:ea typeface="Open Sans" panose="020B0606030504020204" pitchFamily="34" charset="0"/>
              <a:cs typeface="Open Sans" panose="020B0606030504020204" pitchFamily="34" charset="0"/>
            </a:endParaRPr>
          </a:p>
          <a:p>
            <a:pPr marL="0" indent="0">
              <a:buNone/>
            </a:pPr>
            <a:r>
              <a:rPr lang="en-GB" sz="2200" kern="100" dirty="0">
                <a:effectLst/>
                <a:latin typeface="Georgia" panose="02040502050405020303" pitchFamily="18" charset="0"/>
                <a:ea typeface="Open Sans" panose="020B0606030504020204" pitchFamily="34" charset="0"/>
                <a:cs typeface="Open Sans" panose="020B0606030504020204" pitchFamily="34" charset="0"/>
              </a:rPr>
              <a:t>In order to promote good governance and ensure the participation of civil society, the Union institutions, bodies, offices and agencies shall conduct their work as openly as possible.</a:t>
            </a:r>
          </a:p>
          <a:p>
            <a:pPr marL="800100" lvl="1" indent="-342900">
              <a:buFont typeface="+mj-lt"/>
              <a:buAutoNum type="arabicPeriod"/>
            </a:pPr>
            <a:r>
              <a:rPr lang="en-GB" sz="1800" i="1" kern="100" dirty="0">
                <a:effectLst/>
                <a:latin typeface="Georgia" panose="02040502050405020303" pitchFamily="18" charset="0"/>
                <a:ea typeface="Open Sans" panose="020B0606030504020204" pitchFamily="34" charset="0"/>
                <a:cs typeface="Open Sans" panose="020B0606030504020204" pitchFamily="34" charset="0"/>
              </a:rPr>
              <a:t>In order to promote good governance…</a:t>
            </a:r>
          </a:p>
          <a:p>
            <a:pPr marL="800100" lvl="1" indent="-342900">
              <a:buFont typeface="+mj-lt"/>
              <a:buAutoNum type="arabicPeriod"/>
            </a:pPr>
            <a:r>
              <a:rPr lang="en-GB" sz="1800" i="1" kern="100" dirty="0">
                <a:latin typeface="Georgia" panose="02040502050405020303" pitchFamily="18" charset="0"/>
                <a:ea typeface="Open Sans" panose="020B0606030504020204" pitchFamily="34" charset="0"/>
                <a:cs typeface="Open Sans" panose="020B0606030504020204" pitchFamily="34" charset="0"/>
              </a:rPr>
              <a:t>…</a:t>
            </a:r>
            <a:r>
              <a:rPr lang="en-GB" sz="1800" i="1" kern="100" dirty="0">
                <a:effectLst/>
                <a:latin typeface="Georgia" panose="02040502050405020303" pitchFamily="18" charset="0"/>
                <a:ea typeface="Open Sans" panose="020B0606030504020204" pitchFamily="34" charset="0"/>
                <a:cs typeface="Open Sans" panose="020B0606030504020204" pitchFamily="34" charset="0"/>
              </a:rPr>
              <a:t> and ensure the participation of civil society</a:t>
            </a:r>
            <a:r>
              <a:rPr lang="en-GB" sz="1800" i="1" kern="100" dirty="0">
                <a:latin typeface="Georgia" panose="02040502050405020303" pitchFamily="18" charset="0"/>
                <a:ea typeface="Open Sans" panose="020B0606030504020204" pitchFamily="34" charset="0"/>
                <a:cs typeface="Open Sans" panose="020B0606030504020204" pitchFamily="34" charset="0"/>
              </a:rPr>
              <a:t>…</a:t>
            </a:r>
          </a:p>
          <a:p>
            <a:pPr marL="800100" lvl="1" indent="-342900">
              <a:buFont typeface="+mj-lt"/>
              <a:buAutoNum type="arabicPeriod"/>
            </a:pPr>
            <a:r>
              <a:rPr lang="en-GB" sz="1800" i="1" kern="100" dirty="0">
                <a:latin typeface="Georgia" panose="02040502050405020303" pitchFamily="18" charset="0"/>
                <a:ea typeface="Open Sans" panose="020B0606030504020204" pitchFamily="34" charset="0"/>
                <a:cs typeface="Open Sans" panose="020B0606030504020204" pitchFamily="34" charset="0"/>
              </a:rPr>
              <a:t>…shall…</a:t>
            </a:r>
          </a:p>
          <a:p>
            <a:pPr marL="457200" lvl="1" indent="0">
              <a:buNone/>
            </a:pPr>
            <a:endParaRPr lang="en-GB" sz="1800" i="1" kern="100" dirty="0">
              <a:latin typeface="Georgia" panose="02040502050405020303" pitchFamily="18" charset="0"/>
              <a:ea typeface="Open Sans" panose="020B0606030504020204" pitchFamily="34" charset="0"/>
              <a:cs typeface="Open Sans" panose="020B0606030504020204" pitchFamily="34" charset="0"/>
            </a:endParaRPr>
          </a:p>
          <a:p>
            <a:pPr marL="430213" lvl="1" indent="-430213">
              <a:buNone/>
            </a:pPr>
            <a:r>
              <a:rPr lang="en-GB" sz="2200" i="1" kern="100" dirty="0">
                <a:effectLst/>
                <a:latin typeface="Georgia" panose="02040502050405020303" pitchFamily="18" charset="0"/>
                <a:ea typeface="Open Sans" panose="020B0606030504020204" pitchFamily="34" charset="0"/>
                <a:cs typeface="Open Sans" panose="020B0606030504020204" pitchFamily="34" charset="0"/>
              </a:rPr>
              <a:t>Legitimac</a:t>
            </a:r>
            <a:r>
              <a:rPr lang="en-GB" sz="2200" i="1" kern="100" dirty="0">
                <a:latin typeface="Georgia" panose="02040502050405020303" pitchFamily="18" charset="0"/>
                <a:ea typeface="Open Sans" panose="020B0606030504020204" pitchFamily="34" charset="0"/>
                <a:cs typeface="Open Sans" panose="020B0606030504020204" pitchFamily="34" charset="0"/>
              </a:rPr>
              <a:t>y driven (as confirmed in Interporc v Commission (C-41/00 P)</a:t>
            </a:r>
            <a:endParaRPr lang="en-GB" sz="2200" i="1" kern="100" dirty="0">
              <a:effectLst/>
              <a:latin typeface="Georgia" panose="02040502050405020303" pitchFamily="18" charset="0"/>
              <a:ea typeface="Open Sans" panose="020B0606030504020204" pitchFamily="34" charset="0"/>
              <a:cs typeface="Open Sans" panose="020B0606030504020204" pitchFamily="34" charset="0"/>
            </a:endParaRPr>
          </a:p>
          <a:p>
            <a:pPr marL="342900" indent="-342900">
              <a:buFont typeface="+mj-lt"/>
              <a:buAutoNum type="arabicPeriod"/>
            </a:pPr>
            <a:endParaRPr lang="en-GB" sz="2200" kern="1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17EA0F4C-E599-AFA8-AB96-C292FCB7BF1E}"/>
              </a:ext>
            </a:extLst>
          </p:cNvPr>
          <p:cNvSpPr>
            <a:spLocks noGrp="1"/>
          </p:cNvSpPr>
          <p:nvPr>
            <p:ph type="sldNum" sz="quarter" idx="12"/>
          </p:nvPr>
        </p:nvSpPr>
        <p:spPr/>
        <p:txBody>
          <a:bodyPr/>
          <a:lstStyle/>
          <a:p>
            <a:fld id="{48F63A3B-78C7-47BE-AE5E-E10140E04643}" type="slidenum">
              <a:rPr lang="en-US" smtClean="0"/>
              <a:t>6</a:t>
            </a:fld>
            <a:endParaRPr lang="en-US" dirty="0"/>
          </a:p>
        </p:txBody>
      </p:sp>
      <p:pic>
        <p:nvPicPr>
          <p:cNvPr id="6" name="Immagine 3">
            <a:extLst>
              <a:ext uri="{FF2B5EF4-FFF2-40B4-BE49-F238E27FC236}">
                <a16:creationId xmlns:a16="http://schemas.microsoft.com/office/drawing/2014/main" id="{5543B821-C10F-8146-F72D-C7BA6B38EFB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798" t="38667" r="21540" b="39000"/>
          <a:stretch/>
        </p:blipFill>
        <p:spPr>
          <a:xfrm>
            <a:off x="9320968" y="-32434"/>
            <a:ext cx="2871032" cy="1628303"/>
          </a:xfrm>
          <a:prstGeom prst="rect">
            <a:avLst/>
          </a:prstGeom>
        </p:spPr>
      </p:pic>
    </p:spTree>
    <p:extLst>
      <p:ext uri="{BB962C8B-B14F-4D97-AF65-F5344CB8AC3E}">
        <p14:creationId xmlns:p14="http://schemas.microsoft.com/office/powerpoint/2010/main" val="2517437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D4CC-AE88-6321-753B-D5BEC0F29A65}"/>
              </a:ext>
            </a:extLst>
          </p:cNvPr>
          <p:cNvSpPr>
            <a:spLocks noGrp="1"/>
          </p:cNvSpPr>
          <p:nvPr>
            <p:ph type="title"/>
          </p:nvPr>
        </p:nvSpPr>
        <p:spPr>
          <a:xfrm>
            <a:off x="838200" y="365125"/>
            <a:ext cx="8482768" cy="1325563"/>
          </a:xfrm>
        </p:spPr>
        <p:txBody>
          <a:bodyPr/>
          <a:lstStyle/>
          <a:p>
            <a:r>
              <a:rPr lang="en-US" dirty="0">
                <a:solidFill>
                  <a:srgbClr val="08484C"/>
                </a:solidFill>
                <a:latin typeface="Georgia" panose="02040502050405020303" pitchFamily="18" charset="0"/>
              </a:rPr>
              <a:t>Transparency in EU law</a:t>
            </a:r>
          </a:p>
        </p:txBody>
      </p:sp>
      <p:sp>
        <p:nvSpPr>
          <p:cNvPr id="3" name="Content Placeholder 2">
            <a:extLst>
              <a:ext uri="{FF2B5EF4-FFF2-40B4-BE49-F238E27FC236}">
                <a16:creationId xmlns:a16="http://schemas.microsoft.com/office/drawing/2014/main" id="{665279FF-7F4F-AB6B-E52A-06F589149DBF}"/>
              </a:ext>
            </a:extLst>
          </p:cNvPr>
          <p:cNvSpPr>
            <a:spLocks noGrp="1"/>
          </p:cNvSpPr>
          <p:nvPr>
            <p:ph idx="1"/>
          </p:nvPr>
        </p:nvSpPr>
        <p:spPr>
          <a:xfrm>
            <a:off x="838200" y="1847850"/>
            <a:ext cx="10515600" cy="4351338"/>
          </a:xfrm>
        </p:spPr>
        <p:txBody>
          <a:bodyPr numCol="1">
            <a:noAutofit/>
          </a:bodyPr>
          <a:lstStyle/>
          <a:p>
            <a:pPr marL="0" indent="0">
              <a:buNone/>
            </a:pPr>
            <a:r>
              <a:rPr lang="en-GB" sz="1900" kern="100" dirty="0">
                <a:effectLst/>
                <a:latin typeface="Georgia" panose="02040502050405020303" pitchFamily="18" charset="0"/>
                <a:ea typeface="Open Sans" panose="020B0606030504020204" pitchFamily="34" charset="0"/>
                <a:cs typeface="Open Sans" panose="020B0606030504020204" pitchFamily="34" charset="0"/>
              </a:rPr>
              <a:t>Art 15(3) TFEU: </a:t>
            </a:r>
          </a:p>
          <a:p>
            <a:pPr marL="0" indent="0">
              <a:buNone/>
            </a:pPr>
            <a:r>
              <a:rPr lang="en-GB" sz="1900" kern="100" dirty="0">
                <a:effectLst/>
                <a:latin typeface="Georgia" panose="02040502050405020303" pitchFamily="18" charset="0"/>
                <a:ea typeface="Open Sans" panose="020B0606030504020204" pitchFamily="34" charset="0"/>
                <a:cs typeface="Open Sans" panose="020B0606030504020204" pitchFamily="34" charset="0"/>
              </a:rPr>
              <a:t>Any citizen of the Union, and any natural or legal person residing or having its registered office in a Member State, shall have a right of access to documents of the Union institutions, bodies, offices and agencies, whatever their medium, subject to the principles and the conditions to be defined in accordance with this paragraph.</a:t>
            </a:r>
          </a:p>
          <a:p>
            <a:pPr lvl="1"/>
            <a:r>
              <a:rPr lang="en-GB" sz="1900" kern="100" dirty="0">
                <a:effectLst/>
                <a:latin typeface="Georgia" panose="02040502050405020303" pitchFamily="18" charset="0"/>
                <a:ea typeface="Open Sans" panose="020B0606030504020204" pitchFamily="34" charset="0"/>
                <a:cs typeface="Open Sans" panose="020B0606030504020204" pitchFamily="34" charset="0"/>
              </a:rPr>
              <a:t>General principles and limits on grounds of public or private interest governing this right of access to documents shall be determined by the European Parliament and the Council, by means of regulations, acting in accordance with the ordinary legislative procedure.</a:t>
            </a:r>
          </a:p>
          <a:p>
            <a:pPr lvl="1"/>
            <a:r>
              <a:rPr lang="en-GB" sz="1900" kern="100" dirty="0">
                <a:effectLst/>
                <a:latin typeface="Georgia" panose="02040502050405020303" pitchFamily="18" charset="0"/>
                <a:ea typeface="Open Sans" panose="020B0606030504020204" pitchFamily="34" charset="0"/>
                <a:cs typeface="Open Sans" panose="020B0606030504020204" pitchFamily="34" charset="0"/>
              </a:rPr>
              <a:t>Each institution, body, office or agency shall ensure that its proceedings are transparent and shall elaborate in its own Rules of Procedure specific provisions regarding access to its documents (…).</a:t>
            </a:r>
          </a:p>
          <a:p>
            <a:pPr lvl="1"/>
            <a:r>
              <a:rPr lang="en-GB" sz="1900" kern="100" dirty="0">
                <a:latin typeface="Georgia" panose="02040502050405020303" pitchFamily="18" charset="0"/>
                <a:ea typeface="Open Sans" panose="020B0606030504020204" pitchFamily="34" charset="0"/>
                <a:cs typeface="Open Sans" panose="020B0606030504020204" pitchFamily="34" charset="0"/>
              </a:rPr>
              <a:t>…</a:t>
            </a:r>
            <a:endParaRPr lang="en-GB" sz="1900" kern="100" dirty="0">
              <a:effectLst/>
              <a:latin typeface="Georgia" panose="02040502050405020303" pitchFamily="18" charset="0"/>
              <a:ea typeface="Open Sans" panose="020B0606030504020204" pitchFamily="34" charset="0"/>
              <a:cs typeface="Open Sans" panose="020B0606030504020204" pitchFamily="34" charset="0"/>
            </a:endParaRPr>
          </a:p>
          <a:p>
            <a:pPr lvl="1"/>
            <a:r>
              <a:rPr lang="en-GB" sz="1900" kern="100" dirty="0">
                <a:effectLst/>
                <a:latin typeface="Georgia" panose="02040502050405020303" pitchFamily="18" charset="0"/>
                <a:ea typeface="Open Sans" panose="020B0606030504020204" pitchFamily="34" charset="0"/>
                <a:cs typeface="Open Sans" panose="020B0606030504020204" pitchFamily="34" charset="0"/>
              </a:rPr>
              <a:t>The European Parliament and the Council shall ensure publication of the documents relating to the legislative procedures (…).</a:t>
            </a:r>
          </a:p>
          <a:p>
            <a:pPr lvl="1"/>
            <a:endParaRPr lang="en-GB" sz="1900" kern="100" dirty="0">
              <a:latin typeface="Georgia" panose="02040502050405020303" pitchFamily="18" charset="0"/>
              <a:ea typeface="Open Sans" panose="020B0606030504020204" pitchFamily="34" charset="0"/>
              <a:cs typeface="Open Sans" panose="020B0606030504020204" pitchFamily="34" charset="0"/>
            </a:endParaRPr>
          </a:p>
          <a:p>
            <a:pPr marL="457200" lvl="1" indent="-446088">
              <a:buNone/>
            </a:pPr>
            <a:r>
              <a:rPr lang="en-GB" sz="1900" i="1" kern="100" dirty="0">
                <a:latin typeface="Georgia" panose="02040502050405020303" pitchFamily="18" charset="0"/>
                <a:ea typeface="Open Sans" panose="020B0606030504020204" pitchFamily="34" charset="0"/>
                <a:cs typeface="Open Sans" panose="020B0606030504020204" pitchFamily="34" charset="0"/>
              </a:rPr>
              <a:t>Transparency and accountability-driven.</a:t>
            </a:r>
          </a:p>
        </p:txBody>
      </p:sp>
      <p:sp>
        <p:nvSpPr>
          <p:cNvPr id="4" name="Slide Number Placeholder 3">
            <a:extLst>
              <a:ext uri="{FF2B5EF4-FFF2-40B4-BE49-F238E27FC236}">
                <a16:creationId xmlns:a16="http://schemas.microsoft.com/office/drawing/2014/main" id="{17EA0F4C-E599-AFA8-AB96-C292FCB7BF1E}"/>
              </a:ext>
            </a:extLst>
          </p:cNvPr>
          <p:cNvSpPr>
            <a:spLocks noGrp="1"/>
          </p:cNvSpPr>
          <p:nvPr>
            <p:ph type="sldNum" sz="quarter" idx="12"/>
          </p:nvPr>
        </p:nvSpPr>
        <p:spPr/>
        <p:txBody>
          <a:bodyPr/>
          <a:lstStyle/>
          <a:p>
            <a:fld id="{48F63A3B-78C7-47BE-AE5E-E10140E04643}" type="slidenum">
              <a:rPr lang="en-US" smtClean="0"/>
              <a:t>7</a:t>
            </a:fld>
            <a:endParaRPr lang="en-US" dirty="0"/>
          </a:p>
        </p:txBody>
      </p:sp>
      <p:pic>
        <p:nvPicPr>
          <p:cNvPr id="6" name="Immagine 3">
            <a:extLst>
              <a:ext uri="{FF2B5EF4-FFF2-40B4-BE49-F238E27FC236}">
                <a16:creationId xmlns:a16="http://schemas.microsoft.com/office/drawing/2014/main" id="{5543B821-C10F-8146-F72D-C7BA6B38EFB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798" t="38667" r="21540" b="39000"/>
          <a:stretch/>
        </p:blipFill>
        <p:spPr>
          <a:xfrm>
            <a:off x="9320968" y="-32434"/>
            <a:ext cx="2871032" cy="1628303"/>
          </a:xfrm>
          <a:prstGeom prst="rect">
            <a:avLst/>
          </a:prstGeom>
        </p:spPr>
      </p:pic>
    </p:spTree>
    <p:extLst>
      <p:ext uri="{BB962C8B-B14F-4D97-AF65-F5344CB8AC3E}">
        <p14:creationId xmlns:p14="http://schemas.microsoft.com/office/powerpoint/2010/main" val="3936713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D4CC-AE88-6321-753B-D5BEC0F29A65}"/>
              </a:ext>
            </a:extLst>
          </p:cNvPr>
          <p:cNvSpPr>
            <a:spLocks noGrp="1"/>
          </p:cNvSpPr>
          <p:nvPr>
            <p:ph type="title"/>
          </p:nvPr>
        </p:nvSpPr>
        <p:spPr>
          <a:xfrm>
            <a:off x="838200" y="365125"/>
            <a:ext cx="8482768" cy="1325563"/>
          </a:xfrm>
        </p:spPr>
        <p:txBody>
          <a:bodyPr/>
          <a:lstStyle/>
          <a:p>
            <a:r>
              <a:rPr lang="en-US" dirty="0">
                <a:solidFill>
                  <a:srgbClr val="08484C"/>
                </a:solidFill>
                <a:latin typeface="Georgia" panose="02040502050405020303" pitchFamily="18" charset="0"/>
              </a:rPr>
              <a:t>Nature of the two rules</a:t>
            </a:r>
          </a:p>
        </p:txBody>
      </p:sp>
      <p:graphicFrame>
        <p:nvGraphicFramePr>
          <p:cNvPr id="5" name="Segnaposto contenuto 4">
            <a:extLst>
              <a:ext uri="{FF2B5EF4-FFF2-40B4-BE49-F238E27FC236}">
                <a16:creationId xmlns:a16="http://schemas.microsoft.com/office/drawing/2014/main" id="{B04E2727-9ED8-2CA3-8108-6757B0F8F43A}"/>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240644965"/>
              </p:ext>
            </p:extLst>
          </p:nvPr>
        </p:nvGraphicFramePr>
        <p:xfrm>
          <a:off x="1808284" y="1847850"/>
          <a:ext cx="857543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7EA0F4C-E599-AFA8-AB96-C292FCB7BF1E}"/>
              </a:ext>
            </a:extLst>
          </p:cNvPr>
          <p:cNvSpPr>
            <a:spLocks noGrp="1"/>
          </p:cNvSpPr>
          <p:nvPr>
            <p:ph type="sldNum" sz="quarter" idx="12"/>
          </p:nvPr>
        </p:nvSpPr>
        <p:spPr/>
        <p:txBody>
          <a:bodyPr/>
          <a:lstStyle/>
          <a:p>
            <a:fld id="{48F63A3B-78C7-47BE-AE5E-E10140E04643}" type="slidenum">
              <a:rPr lang="en-US" smtClean="0"/>
              <a:t>8</a:t>
            </a:fld>
            <a:endParaRPr lang="en-US" dirty="0"/>
          </a:p>
        </p:txBody>
      </p:sp>
      <p:pic>
        <p:nvPicPr>
          <p:cNvPr id="6" name="Immagine 3">
            <a:extLst>
              <a:ext uri="{FF2B5EF4-FFF2-40B4-BE49-F238E27FC236}">
                <a16:creationId xmlns:a16="http://schemas.microsoft.com/office/drawing/2014/main" id="{5543B821-C10F-8146-F72D-C7BA6B38EFB3}"/>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2798" t="38667" r="21540" b="39000"/>
          <a:stretch/>
        </p:blipFill>
        <p:spPr>
          <a:xfrm>
            <a:off x="9320968" y="-32434"/>
            <a:ext cx="2871032" cy="1628303"/>
          </a:xfrm>
          <a:prstGeom prst="rect">
            <a:avLst/>
          </a:prstGeom>
        </p:spPr>
      </p:pic>
    </p:spTree>
    <p:extLst>
      <p:ext uri="{BB962C8B-B14F-4D97-AF65-F5344CB8AC3E}">
        <p14:creationId xmlns:p14="http://schemas.microsoft.com/office/powerpoint/2010/main" val="2457088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D4CC-AE88-6321-753B-D5BEC0F29A65}"/>
              </a:ext>
            </a:extLst>
          </p:cNvPr>
          <p:cNvSpPr>
            <a:spLocks noGrp="1"/>
          </p:cNvSpPr>
          <p:nvPr>
            <p:ph type="title"/>
          </p:nvPr>
        </p:nvSpPr>
        <p:spPr>
          <a:xfrm>
            <a:off x="838200" y="365125"/>
            <a:ext cx="8482768" cy="1325563"/>
          </a:xfrm>
        </p:spPr>
        <p:txBody>
          <a:bodyPr/>
          <a:lstStyle/>
          <a:p>
            <a:r>
              <a:rPr lang="en-US" dirty="0">
                <a:solidFill>
                  <a:srgbClr val="08484C"/>
                </a:solidFill>
                <a:latin typeface="Georgia" panose="02040502050405020303" pitchFamily="18" charset="0"/>
              </a:rPr>
              <a:t>Transparency in action</a:t>
            </a:r>
          </a:p>
        </p:txBody>
      </p:sp>
      <p:sp>
        <p:nvSpPr>
          <p:cNvPr id="3" name="Content Placeholder 2">
            <a:extLst>
              <a:ext uri="{FF2B5EF4-FFF2-40B4-BE49-F238E27FC236}">
                <a16:creationId xmlns:a16="http://schemas.microsoft.com/office/drawing/2014/main" id="{665279FF-7F4F-AB6B-E52A-06F589149DBF}"/>
              </a:ext>
            </a:extLst>
          </p:cNvPr>
          <p:cNvSpPr>
            <a:spLocks noGrp="1"/>
          </p:cNvSpPr>
          <p:nvPr>
            <p:ph idx="1"/>
          </p:nvPr>
        </p:nvSpPr>
        <p:spPr>
          <a:xfrm>
            <a:off x="838200" y="1993428"/>
            <a:ext cx="10515600" cy="4351338"/>
          </a:xfrm>
        </p:spPr>
        <p:txBody>
          <a:bodyPr numCol="1">
            <a:noAutofit/>
          </a:bodyPr>
          <a:lstStyle/>
          <a:p>
            <a:pPr marL="0" indent="0" algn="just">
              <a:buNone/>
            </a:pPr>
            <a:r>
              <a:rPr lang="en-GB" sz="2200" kern="100" dirty="0">
                <a:effectLst/>
                <a:latin typeface="Georgia" panose="02040502050405020303" pitchFamily="18" charset="0"/>
                <a:ea typeface="Open Sans" panose="020B0606030504020204" pitchFamily="34" charset="0"/>
                <a:cs typeface="Open Sans" panose="020B0606030504020204" pitchFamily="34" charset="0"/>
              </a:rPr>
              <a:t>EU institutions must exercise an active transparency:</a:t>
            </a:r>
          </a:p>
          <a:p>
            <a:pPr algn="just"/>
            <a:r>
              <a:rPr lang="en-GB" sz="2200" kern="100" dirty="0">
                <a:latin typeface="Georgia" panose="02040502050405020303" pitchFamily="18" charset="0"/>
                <a:ea typeface="Open Sans" panose="020B0606030504020204" pitchFamily="34" charset="0"/>
                <a:cs typeface="Open Sans" panose="020B0606030504020204" pitchFamily="34" charset="0"/>
              </a:rPr>
              <a:t>Manifest intention to kick off a legislative initiative</a:t>
            </a:r>
          </a:p>
          <a:p>
            <a:pPr algn="just"/>
            <a:r>
              <a:rPr lang="en-GB" sz="2200" kern="100" dirty="0">
                <a:latin typeface="Georgia" panose="02040502050405020303" pitchFamily="18" charset="0"/>
                <a:ea typeface="Open Sans" panose="020B0606030504020204" pitchFamily="34" charset="0"/>
                <a:cs typeface="Open Sans" panose="020B0606030504020204" pitchFamily="34" charset="0"/>
              </a:rPr>
              <a:t>Make information public during the process</a:t>
            </a:r>
          </a:p>
          <a:p>
            <a:pPr lvl="1" algn="just"/>
            <a:r>
              <a:rPr lang="en-GB" sz="1800" kern="100" dirty="0">
                <a:latin typeface="Georgia" panose="02040502050405020303" pitchFamily="18" charset="0"/>
                <a:ea typeface="Open Sans" panose="020B0606030504020204" pitchFamily="34" charset="0"/>
                <a:cs typeface="Open Sans" panose="020B0606030504020204" pitchFamily="34" charset="0"/>
              </a:rPr>
              <a:t>Not only drafts, but preparatory documents, impact assessments, etc. </a:t>
            </a:r>
          </a:p>
          <a:p>
            <a:pPr lvl="2" algn="just"/>
            <a:r>
              <a:rPr lang="en-GB" sz="1400" kern="100" dirty="0">
                <a:latin typeface="Georgia" panose="02040502050405020303" pitchFamily="18" charset="0"/>
                <a:ea typeface="Open Sans" panose="020B0606030504020204" pitchFamily="34" charset="0"/>
                <a:cs typeface="Open Sans" panose="020B0606030504020204" pitchFamily="34" charset="0"/>
              </a:rPr>
              <a:t>(see Heinrich (C-345/06))</a:t>
            </a:r>
          </a:p>
          <a:p>
            <a:pPr algn="just"/>
            <a:r>
              <a:rPr lang="en-GB" sz="2200" kern="100" dirty="0">
                <a:latin typeface="Georgia" panose="02040502050405020303" pitchFamily="18" charset="0"/>
                <a:ea typeface="Open Sans" panose="020B0606030504020204" pitchFamily="34" charset="0"/>
                <a:cs typeface="Open Sans" panose="020B0606030504020204" pitchFamily="34" charset="0"/>
              </a:rPr>
              <a:t>And monitor the implementation of rules and regulations after the proceeding is concluded</a:t>
            </a:r>
          </a:p>
          <a:p>
            <a:pPr algn="just"/>
            <a:r>
              <a:rPr lang="en-GB" sz="2200" kern="100" dirty="0">
                <a:latin typeface="Georgia" panose="02040502050405020303" pitchFamily="18" charset="0"/>
                <a:ea typeface="Open Sans" panose="020B0606030504020204" pitchFamily="34" charset="0"/>
                <a:cs typeface="Open Sans" panose="020B0606030504020204" pitchFamily="34" charset="0"/>
              </a:rPr>
              <a:t>In the administration of the institution itself</a:t>
            </a:r>
          </a:p>
          <a:p>
            <a:pPr algn="just"/>
            <a:endParaRPr lang="en-GB" sz="2200" kern="100" dirty="0">
              <a:latin typeface="Georgia" panose="02040502050405020303" pitchFamily="18" charset="0"/>
              <a:ea typeface="Open Sans" panose="020B0606030504020204" pitchFamily="34" charset="0"/>
              <a:cs typeface="Open Sans" panose="020B0606030504020204" pitchFamily="34" charset="0"/>
            </a:endParaRPr>
          </a:p>
          <a:p>
            <a:pPr marL="0" indent="0" algn="just">
              <a:buNone/>
            </a:pPr>
            <a:r>
              <a:rPr lang="en-GB" sz="2200" kern="100" dirty="0">
                <a:latin typeface="Georgia" panose="02040502050405020303" pitchFamily="18" charset="0"/>
                <a:ea typeface="Open Sans" panose="020B0606030504020204" pitchFamily="34" charset="0"/>
                <a:cs typeface="Open Sans" panose="020B0606030504020204" pitchFamily="34" charset="0"/>
              </a:rPr>
              <a:t>…with some caveats </a:t>
            </a:r>
          </a:p>
          <a:p>
            <a:pPr marL="0" indent="0">
              <a:buNone/>
            </a:pPr>
            <a:endParaRPr lang="en-GB" sz="2200" kern="1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17EA0F4C-E599-AFA8-AB96-C292FCB7BF1E}"/>
              </a:ext>
            </a:extLst>
          </p:cNvPr>
          <p:cNvSpPr>
            <a:spLocks noGrp="1"/>
          </p:cNvSpPr>
          <p:nvPr>
            <p:ph type="sldNum" sz="quarter" idx="12"/>
          </p:nvPr>
        </p:nvSpPr>
        <p:spPr/>
        <p:txBody>
          <a:bodyPr/>
          <a:lstStyle/>
          <a:p>
            <a:fld id="{48F63A3B-78C7-47BE-AE5E-E10140E04643}" type="slidenum">
              <a:rPr lang="en-US" smtClean="0"/>
              <a:t>9</a:t>
            </a:fld>
            <a:endParaRPr lang="en-US" dirty="0"/>
          </a:p>
        </p:txBody>
      </p:sp>
      <p:pic>
        <p:nvPicPr>
          <p:cNvPr id="6" name="Immagine 3">
            <a:extLst>
              <a:ext uri="{FF2B5EF4-FFF2-40B4-BE49-F238E27FC236}">
                <a16:creationId xmlns:a16="http://schemas.microsoft.com/office/drawing/2014/main" id="{5543B821-C10F-8146-F72D-C7BA6B38EFB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798" t="38667" r="21540" b="39000"/>
          <a:stretch/>
        </p:blipFill>
        <p:spPr>
          <a:xfrm>
            <a:off x="9320968" y="-32434"/>
            <a:ext cx="2871032" cy="1628303"/>
          </a:xfrm>
          <a:prstGeom prst="rect">
            <a:avLst/>
          </a:prstGeom>
        </p:spPr>
      </p:pic>
    </p:spTree>
    <p:extLst>
      <p:ext uri="{BB962C8B-B14F-4D97-AF65-F5344CB8AC3E}">
        <p14:creationId xmlns:p14="http://schemas.microsoft.com/office/powerpoint/2010/main" val="3178584150"/>
      </p:ext>
    </p:extLst>
  </p:cSld>
  <p:clrMapOvr>
    <a:masterClrMapping/>
  </p:clrMapOvr>
</p:sld>
</file>

<file path=ppt/theme/theme1.xml><?xml version="1.0" encoding="utf-8"?>
<a:theme xmlns:a="http://schemas.openxmlformats.org/drawingml/2006/main" name="Tema di Office">
  <a:themeElements>
    <a:clrScheme name="Office Theme">
      <a:dk1>
        <a:sysClr val="windowText" lastClr="000000"/>
      </a:dk1>
      <a:lt1>
        <a:sysClr val="window" lastClr="FFFFFF"/>
      </a:lt1>
      <a:dk2>
        <a:srgbClr val="0E2841"/>
      </a:dk2>
      <a:lt2>
        <a:srgbClr val="E8E8E8"/>
      </a:lt2>
      <a:accent1>
        <a:srgbClr val="156082"/>
      </a:accent1>
      <a:accent2>
        <a:srgbClr val="2E9CB8"/>
      </a:accent2>
      <a:accent3>
        <a:srgbClr val="E97132"/>
      </a:accent3>
      <a:accent4>
        <a:srgbClr val="196B24"/>
      </a:accent4>
      <a:accent5>
        <a:srgbClr val="4EA72E"/>
      </a:accent5>
      <a:accent6>
        <a:srgbClr val="C80724"/>
      </a:accent6>
      <a:hlink>
        <a:srgbClr val="518B9B"/>
      </a:hlink>
      <a:folHlink>
        <a:srgbClr val="96607D"/>
      </a:folHlink>
    </a:clrScheme>
    <a:fontScheme name="Office Theme">
      <a:majorFont>
        <a:latin typeface="Bierstadt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ierstadt"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2013-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di Office</Template>
  <TotalTime>7022</TotalTime>
  <Words>1967</Words>
  <Application>Microsoft Macintosh PowerPoint</Application>
  <PresentationFormat>Widescreen</PresentationFormat>
  <Paragraphs>224</Paragraphs>
  <Slides>25</Slides>
  <Notes>21</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25</vt:i4>
      </vt:variant>
    </vt:vector>
  </HeadingPairs>
  <TitlesOfParts>
    <vt:vector size="37" baseType="lpstr">
      <vt:lpstr>Arial</vt:lpstr>
      <vt:lpstr>Bierstadt</vt:lpstr>
      <vt:lpstr>BierstadtDisplay</vt:lpstr>
      <vt:lpstr>Calibri</vt:lpstr>
      <vt:lpstr>Georgia</vt:lpstr>
      <vt:lpstr>Helvetica Neue</vt:lpstr>
      <vt:lpstr>High Tower Text</vt:lpstr>
      <vt:lpstr>Open Sans</vt:lpstr>
      <vt:lpstr>Roboto</vt:lpstr>
      <vt:lpstr>Söhne</vt:lpstr>
      <vt:lpstr>Tw Cen MT</vt:lpstr>
      <vt:lpstr>Tema di Office</vt:lpstr>
      <vt:lpstr>Legal framework on the EU administrative avenues for civil society’s participation  </vt:lpstr>
      <vt:lpstr>Introduction</vt:lpstr>
      <vt:lpstr>Civil society participation: advocacy and lobbying</vt:lpstr>
      <vt:lpstr>Typical advocacy vs lobbying categorisation</vt:lpstr>
      <vt:lpstr>Openness and transparency in EU law</vt:lpstr>
      <vt:lpstr>Openness in EU law</vt:lpstr>
      <vt:lpstr>Transparency in EU law</vt:lpstr>
      <vt:lpstr>Nature of the two rules</vt:lpstr>
      <vt:lpstr>Transparency in action</vt:lpstr>
      <vt:lpstr>Participation – primary legislation</vt:lpstr>
      <vt:lpstr>Lobbying in the EU: European Interest Representation</vt:lpstr>
      <vt:lpstr>Advocacy and lobbying – existing avenues and instruments </vt:lpstr>
      <vt:lpstr>Transparency register</vt:lpstr>
      <vt:lpstr>Transparency Register Examples</vt:lpstr>
      <vt:lpstr>Transparency: MEPs meetings</vt:lpstr>
      <vt:lpstr>Exercise: search the register and the MEP database</vt:lpstr>
      <vt:lpstr>Access to information and acts</vt:lpstr>
      <vt:lpstr>Regulation (EC) No 1049/2001 (1)</vt:lpstr>
      <vt:lpstr>Regulation (EC) No 1049/2001 (2)</vt:lpstr>
      <vt:lpstr>Regulation (EC) No 1049/2001 (3)</vt:lpstr>
      <vt:lpstr>Regulation (EC) No 1049/2001 (4)  </vt:lpstr>
      <vt:lpstr>Regulation (EC) No 1049/2001 (6)   </vt:lpstr>
      <vt:lpstr>Access to Acts vs Data Protection right to Access (1)</vt:lpstr>
      <vt:lpstr>Access to Acts vs Data Protection right to Access (2)</vt:lpstr>
      <vt:lpstr>Questions? Please contact: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Federica Favuzza</dc:creator>
  <cp:lastModifiedBy>Federica Favuzza</cp:lastModifiedBy>
  <cp:revision>107</cp:revision>
  <cp:lastPrinted>2025-07-03T09:32:44Z</cp:lastPrinted>
  <dcterms:created xsi:type="dcterms:W3CDTF">2023-01-18T11:50:09Z</dcterms:created>
  <dcterms:modified xsi:type="dcterms:W3CDTF">2025-12-16T10:26:04Z</dcterms:modified>
</cp:coreProperties>
</file>