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A5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966"/>
  </p:normalViewPr>
  <p:slideViewPr>
    <p:cSldViewPr snapToGrid="0">
      <p:cViewPr varScale="1">
        <p:scale>
          <a:sx n="94" d="100"/>
          <a:sy n="94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87FAB-4C08-C048-B703-9843F8965AE8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51CA9-42EB-4440-90E5-77D0D261FD7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7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b="0" i="1" dirty="0">
              <a:solidFill>
                <a:srgbClr val="333333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87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000" dirty="0">
              <a:latin typeface="Times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42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38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720-96EB-E944-9BD4-B0B280585ED4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ADB2-E33B-504B-9BAF-FCBB7A7AC14B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9242-D871-C845-BAA3-1BF963663E6D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6914-A3AB-0542-9C78-C4E840E8ED59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C1A-A209-E54F-AE61-2ABD436CED97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F419-F58F-2A41-B405-A0BF7C6CB90D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8E9-18A7-D54B-8FCB-088F226597E4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E151-7222-1549-BE7F-4369F8454D1C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BECD-3B5A-7541-844B-30CEE13DAA09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3293-77AD-E046-8991-BCC6539FCB1A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C175-1BFB-3442-A643-5798CB8DEAD6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359C-09F4-5A40-B54A-70B6786F5B8B}" type="datetime1">
              <a:rPr lang="it-IT" smtClean="0"/>
              <a:t>11/12/25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059180-9475-0CB7-7E3A-0BD40519D30E}"/>
              </a:ext>
            </a:extLst>
          </p:cNvPr>
          <p:cNvSpPr txBox="1"/>
          <p:nvPr/>
        </p:nvSpPr>
        <p:spPr>
          <a:xfrm>
            <a:off x="6583481" y="401940"/>
            <a:ext cx="5267143" cy="3081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bg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  <a:ea typeface="+mj-ea"/>
                <a:cs typeface="Phosphate Inline" panose="02000506050000020004" pitchFamily="2" charset="77"/>
              </a:rPr>
              <a:t>How to use relevant legal sources in writing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24F698-799D-97BE-FC64-5DAF1097B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752856" y="1108199"/>
            <a:ext cx="5077769" cy="28798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1564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A4E800FA-EB2F-528C-AD9B-9782F6987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014" y="5892160"/>
            <a:ext cx="993619" cy="96086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10AC2F-B39D-5F00-F6AC-55F15D691211}"/>
              </a:ext>
            </a:extLst>
          </p:cNvPr>
          <p:cNvSpPr txBox="1"/>
          <p:nvPr/>
        </p:nvSpPr>
        <p:spPr>
          <a:xfrm>
            <a:off x="7126095" y="5905520"/>
            <a:ext cx="4724530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ts val="1200"/>
              </a:lnSpc>
            </a:pP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Funded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 by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 Union.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Views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 and opinions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expressed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 are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however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those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 of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author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(s)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only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 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and do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not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necessarily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reflect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those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 of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 Union 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or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Education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 and Culture Executive Agency (EACEA).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Neither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 Union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nor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granting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/>
              </a:rPr>
              <a:t> authority can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 be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held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responsible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 for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them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/>
              </a:rPr>
              <a:t>.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E974534-D5BF-708F-90AF-52DCCF720D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0" b="-8324"/>
          <a:stretch/>
        </p:blipFill>
        <p:spPr bwMode="auto">
          <a:xfrm>
            <a:off x="152087" y="5942092"/>
            <a:ext cx="4810868" cy="8663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9B2FBE91-B7EA-72A6-FA72-0780BC5E40B7}"/>
              </a:ext>
            </a:extLst>
          </p:cNvPr>
          <p:cNvCxnSpPr>
            <a:cxnSpLocks/>
          </p:cNvCxnSpPr>
          <p:nvPr/>
        </p:nvCxnSpPr>
        <p:spPr>
          <a:xfrm>
            <a:off x="6096000" y="499504"/>
            <a:ext cx="0" cy="409724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AEE8A902-A994-9F8B-F9DD-B4B3533E435A}"/>
              </a:ext>
            </a:extLst>
          </p:cNvPr>
          <p:cNvCxnSpPr>
            <a:cxnSpLocks/>
          </p:cNvCxnSpPr>
          <p:nvPr/>
        </p:nvCxnSpPr>
        <p:spPr>
          <a:xfrm>
            <a:off x="0" y="5851384"/>
            <a:ext cx="12192000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8">
            <a:extLst>
              <a:ext uri="{FF2B5EF4-FFF2-40B4-BE49-F238E27FC236}">
                <a16:creationId xmlns:a16="http://schemas.microsoft.com/office/drawing/2014/main" id="{8F93F95B-E556-BAA6-AA9C-CF380D93B689}"/>
              </a:ext>
            </a:extLst>
          </p:cNvPr>
          <p:cNvSpPr/>
          <p:nvPr/>
        </p:nvSpPr>
        <p:spPr>
          <a:xfrm>
            <a:off x="5115041" y="5969781"/>
            <a:ext cx="674598" cy="813801"/>
          </a:xfrm>
          <a:custGeom>
            <a:avLst/>
            <a:gdLst/>
            <a:ahLst/>
            <a:cxnLst/>
            <a:rect l="l" t="t" r="r" b="b"/>
            <a:pathLst>
              <a:path w="524577" h="585106">
                <a:moveTo>
                  <a:pt x="0" y="0"/>
                </a:moveTo>
                <a:lnTo>
                  <a:pt x="524578" y="0"/>
                </a:lnTo>
                <a:lnTo>
                  <a:pt x="524578" y="585106"/>
                </a:lnTo>
                <a:lnTo>
                  <a:pt x="0" y="585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58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86CF7-6CD8-6068-98C2-E31FD472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0"/>
            <a:ext cx="9634728" cy="1961322"/>
          </a:xfrm>
        </p:spPr>
        <p:txBody>
          <a:bodyPr>
            <a:noAutofit/>
          </a:bodyPr>
          <a:lstStyle/>
          <a:p>
            <a:pPr marL="0" indent="0" algn="ctr"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cap="all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Research</a:t>
            </a:r>
            <a:r>
              <a:rPr lang="it-IT" sz="3200" cap="all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  <a:t> Plans</a:t>
            </a:r>
            <a:br>
              <a:rPr lang="it-IT" sz="3200" cap="all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</a:br>
            <a:br>
              <a:rPr lang="it-IT" sz="3200" cap="all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</a:br>
            <a:endParaRPr lang="en-GB" sz="3600" b="1" cap="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BCAEB1-D080-0091-C00C-60F4C5024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8B5C8F-1AC7-3202-08AB-8556931D05FC}"/>
              </a:ext>
            </a:extLst>
          </p:cNvPr>
          <p:cNvSpPr txBox="1"/>
          <p:nvPr/>
        </p:nvSpPr>
        <p:spPr>
          <a:xfrm>
            <a:off x="350196" y="1504981"/>
            <a:ext cx="11622348" cy="44789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/>
                <a:ea typeface="Times New Roman" panose="02020603050405020304" pitchFamily="18" charset="0"/>
                <a:cs typeface="Times New Roman"/>
              </a:rPr>
              <a:t>IHL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/>
                <a:ea typeface="Times New Roman" panose="02020603050405020304" pitchFamily="18" charset="0"/>
                <a:cs typeface="Times New Roman"/>
              </a:rPr>
              <a:t>1.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Is Russia occupying Ukraine?</a:t>
            </a: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/>
                <a:cs typeface="Times New Roman"/>
              </a:rPr>
              <a:t>IHRL</a:t>
            </a: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/>
                <a:cs typeface="Times New Roman"/>
              </a:rPr>
              <a:t>2. Do States have the duty to take action to mitigate the effect of  climate change?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igh Tower Text"/>
              <a:cs typeface="Times New Roman"/>
            </a:endParaRPr>
          </a:p>
          <a:p>
            <a:pPr marL="457200" indent="-457200" algn="ctr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Bef>
                <a:spcPts val="200"/>
              </a:spcBef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/>
                <a:ea typeface="Times New Roman" panose="02020603050405020304" pitchFamily="18" charset="0"/>
                <a:cs typeface="Times New Roman"/>
              </a:rPr>
              <a:t>Individually:</a:t>
            </a:r>
          </a:p>
          <a:p>
            <a:pPr algn="ctr">
              <a:lnSpc>
                <a:spcPts val="1800"/>
              </a:lnSpc>
              <a:spcBef>
                <a:spcPts val="200"/>
              </a:spcBef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/>
                <a:ea typeface="Times New Roman" panose="02020603050405020304" pitchFamily="18" charset="0"/>
                <a:cs typeface="Times New Roman"/>
              </a:rPr>
              <a:t>Please work on a research plan proposal based on the suggestions given in the previous lecture (Where to find relevant legal sources)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ts val="1800"/>
              </a:lnSpc>
              <a:spcBef>
                <a:spcPts val="800"/>
              </a:spcBef>
            </a:pPr>
            <a:r>
              <a:rPr lang="en-US" sz="2400" dirty="0">
                <a:solidFill>
                  <a:srgbClr val="7030A0"/>
                </a:solidFill>
                <a:latin typeface="High Tower Text"/>
                <a:ea typeface="Times New Roman" panose="02020603050405020304" pitchFamily="18" charset="0"/>
                <a:cs typeface="Times New Roman"/>
              </a:rPr>
              <a:t>You have 15 minutes</a:t>
            </a:r>
          </a:p>
          <a:p>
            <a:pPr algn="ctr">
              <a:lnSpc>
                <a:spcPts val="1800"/>
              </a:lnSpc>
              <a:spcBef>
                <a:spcPts val="800"/>
              </a:spcBef>
            </a:pPr>
            <a:endParaRPr lang="en-US" sz="2400" dirty="0">
              <a:solidFill>
                <a:srgbClr val="7030A0"/>
              </a:solidFill>
              <a:latin typeface="High Tower Text"/>
              <a:ea typeface="Times New Roman" panose="02020603050405020304" pitchFamily="18" charset="0"/>
              <a:cs typeface="Times New Roman"/>
            </a:endParaRPr>
          </a:p>
          <a:p>
            <a:pPr algn="ctr">
              <a:lnSpc>
                <a:spcPts val="1800"/>
              </a:lnSpc>
              <a:spcBef>
                <a:spcPts val="800"/>
              </a:spcBef>
            </a:pPr>
            <a:endParaRPr lang="en-US" sz="2400" dirty="0">
              <a:solidFill>
                <a:srgbClr val="000000"/>
              </a:solidFill>
              <a:latin typeface="High Tower Text"/>
              <a:cs typeface="Times New Roman"/>
            </a:endParaRP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7351C56E-13E6-24F4-B9FF-79E4F5EE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86CF7-6CD8-6068-98C2-E31FD472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3200" cap="all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/>
                <a:ea typeface="Times New Roman" panose="02020603050405020304" pitchFamily="18" charset="0"/>
                <a:cs typeface="Phosphate Inline" panose="02000506050000020004" pitchFamily="2" charset="77"/>
              </a:rPr>
              <a:t>Drafting</a:t>
            </a:r>
            <a:r>
              <a:rPr lang="it-IT" sz="3200" cap="all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/>
                <a:ea typeface="Times New Roman" panose="02020603050405020304" pitchFamily="18" charset="0"/>
                <a:cs typeface="Phosphate Inline" panose="02000506050000020004" pitchFamily="2" charset="77"/>
              </a:rPr>
              <a:t> </a:t>
            </a:r>
            <a:r>
              <a:rPr lang="it-IT" sz="3200" cap="all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/>
                <a:ea typeface="Times New Roman" panose="02020603050405020304" pitchFamily="18" charset="0"/>
                <a:cs typeface="Phosphate Inline" panose="02000506050000020004" pitchFamily="2" charset="77"/>
              </a:rPr>
              <a:t>exercise</a:t>
            </a:r>
            <a:br>
              <a:rPr lang="it-IT" sz="3200" cap="all" dirty="0">
                <a:latin typeface="High Tower Text" panose="02040502050506030303" pitchFamily="18" charset="77"/>
                <a:ea typeface="Times New Roman" panose="02020603050405020304" pitchFamily="18" charset="0"/>
                <a:cs typeface="Phosphate Inline" panose="02000506050000020004" pitchFamily="2" charset="77"/>
              </a:rPr>
            </a:br>
            <a:r>
              <a:rPr lang="it-IT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/>
                <a:ea typeface="Times New Roman" panose="02020603050405020304" pitchFamily="18" charset="0"/>
                <a:cs typeface="Phosphate Inline" panose="02000506050000020004" pitchFamily="2" charset="77"/>
              </a:rPr>
              <a:t>work in teams</a:t>
            </a:r>
            <a:endParaRPr lang="en-GB" sz="3600" b="1" cap="all" dirty="0">
              <a:solidFill>
                <a:schemeClr val="tx1">
                  <a:lumMod val="85000"/>
                  <a:lumOff val="15000"/>
                </a:schemeClr>
              </a:solidFill>
              <a:latin typeface="High Tower Text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BCAEB1-D080-0091-C00C-60F4C5024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8B5C8F-1AC7-3202-08AB-8556931D05FC}"/>
              </a:ext>
            </a:extLst>
          </p:cNvPr>
          <p:cNvSpPr txBox="1"/>
          <p:nvPr/>
        </p:nvSpPr>
        <p:spPr>
          <a:xfrm>
            <a:off x="350196" y="1602239"/>
            <a:ext cx="11622348" cy="59400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Bef>
                <a:spcPts val="200"/>
              </a:spcBef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/>
                <a:ea typeface="Times New Roman" panose="02020603050405020304" pitchFamily="18" charset="0"/>
                <a:cs typeface="Times New Roman"/>
              </a:rPr>
              <a:t>2 teams for IHRL and 2 teams for IHL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/>
              <a:ea typeface="Times New Roman" panose="02020603050405020304" pitchFamily="18" charset="0"/>
              <a:cs typeface="Times New Roman"/>
            </a:endParaRPr>
          </a:p>
          <a:p>
            <a:pPr algn="ctr">
              <a:lnSpc>
                <a:spcPts val="1800"/>
              </a:lnSpc>
              <a:spcBef>
                <a:spcPts val="200"/>
              </a:spcBef>
            </a:pPr>
            <a:endParaRPr lang="en-US" sz="2400" dirty="0">
              <a:solidFill>
                <a:srgbClr val="000000"/>
              </a:solidFill>
              <a:latin typeface="High Tower Tex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200"/>
              </a:spcBef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/>
                <a:ea typeface="Times New Roman" panose="02020603050405020304" pitchFamily="18" charset="0"/>
                <a:cs typeface="Times New Roman"/>
              </a:rPr>
              <a:t>Take </a:t>
            </a:r>
            <a:r>
              <a:rPr lang="en-US" sz="2400" b="1" i="1" u="sng" dirty="0">
                <a:solidFill>
                  <a:srgbClr val="7030A0"/>
                </a:solidFill>
                <a:latin typeface="High Tower Text"/>
                <a:ea typeface="Times New Roman" panose="02020603050405020304" pitchFamily="18" charset="0"/>
                <a:cs typeface="Times New Roman"/>
              </a:rPr>
              <a:t>30 minutes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/>
                <a:ea typeface="Times New Roman" panose="02020603050405020304" pitchFamily="18" charset="0"/>
                <a:cs typeface="Times New Roman"/>
              </a:rPr>
              <a:t> to draft one paragraph (around 350 words) on the following aspects of each research: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igh Tower Text"/>
              <a:cs typeface="Times New Roman"/>
            </a:endParaRPr>
          </a:p>
          <a:p>
            <a:pPr algn="just">
              <a:lnSpc>
                <a:spcPts val="1800"/>
              </a:lnSpc>
              <a:spcBef>
                <a:spcPts val="2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/>
                <a:ea typeface="Times New Roman" panose="02020603050405020304" pitchFamily="18" charset="0"/>
                <a:cs typeface="Times New Roman"/>
              </a:rPr>
              <a:t>1. What is the definition of belligerent occupation under IHL?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/>
                <a:cs typeface="Times New Roman"/>
              </a:rPr>
              <a:t>2. How does climate change affect the right to life under the ICCPR?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igh Tower Text"/>
              <a:cs typeface="Times New Roman"/>
            </a:endParaRPr>
          </a:p>
          <a:p>
            <a:pPr algn="just">
              <a:lnSpc>
                <a:spcPts val="1800"/>
              </a:lnSpc>
              <a:spcBef>
                <a:spcPts val="200"/>
              </a:spcBef>
            </a:pPr>
            <a:endParaRPr lang="en-US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200"/>
              </a:spcBef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Please consider it as a final draft (so comprising quotes, footnotes, supporting materials/case law, etc.).</a:t>
            </a:r>
          </a:p>
          <a:p>
            <a:pPr algn="just">
              <a:lnSpc>
                <a:spcPts val="1800"/>
              </a:lnSpc>
              <a:spcBef>
                <a:spcPts val="200"/>
              </a:spcBef>
            </a:pPr>
            <a:endParaRPr lang="en-US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200"/>
              </a:spcBef>
            </a:pPr>
            <a:endParaRPr lang="en-US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Bef>
                <a:spcPts val="200"/>
              </a:spcBef>
            </a:pPr>
            <a:endParaRPr lang="en-US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Bef>
                <a:spcPts val="200"/>
              </a:spcBef>
            </a:pPr>
            <a:r>
              <a:rPr lang="en-US" sz="2400" b="1" i="1" dirty="0">
                <a:solidFill>
                  <a:srgbClr val="FF0000"/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Let’s see your paragraphs and discuss!</a:t>
            </a:r>
          </a:p>
          <a:p>
            <a:pPr algn="ctr">
              <a:lnSpc>
                <a:spcPts val="1800"/>
              </a:lnSpc>
              <a:spcBef>
                <a:spcPts val="2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Bef>
                <a:spcPts val="2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/>
              <a:ea typeface="Times New Roman" panose="02020603050405020304" pitchFamily="18" charset="0"/>
              <a:cs typeface="Times New Roman"/>
            </a:endParaRPr>
          </a:p>
          <a:p>
            <a:pPr algn="ctr">
              <a:lnSpc>
                <a:spcPts val="1800"/>
              </a:lnSpc>
              <a:spcBef>
                <a:spcPts val="2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igh Tower Text"/>
              <a:ea typeface="Times New Roman" panose="02020603050405020304" pitchFamily="18" charset="0"/>
              <a:cs typeface="Times New Roman"/>
            </a:endParaRPr>
          </a:p>
          <a:p>
            <a:pPr algn="ctr">
              <a:lnSpc>
                <a:spcPts val="1800"/>
              </a:lnSpc>
              <a:spcBef>
                <a:spcPts val="200"/>
              </a:spcBef>
            </a:pPr>
            <a:endParaRPr lang="en-US" sz="2400" b="1" i="1" dirty="0">
              <a:solidFill>
                <a:srgbClr val="7030A0"/>
              </a:solidFill>
              <a:latin typeface="High Tower Text"/>
              <a:ea typeface="Times New Roman" panose="02020603050405020304" pitchFamily="18" charset="0"/>
              <a:cs typeface="Times New Roman"/>
            </a:endParaRPr>
          </a:p>
          <a:p>
            <a:pPr algn="ctr">
              <a:lnSpc>
                <a:spcPts val="1800"/>
              </a:lnSpc>
              <a:spcBef>
                <a:spcPts val="200"/>
              </a:spcBef>
            </a:pPr>
            <a:endParaRPr lang="en-US" sz="2400" b="1" i="1" dirty="0">
              <a:solidFill>
                <a:srgbClr val="7030A0"/>
              </a:solidFill>
              <a:latin typeface="High Tower Text"/>
              <a:ea typeface="Times New Roman" panose="02020603050405020304" pitchFamily="18" charset="0"/>
              <a:cs typeface="Times New Roman"/>
            </a:endParaRPr>
          </a:p>
          <a:p>
            <a:pPr algn="ctr">
              <a:lnSpc>
                <a:spcPts val="1800"/>
              </a:lnSpc>
              <a:spcBef>
                <a:spcPts val="200"/>
              </a:spcBef>
            </a:pPr>
            <a:endParaRPr lang="en-US" sz="2400" b="1" i="1" dirty="0">
              <a:solidFill>
                <a:srgbClr val="7030A0"/>
              </a:solidFill>
              <a:latin typeface="High Tower Text"/>
              <a:ea typeface="Times New Roman" panose="02020603050405020304" pitchFamily="18" charset="0"/>
              <a:cs typeface="Times New Roman"/>
            </a:endParaRPr>
          </a:p>
          <a:p>
            <a:pPr algn="ctr">
              <a:lnSpc>
                <a:spcPts val="1800"/>
              </a:lnSpc>
              <a:spcBef>
                <a:spcPts val="200"/>
              </a:spcBef>
            </a:pPr>
            <a:endParaRPr lang="en-US" sz="2400" b="1" i="1" dirty="0">
              <a:solidFill>
                <a:srgbClr val="7030A0"/>
              </a:solidFill>
              <a:latin typeface="High Tower Text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7351C56E-13E6-24F4-B9FF-79E4F5EE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3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aselle con punto interrogativo">
            <a:extLst>
              <a:ext uri="{FF2B5EF4-FFF2-40B4-BE49-F238E27FC236}">
                <a16:creationId xmlns:a16="http://schemas.microsoft.com/office/drawing/2014/main" id="{C45BCE29-1A85-F1DE-2176-416FE5FE5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3062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DD32E0-F2F4-A9D0-6733-8D35A55E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5" y="3417573"/>
            <a:ext cx="6577649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</a:rPr>
              <a:t>Questions?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/>
              </a:rPr>
              <a:t>Please contact: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/>
              </a:rPr>
              <a:t>…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High Tower Text"/>
            </a:endParaRPr>
          </a:p>
        </p:txBody>
      </p:sp>
      <p:sp>
        <p:nvSpPr>
          <p:cNvPr id="2" name="Segnaposto numero diapositiva 17">
            <a:extLst>
              <a:ext uri="{FF2B5EF4-FFF2-40B4-BE49-F238E27FC236}">
                <a16:creationId xmlns:a16="http://schemas.microsoft.com/office/drawing/2014/main" id="{C46DD378-300C-5D33-17D6-79FC49104EFE}"/>
              </a:ext>
            </a:extLst>
          </p:cNvPr>
          <p:cNvSpPr txBox="1">
            <a:spLocks/>
          </p:cNvSpPr>
          <p:nvPr/>
        </p:nvSpPr>
        <p:spPr>
          <a:xfrm>
            <a:off x="9430949" y="64917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34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2E9CB8"/>
      </a:accent2>
      <a:accent3>
        <a:srgbClr val="E97132"/>
      </a:accent3>
      <a:accent4>
        <a:srgbClr val="196B24"/>
      </a:accent4>
      <a:accent5>
        <a:srgbClr val="4EA72E"/>
      </a:accent5>
      <a:accent6>
        <a:srgbClr val="C80724"/>
      </a:accent6>
      <a:hlink>
        <a:srgbClr val="518B9B"/>
      </a:hlink>
      <a:folHlink>
        <a:srgbClr val="96607D"/>
      </a:folHlink>
    </a:clrScheme>
    <a:fontScheme name="Office Theme">
      <a:majorFont>
        <a:latin typeface="Bierstadt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Bierstadt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 2013-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2105</TotalTime>
  <Words>228</Words>
  <Application>Microsoft Macintosh PowerPoint</Application>
  <PresentationFormat>Widescreen</PresentationFormat>
  <Paragraphs>40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4" baseType="lpstr">
      <vt:lpstr>Arial</vt:lpstr>
      <vt:lpstr>Bierstadt</vt:lpstr>
      <vt:lpstr>BierstadtDisplay</vt:lpstr>
      <vt:lpstr>Calibri</vt:lpstr>
      <vt:lpstr>Georgia</vt:lpstr>
      <vt:lpstr>High Tower Text</vt:lpstr>
      <vt:lpstr>Roboto</vt:lpstr>
      <vt:lpstr>Times</vt:lpstr>
      <vt:lpstr>Tw Cen MT</vt:lpstr>
      <vt:lpstr>Tema di Office</vt:lpstr>
      <vt:lpstr>Presentazione standard di PowerPoint</vt:lpstr>
      <vt:lpstr>Research Plans  </vt:lpstr>
      <vt:lpstr>Drafting exercise work in teams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Favuzza</dc:creator>
  <cp:lastModifiedBy>Federica Favuzza</cp:lastModifiedBy>
  <cp:revision>161</cp:revision>
  <dcterms:created xsi:type="dcterms:W3CDTF">2023-01-18T11:50:09Z</dcterms:created>
  <dcterms:modified xsi:type="dcterms:W3CDTF">2025-12-11T12:59:46Z</dcterms:modified>
</cp:coreProperties>
</file>