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sldIdLst>
    <p:sldId id="256" r:id="rId2"/>
    <p:sldId id="566" r:id="rId3"/>
    <p:sldId id="567" r:id="rId4"/>
    <p:sldId id="290" r:id="rId5"/>
    <p:sldId id="565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A5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8966"/>
  </p:normalViewPr>
  <p:slideViewPr>
    <p:cSldViewPr snapToGrid="0">
      <p:cViewPr varScale="1">
        <p:scale>
          <a:sx n="90" d="100"/>
          <a:sy n="90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87FAB-4C08-C048-B703-9843F8965AE8}" type="datetimeFigureOut">
              <a:rPr lang="en-GB" smtClean="0"/>
              <a:t>13/12/2025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51CA9-42EB-4440-90E5-77D0D261FD7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Are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you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a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university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student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or a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recent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graduate?</a:t>
            </a:r>
          </a:p>
          <a:p>
            <a:pPr algn="l"/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Would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you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like to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pursue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a career in international human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rights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or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humanitarian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law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advocacy?</a:t>
            </a:r>
          </a:p>
          <a:p>
            <a:pPr algn="l"/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Then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this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is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the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course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for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you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!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AdvoC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: The international human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rights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and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humanitarian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law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advocacy clinic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starting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in April </a:t>
            </a:r>
            <a:r>
              <a:rPr lang="it-IT" b="0" i="1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at</a:t>
            </a:r>
            <a:r>
              <a:rPr lang="it-IT" b="0" i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the University of Milan.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7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720-96EB-E944-9BD4-B0B280585ED4}" type="datetime1">
              <a:rPr lang="it-IT" smtClean="0"/>
              <a:t>13/12/25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ADB2-E33B-504B-9BAF-FCBB7A7AC14B}" type="datetime1">
              <a:rPr lang="it-IT" smtClean="0"/>
              <a:t>13/12/25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9242-D871-C845-BAA3-1BF963663E6D}" type="datetime1">
              <a:rPr lang="it-IT" smtClean="0"/>
              <a:t>13/12/25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razek"/>
          <p:cNvSpPr>
            <a:spLocks noGrp="1"/>
          </p:cNvSpPr>
          <p:nvPr>
            <p:ph type="pic" sz="half" idx="21"/>
          </p:nvPr>
        </p:nvSpPr>
        <p:spPr>
          <a:xfrm>
            <a:off x="6393656" y="1223367"/>
            <a:ext cx="5226844" cy="574428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81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476250" y="1919883"/>
            <a:ext cx="5453063" cy="4464844"/>
          </a:xfrm>
          <a:prstGeom prst="rect">
            <a:avLst/>
          </a:prstGeom>
        </p:spPr>
        <p:txBody>
          <a:bodyPr/>
          <a:lstStyle>
            <a:lvl1pPr marL="276810" indent="-276810">
              <a:spcBef>
                <a:spcPts val="1266"/>
              </a:spcBef>
              <a:buSzPct val="65000"/>
              <a:defRPr sz="2109"/>
            </a:lvl1pPr>
            <a:lvl2pPr marL="553621" indent="-276810">
              <a:spcBef>
                <a:spcPts val="1266"/>
              </a:spcBef>
              <a:buSzPct val="65000"/>
              <a:defRPr sz="2109"/>
            </a:lvl2pPr>
            <a:lvl3pPr marL="830431" indent="-276810">
              <a:spcBef>
                <a:spcPts val="1266"/>
              </a:spcBef>
              <a:buSzPct val="65000"/>
              <a:defRPr sz="2109"/>
            </a:lvl3pPr>
            <a:lvl4pPr marL="1107242" indent="-276810">
              <a:spcBef>
                <a:spcPts val="1266"/>
              </a:spcBef>
              <a:buSzPct val="65000"/>
              <a:defRPr sz="2109"/>
            </a:lvl4pPr>
            <a:lvl5pPr marL="1384052" indent="-276810">
              <a:spcBef>
                <a:spcPts val="1266"/>
              </a:spcBef>
              <a:buSzPct val="65000"/>
              <a:defRPr sz="2109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9329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7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0972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6914-A3AB-0542-9C78-C4E840E8ED59}" type="datetime1">
              <a:rPr lang="it-IT" smtClean="0"/>
              <a:t>13/12/25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C1A-A209-E54F-AE61-2ABD436CED97}" type="datetime1">
              <a:rPr lang="it-IT" smtClean="0"/>
              <a:t>13/12/25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F419-F58F-2A41-B405-A0BF7C6CB90D}" type="datetime1">
              <a:rPr lang="it-IT" smtClean="0"/>
              <a:t>13/12/25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8E9-18A7-D54B-8FCB-088F226597E4}" type="datetime1">
              <a:rPr lang="it-IT" smtClean="0"/>
              <a:t>13/12/25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E151-7222-1549-BE7F-4369F8454D1C}" type="datetime1">
              <a:rPr lang="it-IT" smtClean="0"/>
              <a:t>13/12/25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BECD-3B5A-7541-844B-30CEE13DAA09}" type="datetime1">
              <a:rPr lang="it-IT" smtClean="0"/>
              <a:t>13/12/25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3293-77AD-E046-8991-BCC6539FCB1A}" type="datetime1">
              <a:rPr lang="it-IT" smtClean="0"/>
              <a:t>13/12/25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C175-1BFB-3442-A643-5798CB8DEAD6}" type="datetime1">
              <a:rPr lang="it-IT" smtClean="0"/>
              <a:t>13/12/25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359C-09F4-5A40-B54A-70B6786F5B8B}" type="datetime1">
              <a:rPr lang="it-IT" smtClean="0"/>
              <a:t>13/12/25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rightscoalition.org/en/act-now-sign-petitions-letters" TargetMode="External"/><Relationship Id="rId2" Type="http://schemas.openxmlformats.org/officeDocument/2006/relationships/hyperlink" Target="https://www.greenrightscoalition.org/en/advocacy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emf"/><Relationship Id="rId4" Type="http://schemas.openxmlformats.org/officeDocument/2006/relationships/hyperlink" Target="https://www.greenrightscoalition.org/en/our-tea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zi.lavoro.gov.it/runts/it-it/" TargetMode="External"/><Relationship Id="rId2" Type="http://schemas.openxmlformats.org/officeDocument/2006/relationships/hyperlink" Target="https://www.retedeldono.it/magazine/aprire-una-associazione-no-profit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hyperlink" Target="https://www.mase.gov.it/pagina/associazioni-di-protezione-ambientale-art-13-legge-8-luglio-1986-n-349" TargetMode="External"/><Relationship Id="rId4" Type="http://schemas.openxmlformats.org/officeDocument/2006/relationships/hyperlink" Target="https://www.retedeldono.it/magazine/terzo-settor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059180-9475-0CB7-7E3A-0BD40519D30E}"/>
              </a:ext>
            </a:extLst>
          </p:cNvPr>
          <p:cNvSpPr txBox="1"/>
          <p:nvPr/>
        </p:nvSpPr>
        <p:spPr>
          <a:xfrm>
            <a:off x="6570249" y="2704901"/>
            <a:ext cx="5267143" cy="2797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  <a:ea typeface="+mj-ea"/>
                <a:cs typeface="Phosphate Inline" panose="02000506050000020004" pitchFamily="2" charset="77"/>
              </a:rPr>
              <a:t>How to set up an advocacy organization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bg1">
                  <a:lumMod val="65000"/>
                  <a:lumOff val="35000"/>
                </a:schemeClr>
              </a:solidFill>
              <a:latin typeface="High Tower Text" panose="02040502050506030303" pitchFamily="18" charset="0"/>
              <a:ea typeface="+mj-ea"/>
              <a:cs typeface="Phosphate Inline" panose="02000506050000020004" pitchFamily="2" charset="77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bg1">
                  <a:lumMod val="65000"/>
                  <a:lumOff val="35000"/>
                </a:schemeClr>
              </a:solidFill>
              <a:latin typeface="High Tower Text" panose="02040502050506030303" pitchFamily="18" charset="0"/>
              <a:ea typeface="+mj-ea"/>
              <a:cs typeface="Phosphate Inline" panose="02000506050000020004" pitchFamily="2" charset="77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  <a:ea typeface="+mj-ea"/>
                <a:cs typeface="Phosphate Inline" panose="02000506050000020004" pitchFamily="2" charset="77"/>
              </a:rPr>
              <a:t>Template prepared using materials provided by F. De </a:t>
            </a:r>
            <a:r>
              <a:rPr lang="en-US" sz="16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  <a:ea typeface="+mj-ea"/>
                <a:cs typeface="Phosphate Inline" panose="02000506050000020004" pitchFamily="2" charset="77"/>
              </a:rPr>
              <a:t>Facci</a:t>
            </a: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  <a:ea typeface="+mj-ea"/>
                <a:cs typeface="Phosphate Inline" panose="02000506050000020004" pitchFamily="2" charset="77"/>
              </a:rPr>
              <a:t>, The Green Rights Coalition, for </a:t>
            </a:r>
            <a:r>
              <a:rPr lang="en-US" sz="16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  <a:ea typeface="+mj-ea"/>
                <a:cs typeface="Phosphate Inline" panose="02000506050000020004" pitchFamily="2" charset="77"/>
              </a:rPr>
              <a:t>AdvoC</a:t>
            </a: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  <a:ea typeface="+mj-ea"/>
                <a:cs typeface="Phosphate Inline" panose="02000506050000020004" pitchFamily="2" charset="77"/>
              </a:rPr>
              <a:t>. This template is a simplified educational tool based on original lecture slides.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bg1">
                  <a:lumMod val="65000"/>
                  <a:lumOff val="35000"/>
                </a:schemeClr>
              </a:solidFill>
              <a:latin typeface="Phosphate Inline" panose="02000506050000020004" pitchFamily="2" charset="77"/>
              <a:ea typeface="+mj-ea"/>
              <a:cs typeface="Phosphate Inline" panose="02000506050000020004" pitchFamily="2" charset="77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24F698-799D-97BE-FC64-5DAF1097B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752856" y="1108199"/>
            <a:ext cx="5077769" cy="28798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1564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A4E800FA-EB2F-528C-AD9B-9782F6987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014" y="5892160"/>
            <a:ext cx="993619" cy="96086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10AC2F-B39D-5F00-F6AC-55F15D691211}"/>
              </a:ext>
            </a:extLst>
          </p:cNvPr>
          <p:cNvSpPr txBox="1"/>
          <p:nvPr/>
        </p:nvSpPr>
        <p:spPr>
          <a:xfrm>
            <a:off x="7126095" y="5905520"/>
            <a:ext cx="47245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Funded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by the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Union.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Views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and opinions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expressed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are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however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those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of the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author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(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s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)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only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and do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not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necessarily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reflect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those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of the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Union or 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the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European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Education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and Culture Executive Agency (EACEA).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Neither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the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Union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nor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the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granting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authority can be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held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responsible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for </a:t>
            </a:r>
            <a:r>
              <a:rPr lang="it-IT" sz="110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them</a:t>
            </a:r>
            <a:r>
              <a:rPr lang="it-IT" sz="110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E974534-D5BF-708F-90AF-52DCCF720D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0" b="-8324"/>
          <a:stretch/>
        </p:blipFill>
        <p:spPr bwMode="auto">
          <a:xfrm>
            <a:off x="187759" y="5921511"/>
            <a:ext cx="4810868" cy="866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9B2FBE91-B7EA-72A6-FA72-0780BC5E40B7}"/>
              </a:ext>
            </a:extLst>
          </p:cNvPr>
          <p:cNvCxnSpPr>
            <a:cxnSpLocks/>
          </p:cNvCxnSpPr>
          <p:nvPr/>
        </p:nvCxnSpPr>
        <p:spPr>
          <a:xfrm>
            <a:off x="6096000" y="499504"/>
            <a:ext cx="0" cy="409724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AEE8A902-A994-9F8B-F9DD-B4B3533E435A}"/>
              </a:ext>
            </a:extLst>
          </p:cNvPr>
          <p:cNvCxnSpPr>
            <a:cxnSpLocks/>
          </p:cNvCxnSpPr>
          <p:nvPr/>
        </p:nvCxnSpPr>
        <p:spPr>
          <a:xfrm>
            <a:off x="0" y="5851384"/>
            <a:ext cx="12192000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8">
            <a:extLst>
              <a:ext uri="{FF2B5EF4-FFF2-40B4-BE49-F238E27FC236}">
                <a16:creationId xmlns:a16="http://schemas.microsoft.com/office/drawing/2014/main" id="{889E2DB9-BAAD-1EE9-C399-0EC41C1FEE57}"/>
              </a:ext>
            </a:extLst>
          </p:cNvPr>
          <p:cNvSpPr/>
          <p:nvPr/>
        </p:nvSpPr>
        <p:spPr>
          <a:xfrm>
            <a:off x="5159510" y="5933129"/>
            <a:ext cx="674598" cy="813801"/>
          </a:xfrm>
          <a:custGeom>
            <a:avLst/>
            <a:gdLst/>
            <a:ahLst/>
            <a:cxnLst/>
            <a:rect l="l" t="t" r="r" b="b"/>
            <a:pathLst>
              <a:path w="524577" h="585106">
                <a:moveTo>
                  <a:pt x="0" y="0"/>
                </a:moveTo>
                <a:lnTo>
                  <a:pt x="524578" y="0"/>
                </a:lnTo>
                <a:lnTo>
                  <a:pt x="524578" y="585106"/>
                </a:lnTo>
                <a:lnTo>
                  <a:pt x="0" y="585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8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E0FD9-F0C0-2B4B-7EA7-226FBE250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Heterogeneous nature of recipients of law">
            <a:extLst>
              <a:ext uri="{FF2B5EF4-FFF2-40B4-BE49-F238E27FC236}">
                <a16:creationId xmlns:a16="http://schemas.microsoft.com/office/drawing/2014/main" id="{58B771EC-E444-2C97-B471-2440B90F55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6155" y="365125"/>
            <a:ext cx="8202305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UPS of an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association</a:t>
            </a:r>
            <a:endParaRPr sz="3200" b="1" cap="all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sp>
        <p:nvSpPr>
          <p:cNvPr id="199" name="Multiplicity of groups of recipients of legal norms…">
            <a:extLst>
              <a:ext uri="{FF2B5EF4-FFF2-40B4-BE49-F238E27FC236}">
                <a16:creationId xmlns:a16="http://schemas.microsoft.com/office/drawing/2014/main" id="{F4A6C7D6-FF5D-B630-D693-0D0C4DA76F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9433" y="1965278"/>
            <a:ext cx="11668836" cy="45275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>
                <a:latin typeface="Georgia" panose="02040502050405020303" pitchFamily="18" charset="0"/>
              </a:rPr>
              <a:t>Work with passionate people</a:t>
            </a: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>
                <a:latin typeface="Georgia" panose="02040502050405020303" pitchFamily="18" charset="0"/>
              </a:rPr>
              <a:t>The </a:t>
            </a:r>
            <a:r>
              <a:rPr lang="it-IT" sz="2000" dirty="0" err="1">
                <a:latin typeface="Georgia" panose="02040502050405020303" pitchFamily="18" charset="0"/>
              </a:rPr>
              <a:t>advancement</a:t>
            </a:r>
            <a:r>
              <a:rPr lang="it-IT" sz="2000" dirty="0">
                <a:latin typeface="Georgia" panose="02040502050405020303" pitchFamily="18" charset="0"/>
              </a:rPr>
              <a:t> </a:t>
            </a:r>
            <a:r>
              <a:rPr lang="it-IT" sz="2000" dirty="0" err="1">
                <a:latin typeface="Georgia" panose="02040502050405020303" pitchFamily="18" charset="0"/>
              </a:rPr>
              <a:t>towards</a:t>
            </a:r>
            <a:r>
              <a:rPr lang="it-IT" sz="2000" dirty="0">
                <a:latin typeface="Georgia" panose="02040502050405020303" pitchFamily="18" charset="0"/>
              </a:rPr>
              <a:t> a goal</a:t>
            </a:r>
          </a:p>
          <a:p>
            <a:pPr marL="254000" lvl="1" indent="0">
              <a:spcBef>
                <a:spcPts val="1250"/>
              </a:spcBef>
              <a:buSzPct val="65000"/>
              <a:buNone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>
                <a:latin typeface="Georgia" panose="02040502050405020303" pitchFamily="18" charset="0"/>
              </a:rPr>
              <a:t>The </a:t>
            </a:r>
            <a:r>
              <a:rPr lang="it-IT" sz="2000" dirty="0" err="1">
                <a:latin typeface="Georgia" panose="02040502050405020303" pitchFamily="18" charset="0"/>
              </a:rPr>
              <a:t>campaigns</a:t>
            </a:r>
            <a:r>
              <a:rPr lang="it-IT" sz="2000" dirty="0">
                <a:latin typeface="Georgia" panose="02040502050405020303" pitchFamily="18" charset="0"/>
              </a:rPr>
              <a:t> and the </a:t>
            </a:r>
            <a:r>
              <a:rPr lang="it-IT" sz="2000" dirty="0" err="1">
                <a:latin typeface="Georgia" panose="02040502050405020303" pitchFamily="18" charset="0"/>
              </a:rPr>
              <a:t>results</a:t>
            </a:r>
            <a:r>
              <a:rPr lang="it-IT" sz="2000" dirty="0">
                <a:latin typeface="Georgia" panose="02040502050405020303" pitchFamily="18" charset="0"/>
              </a:rPr>
              <a:t>! </a:t>
            </a: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254000" lvl="1" indent="0">
              <a:spcBef>
                <a:spcPts val="1250"/>
              </a:spcBef>
              <a:buSzPct val="65000"/>
              <a:buNone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254000" lvl="1" indent="0">
              <a:spcBef>
                <a:spcPts val="1250"/>
              </a:spcBef>
              <a:buSzPct val="65000"/>
              <a:buNone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254000" lvl="1" indent="0">
              <a:spcBef>
                <a:spcPts val="1250"/>
              </a:spcBef>
              <a:buSzPct val="65000"/>
              <a:buNone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08000" lvl="2" indent="0" algn="ctr">
              <a:spcBef>
                <a:spcPts val="1250"/>
              </a:spcBef>
              <a:buSzPct val="65000"/>
              <a:buNone/>
              <a:defRPr sz="4200"/>
            </a:pPr>
            <a:endParaRPr lang="pl-PL" dirty="0">
              <a:latin typeface="Georgia" panose="02040502050405020303" pitchFamily="18" charset="0"/>
            </a:endParaRP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7CC60F4D-6CA2-A44F-88AA-7888E7042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202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DEA5D-6B74-6624-059D-1C44428C7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Heterogeneous nature of recipients of law">
            <a:extLst>
              <a:ext uri="{FF2B5EF4-FFF2-40B4-BE49-F238E27FC236}">
                <a16:creationId xmlns:a16="http://schemas.microsoft.com/office/drawing/2014/main" id="{0930EB37-A0DB-F430-DF45-4E89728094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6155" y="365125"/>
            <a:ext cx="8202305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Downs of an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association</a:t>
            </a:r>
            <a:endParaRPr sz="3200" b="1" cap="all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sp>
        <p:nvSpPr>
          <p:cNvPr id="199" name="Multiplicity of groups of recipients of legal norms…">
            <a:extLst>
              <a:ext uri="{FF2B5EF4-FFF2-40B4-BE49-F238E27FC236}">
                <a16:creationId xmlns:a16="http://schemas.microsoft.com/office/drawing/2014/main" id="{F2B9A105-8FFE-2BA8-F214-D37237D41C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9433" y="1965278"/>
            <a:ext cx="11668836" cy="45275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 err="1">
                <a:latin typeface="Georgia" panose="02040502050405020303" pitchFamily="18" charset="0"/>
              </a:rPr>
              <a:t>Motivating</a:t>
            </a:r>
            <a:r>
              <a:rPr lang="it-IT" sz="2000" dirty="0">
                <a:latin typeface="Georgia" panose="02040502050405020303" pitchFamily="18" charset="0"/>
              </a:rPr>
              <a:t> </a:t>
            </a:r>
            <a:r>
              <a:rPr lang="it-IT" sz="2000" dirty="0" err="1">
                <a:latin typeface="Georgia" panose="02040502050405020303" pitchFamily="18" charset="0"/>
              </a:rPr>
              <a:t>volunteers</a:t>
            </a:r>
            <a:r>
              <a:rPr lang="it-IT" sz="2000" dirty="0">
                <a:latin typeface="Georgia" panose="02040502050405020303" pitchFamily="18" charset="0"/>
              </a:rPr>
              <a:t> (so </a:t>
            </a:r>
            <a:r>
              <a:rPr lang="it-IT" sz="2000" dirty="0" err="1">
                <a:latin typeface="Georgia" panose="02040502050405020303" pitchFamily="18" charset="0"/>
              </a:rPr>
              <a:t>understand</a:t>
            </a:r>
            <a:r>
              <a:rPr lang="it-IT" sz="2000" dirty="0">
                <a:latin typeface="Georgia" panose="02040502050405020303" pitchFamily="18" charset="0"/>
              </a:rPr>
              <a:t> </a:t>
            </a:r>
            <a:r>
              <a:rPr lang="it-IT" sz="2000" dirty="0" err="1">
                <a:latin typeface="Georgia" panose="02040502050405020303" pitchFamily="18" charset="0"/>
              </a:rPr>
              <a:t>whom</a:t>
            </a:r>
            <a:r>
              <a:rPr lang="it-IT" sz="2000" dirty="0">
                <a:latin typeface="Georgia" panose="02040502050405020303" pitchFamily="18" charset="0"/>
              </a:rPr>
              <a:t> </a:t>
            </a:r>
            <a:r>
              <a:rPr lang="it-IT" sz="2000" dirty="0" err="1">
                <a:latin typeface="Georgia" panose="02040502050405020303" pitchFamily="18" charset="0"/>
              </a:rPr>
              <a:t>you</a:t>
            </a:r>
            <a:r>
              <a:rPr lang="it-IT" sz="2000" dirty="0">
                <a:latin typeface="Georgia" panose="02040502050405020303" pitchFamily="18" charset="0"/>
              </a:rPr>
              <a:t> can </a:t>
            </a:r>
            <a:r>
              <a:rPr lang="it-IT" sz="2000" dirty="0" err="1">
                <a:latin typeface="Georgia" panose="02040502050405020303" pitchFamily="18" charset="0"/>
              </a:rPr>
              <a:t>rely</a:t>
            </a:r>
            <a:r>
              <a:rPr lang="it-IT" sz="2000" dirty="0">
                <a:latin typeface="Georgia" panose="02040502050405020303" pitchFamily="18" charset="0"/>
              </a:rPr>
              <a:t> on!)</a:t>
            </a: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 err="1">
                <a:latin typeface="Georgia" panose="02040502050405020303" pitchFamily="18" charset="0"/>
              </a:rPr>
              <a:t>Finding</a:t>
            </a:r>
            <a:r>
              <a:rPr lang="it-IT" sz="2000" dirty="0">
                <a:latin typeface="Georgia" panose="02040502050405020303" pitchFamily="18" charset="0"/>
              </a:rPr>
              <a:t> funds and time</a:t>
            </a: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 err="1">
                <a:latin typeface="Georgia" panose="02040502050405020303" pitchFamily="18" charset="0"/>
              </a:rPr>
              <a:t>Achieving</a:t>
            </a:r>
            <a:r>
              <a:rPr lang="it-IT" sz="2000" dirty="0">
                <a:latin typeface="Georgia" panose="02040502050405020303" pitchFamily="18" charset="0"/>
              </a:rPr>
              <a:t> </a:t>
            </a:r>
            <a:r>
              <a:rPr lang="it-IT" sz="2000" dirty="0" err="1">
                <a:latin typeface="Georgia" panose="02040502050405020303" pitchFamily="18" charset="0"/>
              </a:rPr>
              <a:t>results</a:t>
            </a: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 err="1">
                <a:latin typeface="Georgia" panose="02040502050405020303" pitchFamily="18" charset="0"/>
              </a:rPr>
              <a:t>Managing</a:t>
            </a:r>
            <a:r>
              <a:rPr lang="it-IT" sz="2000" dirty="0">
                <a:latin typeface="Georgia" panose="02040502050405020303" pitchFamily="18" charset="0"/>
              </a:rPr>
              <a:t> </a:t>
            </a:r>
            <a:r>
              <a:rPr lang="it-IT" sz="2000" dirty="0" err="1">
                <a:latin typeface="Georgia" panose="02040502050405020303" pitchFamily="18" charset="0"/>
              </a:rPr>
              <a:t>humans</a:t>
            </a: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 err="1">
                <a:latin typeface="Georgia" panose="02040502050405020303" pitchFamily="18" charset="0"/>
              </a:rPr>
              <a:t>It</a:t>
            </a:r>
            <a:r>
              <a:rPr lang="it-IT" sz="2000" dirty="0">
                <a:latin typeface="Georgia" panose="02040502050405020303" pitchFamily="18" charset="0"/>
              </a:rPr>
              <a:t> </a:t>
            </a:r>
            <a:r>
              <a:rPr lang="it-IT" sz="2000" dirty="0" err="1">
                <a:latin typeface="Georgia" panose="02040502050405020303" pitchFamily="18" charset="0"/>
              </a:rPr>
              <a:t>is</a:t>
            </a:r>
            <a:r>
              <a:rPr lang="it-IT" sz="2000" dirty="0">
                <a:latin typeface="Georgia" panose="02040502050405020303" pitchFamily="18" charset="0"/>
              </a:rPr>
              <a:t> a business, </a:t>
            </a:r>
            <a:r>
              <a:rPr lang="it-IT" sz="2000" dirty="0" err="1">
                <a:latin typeface="Georgia" panose="02040502050405020303" pitchFamily="18" charset="0"/>
              </a:rPr>
              <a:t>essentially</a:t>
            </a:r>
            <a:r>
              <a:rPr lang="it-IT" sz="2000" dirty="0">
                <a:latin typeface="Georgia" panose="02040502050405020303" pitchFamily="18" charset="0"/>
              </a:rPr>
              <a:t>… So </a:t>
            </a:r>
            <a:r>
              <a:rPr lang="it-IT" sz="2000" dirty="0" err="1">
                <a:latin typeface="Georgia" panose="02040502050405020303" pitchFamily="18" charset="0"/>
              </a:rPr>
              <a:t>it</a:t>
            </a:r>
            <a:r>
              <a:rPr lang="it-IT" sz="2000" dirty="0">
                <a:latin typeface="Georgia" panose="02040502050405020303" pitchFamily="18" charset="0"/>
              </a:rPr>
              <a:t> </a:t>
            </a:r>
            <a:r>
              <a:rPr lang="it-IT" sz="2000" dirty="0" err="1">
                <a:latin typeface="Georgia" panose="02040502050405020303" pitchFamily="18" charset="0"/>
              </a:rPr>
              <a:t>could</a:t>
            </a:r>
            <a:r>
              <a:rPr lang="it-IT" sz="2000" dirty="0">
                <a:latin typeface="Georgia" panose="02040502050405020303" pitchFamily="18" charset="0"/>
              </a:rPr>
              <a:t> </a:t>
            </a:r>
            <a:r>
              <a:rPr lang="it-IT" sz="2000" dirty="0" err="1">
                <a:latin typeface="Georgia" panose="02040502050405020303" pitchFamily="18" charset="0"/>
              </a:rPr>
              <a:t>fail</a:t>
            </a:r>
            <a:endParaRPr lang="it-IT" sz="2000" dirty="0">
              <a:latin typeface="Georgia" panose="02040502050405020303" pitchFamily="18" charset="0"/>
            </a:endParaRPr>
          </a:p>
          <a:p>
            <a:pPr marL="254000" lvl="1" indent="0">
              <a:spcBef>
                <a:spcPts val="1250"/>
              </a:spcBef>
              <a:buSzPct val="65000"/>
              <a:buNone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254000" lvl="1" indent="0">
              <a:spcBef>
                <a:spcPts val="1250"/>
              </a:spcBef>
              <a:buSzPct val="65000"/>
              <a:buNone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254000" lvl="1" indent="0">
              <a:spcBef>
                <a:spcPts val="1250"/>
              </a:spcBef>
              <a:buSzPct val="65000"/>
              <a:buNone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08000" lvl="2" indent="0" algn="ctr">
              <a:spcBef>
                <a:spcPts val="1250"/>
              </a:spcBef>
              <a:buSzPct val="65000"/>
              <a:buNone/>
              <a:defRPr sz="4200"/>
            </a:pPr>
            <a:endParaRPr lang="pl-PL" dirty="0">
              <a:latin typeface="Georgia" panose="02040502050405020303" pitchFamily="18" charset="0"/>
            </a:endParaRP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21514692-6B93-23A3-A907-3DA97C59D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60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Heterogeneous nature of recipients of law"/>
          <p:cNvSpPr txBox="1">
            <a:spLocks noGrp="1"/>
          </p:cNvSpPr>
          <p:nvPr>
            <p:ph type="title"/>
          </p:nvPr>
        </p:nvSpPr>
        <p:spPr>
          <a:xfrm>
            <a:off x="3016155" y="365125"/>
            <a:ext cx="8202305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Practical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tools and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tips</a:t>
            </a:r>
            <a:endParaRPr sz="3200" b="1" cap="all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sp>
        <p:nvSpPr>
          <p:cNvPr id="199" name="Multiplicity of groups of recipients of legal norms…"/>
          <p:cNvSpPr txBox="1">
            <a:spLocks noGrp="1"/>
          </p:cNvSpPr>
          <p:nvPr>
            <p:ph type="body" idx="1"/>
          </p:nvPr>
        </p:nvSpPr>
        <p:spPr>
          <a:xfrm>
            <a:off x="409433" y="1965278"/>
            <a:ext cx="11668836" cy="45275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>
                <a:latin typeface="Georgia" panose="02040502050405020303" pitchFamily="18" charset="0"/>
              </a:rPr>
              <a:t>Funding (e.g., </a:t>
            </a:r>
            <a:r>
              <a:rPr lang="it-IT" sz="2000" dirty="0" err="1">
                <a:latin typeface="Georgia" panose="02040502050405020303" pitchFamily="18" charset="0"/>
              </a:rPr>
              <a:t>donations</a:t>
            </a:r>
            <a:r>
              <a:rPr lang="it-IT" sz="2000" dirty="0">
                <a:latin typeface="Georgia" panose="02040502050405020303" pitchFamily="18" charset="0"/>
              </a:rPr>
              <a:t>)</a:t>
            </a: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>
                <a:latin typeface="Georgia" panose="02040502050405020303" pitchFamily="18" charset="0"/>
              </a:rPr>
              <a:t>Advocacy tools (</a:t>
            </a:r>
            <a:r>
              <a:rPr lang="it-IT" sz="2000" dirty="0" err="1">
                <a:latin typeface="Georgia" panose="02040502050405020303" pitchFamily="18" charset="0"/>
              </a:rPr>
              <a:t>see</a:t>
            </a:r>
            <a:r>
              <a:rPr lang="it-IT" sz="2000" dirty="0">
                <a:latin typeface="Georgia" panose="02040502050405020303" pitchFamily="18" charset="0"/>
              </a:rPr>
              <a:t>, e.g., </a:t>
            </a:r>
            <a:r>
              <a:rPr lang="it-IT" sz="2000" dirty="0">
                <a:latin typeface="Georgia" panose="02040502050405020303" pitchFamily="18" charset="0"/>
                <a:hlinkClick r:id="rId2"/>
              </a:rPr>
              <a:t>GRC’s website</a:t>
            </a:r>
            <a:r>
              <a:rPr lang="it-IT" sz="2000" dirty="0">
                <a:latin typeface="Georgia" panose="02040502050405020303" pitchFamily="18" charset="0"/>
              </a:rPr>
              <a:t>)</a:t>
            </a: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 err="1">
                <a:latin typeface="Georgia" panose="02040502050405020303" pitchFamily="18" charset="0"/>
              </a:rPr>
              <a:t>Petitions</a:t>
            </a:r>
            <a:r>
              <a:rPr lang="it-IT" sz="2000" dirty="0">
                <a:latin typeface="Georgia" panose="02040502050405020303" pitchFamily="18" charset="0"/>
              </a:rPr>
              <a:t> and </a:t>
            </a:r>
            <a:r>
              <a:rPr lang="it-IT" sz="2000" dirty="0" err="1">
                <a:latin typeface="Georgia" panose="02040502050405020303" pitchFamily="18" charset="0"/>
              </a:rPr>
              <a:t>letters</a:t>
            </a:r>
            <a:r>
              <a:rPr lang="it-IT" sz="2000" dirty="0">
                <a:latin typeface="Georgia" panose="02040502050405020303" pitchFamily="18" charset="0"/>
              </a:rPr>
              <a:t> (</a:t>
            </a:r>
            <a:r>
              <a:rPr lang="it-IT" sz="2000" dirty="0" err="1">
                <a:latin typeface="Georgia" panose="02040502050405020303" pitchFamily="18" charset="0"/>
              </a:rPr>
              <a:t>see</a:t>
            </a:r>
            <a:r>
              <a:rPr lang="it-IT" sz="2000" dirty="0">
                <a:latin typeface="Georgia" panose="02040502050405020303" pitchFamily="18" charset="0"/>
              </a:rPr>
              <a:t>, e.g., </a:t>
            </a:r>
            <a:r>
              <a:rPr lang="it-IT" sz="2000" dirty="0">
                <a:latin typeface="Georgia" panose="02040502050405020303" pitchFamily="18" charset="0"/>
                <a:hlinkClick r:id="rId3"/>
              </a:rPr>
              <a:t>GRC’s website</a:t>
            </a:r>
            <a:r>
              <a:rPr lang="it-IT" sz="2000" dirty="0">
                <a:latin typeface="Georgia" panose="02040502050405020303" pitchFamily="18" charset="0"/>
              </a:rPr>
              <a:t>)</a:t>
            </a: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>
                <a:latin typeface="Georgia" panose="02040502050405020303" pitchFamily="18" charset="0"/>
              </a:rPr>
              <a:t>WhatsApp group to </a:t>
            </a:r>
            <a:r>
              <a:rPr lang="it-IT" sz="2000" dirty="0" err="1">
                <a:latin typeface="Georgia" panose="02040502050405020303" pitchFamily="18" charset="0"/>
              </a:rPr>
              <a:t>communicate</a:t>
            </a: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>
                <a:latin typeface="Georgia" panose="02040502050405020303" pitchFamily="18" charset="0"/>
              </a:rPr>
              <a:t>One-time </a:t>
            </a:r>
            <a:r>
              <a:rPr lang="it-IT" sz="2000" dirty="0" err="1">
                <a:latin typeface="Georgia" panose="02040502050405020303" pitchFamily="18" charset="0"/>
              </a:rPr>
              <a:t>objective</a:t>
            </a: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96900" lvl="1" indent="-342900">
              <a:spcBef>
                <a:spcPts val="1250"/>
              </a:spcBef>
              <a:buSzPct val="65000"/>
              <a:defRPr sz="4200"/>
            </a:pPr>
            <a:r>
              <a:rPr lang="it-IT" sz="2000" dirty="0">
                <a:latin typeface="Georgia" panose="02040502050405020303" pitchFamily="18" charset="0"/>
              </a:rPr>
              <a:t>The </a:t>
            </a:r>
            <a:r>
              <a:rPr lang="it-IT" sz="2000" dirty="0" err="1">
                <a:latin typeface="Georgia" panose="02040502050405020303" pitchFamily="18" charset="0"/>
              </a:rPr>
              <a:t>ambassador</a:t>
            </a:r>
            <a:r>
              <a:rPr lang="it-IT" sz="2000" dirty="0">
                <a:latin typeface="Georgia" panose="02040502050405020303" pitchFamily="18" charset="0"/>
              </a:rPr>
              <a:t> network (</a:t>
            </a:r>
            <a:r>
              <a:rPr lang="it-IT" sz="2000" dirty="0" err="1">
                <a:latin typeface="Georgia" panose="02040502050405020303" pitchFamily="18" charset="0"/>
              </a:rPr>
              <a:t>see</a:t>
            </a:r>
            <a:r>
              <a:rPr lang="it-IT" sz="2000" dirty="0">
                <a:latin typeface="Georgia" panose="02040502050405020303" pitchFamily="18" charset="0"/>
              </a:rPr>
              <a:t>, e.g., </a:t>
            </a:r>
            <a:r>
              <a:rPr lang="it-IT" sz="2000" dirty="0" err="1">
                <a:latin typeface="Georgia" panose="02040502050405020303" pitchFamily="18" charset="0"/>
                <a:hlinkClick r:id="rId4"/>
              </a:rPr>
              <a:t>GRC’s</a:t>
            </a:r>
            <a:r>
              <a:rPr lang="it-IT" sz="2000" dirty="0">
                <a:latin typeface="Georgia" panose="02040502050405020303" pitchFamily="18" charset="0"/>
                <a:hlinkClick r:id="rId4"/>
              </a:rPr>
              <a:t> website</a:t>
            </a:r>
            <a:r>
              <a:rPr lang="it-IT" sz="2000" dirty="0">
                <a:latin typeface="Georgia" panose="02040502050405020303" pitchFamily="18" charset="0"/>
              </a:rPr>
              <a:t>)</a:t>
            </a:r>
          </a:p>
          <a:p>
            <a:pPr marL="254000" lvl="1" indent="0">
              <a:spcBef>
                <a:spcPts val="1250"/>
              </a:spcBef>
              <a:buSzPct val="65000"/>
              <a:buNone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254000" lvl="1" indent="0">
              <a:spcBef>
                <a:spcPts val="1250"/>
              </a:spcBef>
              <a:buSzPct val="65000"/>
              <a:buNone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254000" lvl="1" indent="0">
              <a:spcBef>
                <a:spcPts val="1250"/>
              </a:spcBef>
              <a:buSzPct val="65000"/>
              <a:buNone/>
              <a:defRPr sz="4200"/>
            </a:pPr>
            <a:endParaRPr lang="it-IT" sz="2000" dirty="0">
              <a:latin typeface="Georgia" panose="02040502050405020303" pitchFamily="18" charset="0"/>
            </a:endParaRPr>
          </a:p>
          <a:p>
            <a:pPr marL="508000" lvl="2" indent="0" algn="ctr">
              <a:spcBef>
                <a:spcPts val="1250"/>
              </a:spcBef>
              <a:buSzPct val="65000"/>
              <a:buNone/>
              <a:defRPr sz="4200"/>
            </a:pPr>
            <a:endParaRPr lang="pl-PL" dirty="0">
              <a:latin typeface="Georgia" panose="02040502050405020303" pitchFamily="18" charset="0"/>
            </a:endParaRP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BC805829-8BCE-E879-DE4B-4DB086A14E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tudent of Moritz Schlick and member of the Vienna Circle…"/>
          <p:cNvSpPr txBox="1">
            <a:spLocks noGrp="1"/>
          </p:cNvSpPr>
          <p:nvPr>
            <p:ph type="body" sz="half" idx="1"/>
          </p:nvPr>
        </p:nvSpPr>
        <p:spPr>
          <a:xfrm>
            <a:off x="322997" y="1842448"/>
            <a:ext cx="11449903" cy="4903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indent="0">
              <a:lnSpc>
                <a:spcPct val="200000"/>
              </a:lnSpc>
              <a:spcBef>
                <a:spcPts val="1200"/>
              </a:spcBef>
              <a:buClr>
                <a:srgbClr val="FFFFFF"/>
              </a:buClr>
              <a:buSzPts val="2000"/>
              <a:buFont typeface="Roboto"/>
              <a:buChar char="●"/>
              <a:defRPr/>
            </a:pPr>
            <a:r>
              <a:rPr lang="en-US" sz="1800" dirty="0">
                <a:solidFill>
                  <a:srgbClr val="7030A0"/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set up an association in Italy</a:t>
            </a:r>
            <a:r>
              <a:rPr lang="en-US" sz="1800" dirty="0">
                <a:solidFill>
                  <a:srgbClr val="7030A0"/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</a:rPr>
              <a:t> (from easier to harder path): </a:t>
            </a:r>
          </a:p>
          <a:p>
            <a:pPr marL="355600" lvl="1" indent="-342900">
              <a:lnSpc>
                <a:spcPct val="200000"/>
              </a:lnSpc>
              <a:spcBef>
                <a:spcPts val="1200"/>
              </a:spcBef>
              <a:buClr>
                <a:srgbClr val="7030A0"/>
              </a:buClr>
              <a:buSzPts val="2000"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</a:rPr>
              <a:t>A simple social contract – a statute (art. 18 Italian Constitution) </a:t>
            </a:r>
          </a:p>
          <a:p>
            <a:pPr marL="355600" lvl="1" indent="-342900">
              <a:lnSpc>
                <a:spcPct val="200000"/>
              </a:lnSpc>
              <a:spcBef>
                <a:spcPts val="1200"/>
              </a:spcBef>
              <a:buClr>
                <a:srgbClr val="7030A0"/>
              </a:buClr>
              <a:buSzPts val="2000"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</a:rPr>
              <a:t>Identify yourself as a specific type of association (like APS)</a:t>
            </a:r>
          </a:p>
          <a:p>
            <a:pPr marL="355600" lvl="1" indent="-342900">
              <a:lnSpc>
                <a:spcPct val="200000"/>
              </a:lnSpc>
              <a:spcBef>
                <a:spcPts val="1200"/>
              </a:spcBef>
              <a:buClr>
                <a:srgbClr val="7030A0"/>
              </a:buClr>
              <a:buSzPts val="2000"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</a:rPr>
              <a:t>Register yourself at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RUNTS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</a:rPr>
              <a:t> (Legge del Terzo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</a:rPr>
              <a:t>Settore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</a:rPr>
              <a:t>, 2017)</a:t>
            </a:r>
          </a:p>
          <a:p>
            <a:pPr marL="355600" lvl="1" indent="-342900">
              <a:lnSpc>
                <a:spcPct val="200000"/>
              </a:lnSpc>
              <a:spcBef>
                <a:spcPts val="1200"/>
              </a:spcBef>
              <a:buClr>
                <a:srgbClr val="7030A0"/>
              </a:buClr>
              <a:buSzPts val="2000"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Become a recognized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</a:rPr>
              <a:t>association – legal personality  </a:t>
            </a:r>
          </a:p>
          <a:p>
            <a:pPr marL="355600" lvl="1" indent="-342900">
              <a:lnSpc>
                <a:spcPct val="200000"/>
              </a:lnSpc>
              <a:spcBef>
                <a:spcPts val="1200"/>
              </a:spcBef>
              <a:buClr>
                <a:srgbClr val="7030A0"/>
              </a:buClr>
              <a:buSzPts val="2000"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environmental recognized association at the Ministry of the Environment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</a:rPr>
              <a:t>, if applicable, depending on the field 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</a:rPr>
              <a:t>of activity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b="1" u="sng" dirty="0">
              <a:latin typeface="Georgia" panose="02040502050405020303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81580A-6AE6-C74A-266D-610E69D780EF}"/>
              </a:ext>
            </a:extLst>
          </p:cNvPr>
          <p:cNvSpPr txBox="1">
            <a:spLocks/>
          </p:cNvSpPr>
          <p:nvPr/>
        </p:nvSpPr>
        <p:spPr>
          <a:xfrm>
            <a:off x="2852742" y="365125"/>
            <a:ext cx="8501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How </a:t>
            </a:r>
            <a:r>
              <a:rPr lang="pl-PL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can</a:t>
            </a:r>
            <a:r>
              <a:rPr lang="pl-PL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</a:t>
            </a:r>
            <a:r>
              <a:rPr lang="pl-PL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you</a:t>
            </a:r>
            <a:r>
              <a:rPr lang="pl-PL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do </a:t>
            </a:r>
            <a:r>
              <a:rPr lang="pl-PL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it</a:t>
            </a:r>
            <a:r>
              <a:rPr lang="pl-PL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in </a:t>
            </a:r>
            <a:r>
              <a:rPr lang="pl-PL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Italy</a:t>
            </a:r>
            <a:r>
              <a:rPr lang="pl-PL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? (1)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66BFE39C-2F4A-F14B-A98B-8B95D87493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Knowledge in Waismann’s concept"/>
          <p:cNvSpPr txBox="1">
            <a:spLocks noGrp="1"/>
          </p:cNvSpPr>
          <p:nvPr>
            <p:ph type="title"/>
          </p:nvPr>
        </p:nvSpPr>
        <p:spPr>
          <a:xfrm>
            <a:off x="469710" y="1846583"/>
            <a:ext cx="10515600" cy="66007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it-IT" sz="2000" cap="small" dirty="0" err="1">
                <a:solidFill>
                  <a:srgbClr val="7030A0"/>
                </a:solidFill>
                <a:latin typeface="Georgia" panose="02040502050405020303" pitchFamily="18" charset="0"/>
              </a:rPr>
              <a:t>It</a:t>
            </a:r>
            <a:r>
              <a:rPr lang="it-IT" sz="2000" cap="small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it-IT" sz="2000" cap="small" dirty="0" err="1">
                <a:solidFill>
                  <a:srgbClr val="7030A0"/>
                </a:solidFill>
                <a:latin typeface="Georgia" panose="02040502050405020303" pitchFamily="18" charset="0"/>
              </a:rPr>
              <a:t>is</a:t>
            </a:r>
            <a:r>
              <a:rPr lang="it-IT" sz="2000" cap="small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it-IT" sz="2000" cap="small" dirty="0" err="1">
                <a:solidFill>
                  <a:srgbClr val="7030A0"/>
                </a:solidFill>
                <a:latin typeface="Georgia" panose="02040502050405020303" pitchFamily="18" charset="0"/>
              </a:rPr>
              <a:t>your</a:t>
            </a:r>
            <a:r>
              <a:rPr lang="it-IT" sz="2000" cap="small" dirty="0">
                <a:solidFill>
                  <a:srgbClr val="7030A0"/>
                </a:solidFill>
                <a:latin typeface="Georgia" panose="02040502050405020303" pitchFamily="18" charset="0"/>
              </a:rPr>
              <a:t> turn!</a:t>
            </a:r>
            <a:endParaRPr sz="2000" cap="small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52" name="Attributes that belong to the respective types of conceptual content…"/>
          <p:cNvSpPr txBox="1">
            <a:spLocks noGrp="1"/>
          </p:cNvSpPr>
          <p:nvPr>
            <p:ph type="body" idx="1"/>
          </p:nvPr>
        </p:nvSpPr>
        <p:spPr>
          <a:xfrm>
            <a:off x="469710" y="250666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308063">
              <a:spcBef>
                <a:spcPts val="1266"/>
              </a:spcBef>
              <a:defRPr sz="2700"/>
            </a:pP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You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will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be split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into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2-4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different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teams and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sent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into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separate break-out rooms </a:t>
            </a:r>
          </a:p>
          <a:p>
            <a:pPr algn="just" defTabSz="308063">
              <a:spcBef>
                <a:spcPts val="1266"/>
              </a:spcBef>
              <a:defRPr sz="2700"/>
            </a:pPr>
            <a:endParaRPr lang="it-IT" sz="1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algn="just" defTabSz="308063">
              <a:spcBef>
                <a:spcPts val="1266"/>
              </a:spcBef>
              <a:defRPr sz="2700"/>
            </a:pP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Research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on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how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you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can build an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association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(20 min.)</a:t>
            </a:r>
          </a:p>
          <a:p>
            <a:pPr algn="just" defTabSz="308063">
              <a:spcBef>
                <a:spcPts val="1266"/>
              </a:spcBef>
              <a:defRPr sz="2700"/>
            </a:pPr>
            <a:endParaRPr lang="it-IT" sz="1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algn="just" defTabSz="308063">
              <a:spcBef>
                <a:spcPts val="1266"/>
              </a:spcBef>
              <a:defRPr sz="2700"/>
            </a:pP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Try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to pitch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your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idea of an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association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(4 min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each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pPr algn="just" defTabSz="308063">
              <a:spcBef>
                <a:spcPts val="1266"/>
              </a:spcBef>
              <a:defRPr sz="2700"/>
            </a:pPr>
            <a:endParaRPr lang="it-IT" sz="1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algn="just" defTabSz="308063">
              <a:spcBef>
                <a:spcPts val="1266"/>
              </a:spcBef>
              <a:defRPr sz="2700"/>
            </a:pP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Q&amp;A</a:t>
            </a:r>
          </a:p>
          <a:p>
            <a:pPr marL="0" indent="0" algn="just" defTabSz="308063">
              <a:spcBef>
                <a:spcPts val="1266"/>
              </a:spcBef>
              <a:buNone/>
              <a:defRPr sz="2700"/>
            </a:pPr>
            <a:endParaRPr lang="it-IT" sz="1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marL="743370" lvl="2" indent="-247790" algn="just" defTabSz="308063">
              <a:spcBef>
                <a:spcPts val="66"/>
              </a:spcBef>
              <a:defRPr sz="2700"/>
            </a:pP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180248-6AA3-F551-80A2-1959AB48A79D}"/>
              </a:ext>
            </a:extLst>
          </p:cNvPr>
          <p:cNvSpPr txBox="1">
            <a:spLocks/>
          </p:cNvSpPr>
          <p:nvPr/>
        </p:nvSpPr>
        <p:spPr>
          <a:xfrm>
            <a:off x="2852742" y="365125"/>
            <a:ext cx="8501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How </a:t>
            </a:r>
            <a:r>
              <a:rPr lang="pl-PL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can</a:t>
            </a:r>
            <a:r>
              <a:rPr lang="pl-PL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</a:t>
            </a:r>
            <a:r>
              <a:rPr lang="pl-PL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you</a:t>
            </a:r>
            <a:r>
              <a:rPr lang="pl-PL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do </a:t>
            </a:r>
            <a:r>
              <a:rPr lang="pl-PL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it</a:t>
            </a:r>
            <a:r>
              <a:rPr lang="pl-PL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in </a:t>
            </a:r>
            <a:r>
              <a:rPr lang="pl-PL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italy</a:t>
            </a:r>
            <a:r>
              <a:rPr lang="pl-PL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(2)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D3441A15-1609-142B-153F-5374C9A1E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aselle con punto interrogativo">
            <a:extLst>
              <a:ext uri="{FF2B5EF4-FFF2-40B4-BE49-F238E27FC236}">
                <a16:creationId xmlns:a16="http://schemas.microsoft.com/office/drawing/2014/main" id="{C45BCE29-1A85-F1DE-2176-416FE5FE5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3062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DD32E0-F2F4-A9D0-6733-8D35A55E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</a:rPr>
              <a:t>Questions?</a:t>
            </a:r>
          </a:p>
          <a:p>
            <a:pPr marL="0" indent="0">
              <a:buNone/>
            </a:pPr>
            <a:r>
              <a:rPr lang="en-GB" sz="240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</a:rPr>
              <a:t>Please contact: …</a:t>
            </a:r>
          </a:p>
        </p:txBody>
      </p:sp>
      <p:sp>
        <p:nvSpPr>
          <p:cNvPr id="2" name="Segnaposto numero diapositiva 17">
            <a:extLst>
              <a:ext uri="{FF2B5EF4-FFF2-40B4-BE49-F238E27FC236}">
                <a16:creationId xmlns:a16="http://schemas.microsoft.com/office/drawing/2014/main" id="{C46DD378-300C-5D33-17D6-79FC49104EFE}"/>
              </a:ext>
            </a:extLst>
          </p:cNvPr>
          <p:cNvSpPr txBox="1">
            <a:spLocks/>
          </p:cNvSpPr>
          <p:nvPr/>
        </p:nvSpPr>
        <p:spPr>
          <a:xfrm>
            <a:off x="9430949" y="64917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4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E9CB8"/>
      </a:accent2>
      <a:accent3>
        <a:srgbClr val="E97132"/>
      </a:accent3>
      <a:accent4>
        <a:srgbClr val="196B24"/>
      </a:accent4>
      <a:accent5>
        <a:srgbClr val="4EA72E"/>
      </a:accent5>
      <a:accent6>
        <a:srgbClr val="C80724"/>
      </a:accent6>
      <a:hlink>
        <a:srgbClr val="518B9B"/>
      </a:hlink>
      <a:folHlink>
        <a:srgbClr val="96607D"/>
      </a:folHlink>
    </a:clrScheme>
    <a:fontScheme name="Office Theme">
      <a:majorFont>
        <a:latin typeface="Bierstadt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ierstadt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 2013-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11360</TotalTime>
  <Words>414</Words>
  <Application>Microsoft Macintosh PowerPoint</Application>
  <PresentationFormat>Widescreen</PresentationFormat>
  <Paragraphs>64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Arial</vt:lpstr>
      <vt:lpstr>Bierstadt</vt:lpstr>
      <vt:lpstr>BierstadtDisplay</vt:lpstr>
      <vt:lpstr>Calibri</vt:lpstr>
      <vt:lpstr>Georgia</vt:lpstr>
      <vt:lpstr>High Tower Text</vt:lpstr>
      <vt:lpstr>Phosphate Inline</vt:lpstr>
      <vt:lpstr>Roboto</vt:lpstr>
      <vt:lpstr>Tw Cen MT</vt:lpstr>
      <vt:lpstr>Tema di Office</vt:lpstr>
      <vt:lpstr>Presentazione standard di PowerPoint</vt:lpstr>
      <vt:lpstr>UPS of an association</vt:lpstr>
      <vt:lpstr>Downs of an association</vt:lpstr>
      <vt:lpstr>Practical tools and tips</vt:lpstr>
      <vt:lpstr>Presentazione standard di PowerPoint</vt:lpstr>
      <vt:lpstr>It is your turn!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Favuzza</dc:creator>
  <cp:lastModifiedBy>Federica Favuzza</cp:lastModifiedBy>
  <cp:revision>85</cp:revision>
  <dcterms:created xsi:type="dcterms:W3CDTF">2023-01-18T11:50:09Z</dcterms:created>
  <dcterms:modified xsi:type="dcterms:W3CDTF">2025-12-13T14:18:15Z</dcterms:modified>
</cp:coreProperties>
</file>