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A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9"/>
    <p:restoredTop sz="88966"/>
  </p:normalViewPr>
  <p:slideViewPr>
    <p:cSldViewPr snapToGrid="0">
      <p:cViewPr varScale="1">
        <p:scale>
          <a:sx n="94" d="100"/>
          <a:sy n="94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7FAB-4C08-C048-B703-9843F8965AE8}" type="datetimeFigureOut">
              <a:rPr lang="en-GB" smtClean="0"/>
              <a:t>13/12/2025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1CA9-42EB-4440-90E5-77D0D261FD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Are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you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university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student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or a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recent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graduate?</a:t>
            </a:r>
          </a:p>
          <a:p>
            <a:pPr algn="l"/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Would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you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like to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pursue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 career in international human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rights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or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humanitarian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law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advocacy?</a:t>
            </a:r>
          </a:p>
          <a:p>
            <a:pPr algn="l"/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Then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this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is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the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course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for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you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!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AdvoC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: The international human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rights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and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humanitarian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law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advocacy clinic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starting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in April 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at</a:t>
            </a:r>
            <a:r>
              <a:rPr lang="it-IT" b="0" i="1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the University of Milan.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51CA9-42EB-4440-90E5-77D0D261FD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7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1720-96EB-E944-9BD4-B0B280585ED4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ADB2-E33B-504B-9BAF-FCBB7A7AC14B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9242-D871-C845-BAA3-1BF963663E6D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6914-A3AB-0542-9C78-C4E840E8ED59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1C1A-A209-E54F-AE61-2ABD436CED97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F419-F58F-2A41-B405-A0BF7C6CB90D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C8E9-18A7-D54B-8FCB-088F226597E4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E151-7222-1549-BE7F-4369F8454D1C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ECD-3B5A-7541-844B-30CEE13DAA09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3293-77AD-E046-8991-BCC6539FCB1A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C175-1BFB-3442-A643-5798CB8DEAD6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359C-09F4-5A40-B54A-70B6786F5B8B}" type="datetime1">
              <a:rPr lang="it-IT" smtClean="0"/>
              <a:t>13/12/25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it/foto/bottiglia-con-etichetta-in-bianco-e-nero-XXWM_8f77KQ?utm_source=unsplash&amp;utm_medium=referral&amp;utm_content=creditCopyText" TargetMode="External"/><Relationship Id="rId4" Type="http://schemas.openxmlformats.org/officeDocument/2006/relationships/hyperlink" Target="https://unsplash.com/it/@markusspisk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059180-9475-0CB7-7E3A-0BD40519D30E}"/>
              </a:ext>
            </a:extLst>
          </p:cNvPr>
          <p:cNvSpPr txBox="1"/>
          <p:nvPr/>
        </p:nvSpPr>
        <p:spPr>
          <a:xfrm>
            <a:off x="6583481" y="1149469"/>
            <a:ext cx="5267143" cy="279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  <a:ea typeface="+mj-ea"/>
                <a:cs typeface="Phosphate Inline" panose="02000506050000020004" pitchFamily="2" charset="77"/>
              </a:rPr>
              <a:t>Ethical concerns of human rights and humanitarian law advocacy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24F698-799D-97BE-FC64-5DAF1097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8" t="38667" r="21540" b="39000"/>
          <a:stretch/>
        </p:blipFill>
        <p:spPr>
          <a:xfrm>
            <a:off x="752856" y="1108199"/>
            <a:ext cx="5077769" cy="28798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4E800FA-EB2F-528C-AD9B-9782F698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14" y="5892160"/>
            <a:ext cx="993619" cy="96086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0AC2F-B39D-5F00-F6AC-55F15D691211}"/>
              </a:ext>
            </a:extLst>
          </p:cNvPr>
          <p:cNvSpPr txBox="1"/>
          <p:nvPr/>
        </p:nvSpPr>
        <p:spPr>
          <a:xfrm>
            <a:off x="7126095" y="5905520"/>
            <a:ext cx="47245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Funded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by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Views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and opinions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expressed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are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however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author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(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)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only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and do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necessarily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reflect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those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of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or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Education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and Culture Executive Agency (EACEA).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Neither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European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Union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nor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the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granting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authority can be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held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responsible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 for </a:t>
            </a:r>
            <a:r>
              <a:rPr lang="it-IT" sz="11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them</a:t>
            </a:r>
            <a:r>
              <a:rPr lang="it-IT" sz="1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E974534-D5BF-708F-90AF-52DCCF720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 b="-8324"/>
          <a:stretch/>
        </p:blipFill>
        <p:spPr bwMode="auto">
          <a:xfrm>
            <a:off x="160464" y="5921511"/>
            <a:ext cx="4810868" cy="866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9B2FBE91-B7EA-72A6-FA72-0780BC5E40B7}"/>
              </a:ext>
            </a:extLst>
          </p:cNvPr>
          <p:cNvCxnSpPr>
            <a:cxnSpLocks/>
          </p:cNvCxnSpPr>
          <p:nvPr/>
        </p:nvCxnSpPr>
        <p:spPr>
          <a:xfrm>
            <a:off x="6096000" y="499504"/>
            <a:ext cx="0" cy="40972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AEE8A902-A994-9F8B-F9DD-B4B3533E435A}"/>
              </a:ext>
            </a:extLst>
          </p:cNvPr>
          <p:cNvCxnSpPr>
            <a:cxnSpLocks/>
          </p:cNvCxnSpPr>
          <p:nvPr/>
        </p:nvCxnSpPr>
        <p:spPr>
          <a:xfrm>
            <a:off x="0" y="5851384"/>
            <a:ext cx="1219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8">
            <a:extLst>
              <a:ext uri="{FF2B5EF4-FFF2-40B4-BE49-F238E27FC236}">
                <a16:creationId xmlns:a16="http://schemas.microsoft.com/office/drawing/2014/main" id="{0B2EE929-2279-ADDD-6B51-FC1F0F7167F0}"/>
              </a:ext>
            </a:extLst>
          </p:cNvPr>
          <p:cNvSpPr/>
          <p:nvPr/>
        </p:nvSpPr>
        <p:spPr>
          <a:xfrm>
            <a:off x="5159510" y="5933129"/>
            <a:ext cx="674598" cy="813801"/>
          </a:xfrm>
          <a:custGeom>
            <a:avLst/>
            <a:gdLst/>
            <a:ahLst/>
            <a:cxnLst/>
            <a:rect l="l" t="t" r="r" b="b"/>
            <a:pathLst>
              <a:path w="524577" h="585106">
                <a:moveTo>
                  <a:pt x="0" y="0"/>
                </a:moveTo>
                <a:lnTo>
                  <a:pt x="524578" y="0"/>
                </a:lnTo>
                <a:lnTo>
                  <a:pt x="524578" y="585106"/>
                </a:lnTo>
                <a:lnTo>
                  <a:pt x="0" y="585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8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cap="small" dirty="0">
                <a:latin typeface="High Tower Text" panose="02040502050506030303" pitchFamily="18" charset="77"/>
                <a:cs typeface="PHOSPHATE INLINE" panose="02000506050000020004" pitchFamily="2" charset="77"/>
              </a:rPr>
              <a:t>Challenges to Human Rights</a:t>
            </a:r>
            <a:endParaRPr lang="en-GB" sz="3600" b="1" cap="sm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219456" y="1711156"/>
            <a:ext cx="10774680" cy="25681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2700" algn="just">
              <a:lnSpc>
                <a:spcPts val="22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Human rights as an instrument of Western cultural imperialism</a:t>
            </a:r>
          </a:p>
          <a:p>
            <a:pPr marL="12700" algn="just">
              <a:lnSpc>
                <a:spcPts val="22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Human rights as a cover for the promotion of Western interests</a:t>
            </a:r>
          </a:p>
          <a:p>
            <a:pPr marL="12700" algn="just">
              <a:lnSpc>
                <a:spcPts val="22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Human rights as individualists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22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Human rights as a threat to cultural diversity</a:t>
            </a:r>
          </a:p>
          <a:p>
            <a:pPr marL="12700" algn="just">
              <a:lnSpc>
                <a:spcPts val="22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Human rights as an obstacle to development</a:t>
            </a:r>
          </a:p>
          <a:p>
            <a:pPr marL="12700" algn="just">
              <a:lnSpc>
                <a:spcPts val="22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Human rights as anthropocentric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Immagine 5" descr="Immagine che contiene aria aperta, bottiglia, cielo, cilindro&#10;&#10;Il contenuto generato dall'IA potrebbe non essere corretto.">
            <a:extLst>
              <a:ext uri="{FF2B5EF4-FFF2-40B4-BE49-F238E27FC236}">
                <a16:creationId xmlns:a16="http://schemas.microsoft.com/office/drawing/2014/main" id="{315C10C9-7969-7924-C4FD-87179438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311" y="2888752"/>
            <a:ext cx="5433233" cy="36030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6C325F-88D7-6AB0-8A78-06850E83D485}"/>
              </a:ext>
            </a:extLst>
          </p:cNvPr>
          <p:cNvSpPr txBox="1"/>
          <p:nvPr/>
        </p:nvSpPr>
        <p:spPr>
          <a:xfrm>
            <a:off x="6539311" y="6487554"/>
            <a:ext cx="543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Foto di 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Markus Spiske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su 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8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cap="small" dirty="0">
                <a:latin typeface="High Tower Text" panose="02040502050506030303" pitchFamily="18" charset="77"/>
                <a:cs typeface="PHOSPHATE INLINE" panose="02000506050000020004" pitchFamily="2" charset="77"/>
              </a:rPr>
              <a:t>Where Do Human Rights Come From?</a:t>
            </a:r>
            <a:endParaRPr lang="en-GB" sz="3600" b="1" cap="sm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327547" y="4141159"/>
            <a:ext cx="11183089" cy="22467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The idea of 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atural rights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The Rights of Man in 18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century declarations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From natural rights to positive rights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Generations of rights: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civil rights, political rights, economic and social rights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Return to human rights after the Second World War</a:t>
            </a: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magine 5" descr="Immagine che contiene Elementi grafici, design, tipografia&#10;&#10;Il contenuto generato dall'IA potrebbe non essere corretto.">
            <a:extLst>
              <a:ext uri="{FF2B5EF4-FFF2-40B4-BE49-F238E27FC236}">
                <a16:creationId xmlns:a16="http://schemas.microsoft.com/office/drawing/2014/main" id="{3215C6A9-E38F-DD7C-D07F-02BD2B84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62" y="1561499"/>
            <a:ext cx="4246380" cy="238858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5CE147-1BAB-9134-55A8-E40CBB22BDAE}"/>
              </a:ext>
            </a:extLst>
          </p:cNvPr>
          <p:cNvSpPr txBox="1"/>
          <p:nvPr/>
        </p:nvSpPr>
        <p:spPr>
          <a:xfrm rot="5400000">
            <a:off x="6224313" y="2500016"/>
            <a:ext cx="2788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https://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unama.unmissions.org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en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/secretary-generals-message-human-rights-day</a:t>
            </a:r>
          </a:p>
        </p:txBody>
      </p:sp>
    </p:spTree>
    <p:extLst>
      <p:ext uri="{BB962C8B-B14F-4D97-AF65-F5344CB8AC3E}">
        <p14:creationId xmlns:p14="http://schemas.microsoft.com/office/powerpoint/2010/main" val="120600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cap="small" dirty="0">
                <a:latin typeface="High Tower Text" panose="02040502050506030303" pitchFamily="18" charset="77"/>
                <a:cs typeface="PHOSPHATE INLINE" panose="02000506050000020004" pitchFamily="2" charset="77"/>
              </a:rPr>
              <a:t>The Normativity of Human Rights</a:t>
            </a:r>
            <a:endParaRPr lang="en-GB" sz="3600" b="1" cap="sm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708660" y="1858682"/>
            <a:ext cx="10774680" cy="418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olitical Status of Human Rights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Human rights as primarily political (i.e. addressed to political institutions)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Primary and secondary responsibility for human rights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Human rights, justice and the good society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Individualism of Human Rights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Protecting of human dignity versus protecting human egoism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strength of human rights: human rights as “trumps”?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On the Claim of Human Rights to Universal Validity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impossibility of finding a common/objective basis for human rights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limits of normative cultural relativism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universalism of Human Rights as a programme</a:t>
            </a: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86CF7-6CD8-6068-98C2-E31FD472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82853"/>
            <a:ext cx="9634728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cap="small" dirty="0">
                <a:latin typeface="High Tower Text" panose="02040502050506030303" pitchFamily="18" charset="77"/>
                <a:cs typeface="PHOSPHATE INLINE" panose="02000506050000020004" pitchFamily="2" charset="77"/>
              </a:rPr>
              <a:t>The Implementation of Human Rights</a:t>
            </a:r>
            <a:endParaRPr lang="en-GB" sz="3600" b="1" cap="small" dirty="0">
              <a:latin typeface="High Tower Text" panose="02040502050506030303" pitchFamily="18" charset="77"/>
              <a:cs typeface="PHOSPHATE INLINE" panose="02000506050000020004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BCAEB1-D080-0091-C00C-60F4C5024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8" t="38667" r="21540" b="39000"/>
          <a:stretch/>
        </p:blipFill>
        <p:spPr>
          <a:xfrm>
            <a:off x="-18289" y="-963"/>
            <a:ext cx="2871032" cy="1628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8B5C8F-1AC7-3202-08AB-8556931D05FC}"/>
              </a:ext>
            </a:extLst>
          </p:cNvPr>
          <p:cNvSpPr txBox="1"/>
          <p:nvPr/>
        </p:nvSpPr>
        <p:spPr>
          <a:xfrm>
            <a:off x="708660" y="1730442"/>
            <a:ext cx="10774680" cy="418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When can we say that human rights are properly guaranteed?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Are all human rights equally important?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Are all human goods human rights?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Problems of efficiency in the implementation of human rights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importance of an efficient use of resources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need to coordinate efforts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Risks associated with the implementation of human rights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igh Tower Text" panose="02040502050506030303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risk of imperialism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risk of paternalism</a:t>
            </a:r>
          </a:p>
          <a:p>
            <a:pPr marL="0" indent="0" algn="just">
              <a:lnSpc>
                <a:spcPts val="1800"/>
              </a:lnSpc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- The risk of legitimating/undermining local authorities</a:t>
            </a:r>
          </a:p>
        </p:txBody>
      </p:sp>
      <p:sp>
        <p:nvSpPr>
          <p:cNvPr id="3" name="Segnaposto numero diapositiva 17">
            <a:extLst>
              <a:ext uri="{FF2B5EF4-FFF2-40B4-BE49-F238E27FC236}">
                <a16:creationId xmlns:a16="http://schemas.microsoft.com/office/drawing/2014/main" id="{7351C56E-13E6-24F4-B9FF-79E4F5E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949" y="649176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5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selle con punto interrogativo">
            <a:extLst>
              <a:ext uri="{FF2B5EF4-FFF2-40B4-BE49-F238E27FC236}">
                <a16:creationId xmlns:a16="http://schemas.microsoft.com/office/drawing/2014/main" id="{C45BCE29-1A85-F1DE-2176-416FE5FE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062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D32E0-F2F4-A9D0-6733-8D35A55E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Questions?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77"/>
              </a:rPr>
              <a:t>Please contact: …</a:t>
            </a:r>
          </a:p>
        </p:txBody>
      </p:sp>
      <p:sp>
        <p:nvSpPr>
          <p:cNvPr id="2" name="Segnaposto numero diapositiva 17">
            <a:extLst>
              <a:ext uri="{FF2B5EF4-FFF2-40B4-BE49-F238E27FC236}">
                <a16:creationId xmlns:a16="http://schemas.microsoft.com/office/drawing/2014/main" id="{C46DD378-300C-5D33-17D6-79FC49104EFE}"/>
              </a:ext>
            </a:extLst>
          </p:cNvPr>
          <p:cNvSpPr txBox="1">
            <a:spLocks/>
          </p:cNvSpPr>
          <p:nvPr/>
        </p:nvSpPr>
        <p:spPr>
          <a:xfrm>
            <a:off x="9430949" y="64917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34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Bierstadt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ierstadt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1930</TotalTime>
  <Words>458</Words>
  <Application>Microsoft Macintosh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Bierstadt</vt:lpstr>
      <vt:lpstr>BierstadtDisplay</vt:lpstr>
      <vt:lpstr>Calibri</vt:lpstr>
      <vt:lpstr>Georgia</vt:lpstr>
      <vt:lpstr>High Tower Text</vt:lpstr>
      <vt:lpstr>Roboto</vt:lpstr>
      <vt:lpstr>Tw Cen MT</vt:lpstr>
      <vt:lpstr>Tema di Office</vt:lpstr>
      <vt:lpstr>Presentazione standard di PowerPoint</vt:lpstr>
      <vt:lpstr>Challenges to Human Rights</vt:lpstr>
      <vt:lpstr>Where Do Human Rights Come From?</vt:lpstr>
      <vt:lpstr>The Normativity of Human Rights</vt:lpstr>
      <vt:lpstr>The Implementation of Human Rights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Favuzza</dc:creator>
  <cp:lastModifiedBy>Federica Favuzza</cp:lastModifiedBy>
  <cp:revision>55</cp:revision>
  <dcterms:created xsi:type="dcterms:W3CDTF">2023-01-18T11:50:09Z</dcterms:created>
  <dcterms:modified xsi:type="dcterms:W3CDTF">2025-12-13T13:58:26Z</dcterms:modified>
</cp:coreProperties>
</file>