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sldIdLst>
    <p:sldId id="256" r:id="rId2"/>
    <p:sldId id="257" r:id="rId3"/>
    <p:sldId id="264" r:id="rId4"/>
    <p:sldId id="262" r:id="rId5"/>
    <p:sldId id="265" r:id="rId6"/>
    <p:sldId id="263" r:id="rId7"/>
    <p:sldId id="269" r:id="rId8"/>
    <p:sldId id="266"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A5"/>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88966"/>
  </p:normalViewPr>
  <p:slideViewPr>
    <p:cSldViewPr snapToGrid="0">
      <p:cViewPr varScale="1">
        <p:scale>
          <a:sx n="94" d="100"/>
          <a:sy n="94" d="100"/>
        </p:scale>
        <p:origin x="10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87FAB-4C08-C048-B703-9843F8965AE8}" type="datetimeFigureOut">
              <a:rPr lang="en-GB" smtClean="0"/>
              <a:t>15/12/2025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1CA9-42EB-4440-90E5-77D0D261FD71}" type="slidenum">
              <a:rPr lang="en-GB" smtClean="0"/>
              <a:t>‹N›</a:t>
            </a:fld>
            <a:endParaRPr lang="en-GB"/>
          </a:p>
        </p:txBody>
      </p:sp>
    </p:spTree>
    <p:extLst>
      <p:ext uri="{BB962C8B-B14F-4D97-AF65-F5344CB8AC3E}">
        <p14:creationId xmlns:p14="http://schemas.microsoft.com/office/powerpoint/2010/main" val="14247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b="0" i="1" dirty="0">
              <a:solidFill>
                <a:srgbClr val="333333"/>
              </a:solidFill>
              <a:effectLst/>
              <a:latin typeface="Roboto" panose="020F0502020204030204" pitchFamily="34"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a:t>
            </a:fld>
            <a:endParaRPr lang="en-GB"/>
          </a:p>
        </p:txBody>
      </p:sp>
    </p:spTree>
    <p:extLst>
      <p:ext uri="{BB962C8B-B14F-4D97-AF65-F5344CB8AC3E}">
        <p14:creationId xmlns:p14="http://schemas.microsoft.com/office/powerpoint/2010/main" val="48687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3301720-96EB-E944-9BD4-B0B280585ED4}"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3EADB2-E33B-504B-9BAF-FCBB7A7AC14B}"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9242-D871-C845-BAA3-1BF963663E6D}"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D66914-A3AB-0542-9C78-C4E840E8ED59}"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12D1C1A-A209-E54F-AE61-2ABD436CED97}" type="datetime1">
              <a:rPr lang="it-IT" smtClean="0"/>
              <a:t>15/12/25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4E3F419-F58F-2A41-B405-A0BF7C6CB90D}" type="datetime1">
              <a:rPr lang="it-IT" smtClean="0"/>
              <a:t>15/12/25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94C8E9-18A7-D54B-8FCB-088F226597E4}" type="datetime1">
              <a:rPr lang="it-IT" smtClean="0"/>
              <a:t>15/12/25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8C5E151-7222-1549-BE7F-4369F8454D1C}" type="datetime1">
              <a:rPr lang="it-IT" smtClean="0"/>
              <a:t>15/12/25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6BECD-3B5A-7541-844B-30CEE13DAA09}" type="datetime1">
              <a:rPr lang="it-IT" smtClean="0"/>
              <a:t>15/12/25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BE3293-77AD-E046-8991-BCC6539FCB1A}" type="datetime1">
              <a:rPr lang="it-IT" smtClean="0"/>
              <a:t>15/12/25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C3C175-1BFB-3442-A643-5798CB8DEAD6}" type="datetime1">
              <a:rPr lang="it-IT" smtClean="0"/>
              <a:t>15/12/25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F359C-09F4-5A40-B54A-70B6786F5B8B}" type="datetime1">
              <a:rPr lang="it-IT" smtClean="0"/>
              <a:t>15/12/25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EN/TXT/HTML/?uri=CELEX:32016Q0512(01)"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ave-your-say.ec.europa.eu/index_en"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EN/TXT/HTML/?uri=CELEX:32021Q0611(01)"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transparency-register.europa.eu/index_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CasellaDiTesto 6">
            <a:extLst>
              <a:ext uri="{FF2B5EF4-FFF2-40B4-BE49-F238E27FC236}">
                <a16:creationId xmlns:a16="http://schemas.microsoft.com/office/drawing/2014/main" id="{BE059180-9475-0CB7-7E3A-0BD40519D30E}"/>
              </a:ext>
            </a:extLst>
          </p:cNvPr>
          <p:cNvSpPr txBox="1"/>
          <p:nvPr/>
        </p:nvSpPr>
        <p:spPr>
          <a:xfrm>
            <a:off x="6570249" y="1047840"/>
            <a:ext cx="5267143" cy="2928169"/>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400" dirty="0">
                <a:solidFill>
                  <a:schemeClr val="bg1">
                    <a:lumMod val="65000"/>
                    <a:lumOff val="35000"/>
                  </a:schemeClr>
                </a:solidFill>
                <a:latin typeface="High Tower Text" panose="02040502050506030303" pitchFamily="18" charset="0"/>
                <a:ea typeface="+mj-ea"/>
                <a:cs typeface="Phosphate Inline" panose="02000506050000020004" pitchFamily="2" charset="77"/>
              </a:rPr>
              <a:t>EU: Legal framework on civil society’s participation in the legislative process</a:t>
            </a:r>
          </a:p>
        </p:txBody>
      </p:sp>
      <p:pic>
        <p:nvPicPr>
          <p:cNvPr id="5" name="Immagine 4">
            <a:extLst>
              <a:ext uri="{FF2B5EF4-FFF2-40B4-BE49-F238E27FC236}">
                <a16:creationId xmlns:a16="http://schemas.microsoft.com/office/drawing/2014/main" id="{8024F698-799D-97BE-FC64-5DAF1097B40E}"/>
              </a:ext>
            </a:extLst>
          </p:cNvPr>
          <p:cNvPicPr>
            <a:picLocks noChangeAspect="1"/>
          </p:cNvPicPr>
          <p:nvPr/>
        </p:nvPicPr>
        <p:blipFill rotWithShape="1">
          <a:blip r:embed="rId3"/>
          <a:srcRect l="22798" t="38667" r="21540" b="39000"/>
          <a:stretch/>
        </p:blipFill>
        <p:spPr>
          <a:xfrm>
            <a:off x="752856" y="1108199"/>
            <a:ext cx="5077769" cy="2879851"/>
          </a:xfrm>
          <a:prstGeom prst="rect">
            <a:avLst/>
          </a:prstGeom>
        </p:spPr>
      </p:pic>
      <p:cxnSp>
        <p:nvCxnSpPr>
          <p:cNvPr id="14" name="Straight Connector 13">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1564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A4E800FA-EB2F-528C-AD9B-9782F69874C8}"/>
              </a:ext>
            </a:extLst>
          </p:cNvPr>
          <p:cNvPicPr>
            <a:picLocks noChangeAspect="1"/>
          </p:cNvPicPr>
          <p:nvPr/>
        </p:nvPicPr>
        <p:blipFill>
          <a:blip r:embed="rId4"/>
          <a:stretch>
            <a:fillRect/>
          </a:stretch>
        </p:blipFill>
        <p:spPr>
          <a:xfrm>
            <a:off x="6131014" y="5892160"/>
            <a:ext cx="993619" cy="960863"/>
          </a:xfrm>
          <a:prstGeom prst="rect">
            <a:avLst/>
          </a:prstGeom>
        </p:spPr>
      </p:pic>
      <p:sp>
        <p:nvSpPr>
          <p:cNvPr id="10" name="CasellaDiTesto 9">
            <a:extLst>
              <a:ext uri="{FF2B5EF4-FFF2-40B4-BE49-F238E27FC236}">
                <a16:creationId xmlns:a16="http://schemas.microsoft.com/office/drawing/2014/main" id="{5110AC2F-B39D-5F00-F6AC-55F15D691211}"/>
              </a:ext>
            </a:extLst>
          </p:cNvPr>
          <p:cNvSpPr txBox="1"/>
          <p:nvPr/>
        </p:nvSpPr>
        <p:spPr>
          <a:xfrm>
            <a:off x="7126095" y="5905520"/>
            <a:ext cx="4724530" cy="861774"/>
          </a:xfrm>
          <a:prstGeom prst="rect">
            <a:avLst/>
          </a:prstGeom>
          <a:noFill/>
        </p:spPr>
        <p:txBody>
          <a:bodyPr wrap="square">
            <a:spAutoFit/>
          </a:bodyPr>
          <a:lstStyle/>
          <a:p>
            <a:pPr algn="just">
              <a:lnSpc>
                <a:spcPts val="1200"/>
              </a:lnSpc>
            </a:pPr>
            <a:r>
              <a:rPr lang="it-IT" sz="1100" dirty="0" err="1">
                <a:solidFill>
                  <a:schemeClr val="bg1">
                    <a:lumMod val="50000"/>
                    <a:lumOff val="50000"/>
                  </a:schemeClr>
                </a:solidFill>
                <a:effectLst/>
                <a:latin typeface="Georgia" panose="02040502050405020303" pitchFamily="18" charset="0"/>
              </a:rPr>
              <a:t>Funded</a:t>
            </a:r>
            <a:r>
              <a:rPr lang="it-IT" sz="1100" dirty="0">
                <a:solidFill>
                  <a:schemeClr val="bg1">
                    <a:lumMod val="50000"/>
                    <a:lumOff val="50000"/>
                  </a:schemeClr>
                </a:solidFill>
                <a:effectLst/>
                <a:latin typeface="Georgia" panose="02040502050405020303" pitchFamily="18" charset="0"/>
              </a:rPr>
              <a:t> by 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a:t>
            </a:r>
            <a:r>
              <a:rPr lang="it-IT" sz="1100" dirty="0" err="1">
                <a:solidFill>
                  <a:schemeClr val="bg1">
                    <a:lumMod val="50000"/>
                    <a:lumOff val="50000"/>
                  </a:schemeClr>
                </a:solidFill>
                <a:effectLst/>
                <a:latin typeface="Georgia" panose="02040502050405020303" pitchFamily="18" charset="0"/>
              </a:rPr>
              <a:t>Views</a:t>
            </a:r>
            <a:r>
              <a:rPr lang="it-IT" sz="1100" dirty="0">
                <a:solidFill>
                  <a:schemeClr val="bg1">
                    <a:lumMod val="50000"/>
                    <a:lumOff val="50000"/>
                  </a:schemeClr>
                </a:solidFill>
                <a:effectLst/>
                <a:latin typeface="Georgia" panose="02040502050405020303" pitchFamily="18" charset="0"/>
              </a:rPr>
              <a:t> and opinions </a:t>
            </a:r>
            <a:r>
              <a:rPr lang="it-IT" sz="1100" dirty="0" err="1">
                <a:solidFill>
                  <a:schemeClr val="bg1">
                    <a:lumMod val="50000"/>
                    <a:lumOff val="50000"/>
                  </a:schemeClr>
                </a:solidFill>
                <a:effectLst/>
                <a:latin typeface="Georgia" panose="02040502050405020303" pitchFamily="18" charset="0"/>
              </a:rPr>
              <a:t>expressed</a:t>
            </a:r>
            <a:r>
              <a:rPr lang="it-IT" sz="1100" dirty="0">
                <a:solidFill>
                  <a:schemeClr val="bg1">
                    <a:lumMod val="50000"/>
                    <a:lumOff val="50000"/>
                  </a:schemeClr>
                </a:solidFill>
                <a:effectLst/>
                <a:latin typeface="Georgia" panose="02040502050405020303" pitchFamily="18" charset="0"/>
              </a:rPr>
              <a:t> are </a:t>
            </a:r>
            <a:r>
              <a:rPr lang="it-IT" sz="1100" dirty="0" err="1">
                <a:solidFill>
                  <a:schemeClr val="bg1">
                    <a:lumMod val="50000"/>
                    <a:lumOff val="50000"/>
                  </a:schemeClr>
                </a:solidFill>
                <a:effectLst/>
                <a:latin typeface="Georgia" panose="02040502050405020303" pitchFamily="18" charset="0"/>
              </a:rPr>
              <a:t>however</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those</a:t>
            </a:r>
            <a:r>
              <a:rPr lang="it-IT" sz="1100" dirty="0">
                <a:solidFill>
                  <a:schemeClr val="bg1">
                    <a:lumMod val="50000"/>
                    <a:lumOff val="50000"/>
                  </a:schemeClr>
                </a:solidFill>
                <a:effectLst/>
                <a:latin typeface="Georgia" panose="02040502050405020303" pitchFamily="18" charset="0"/>
              </a:rPr>
              <a:t> of the </a:t>
            </a:r>
            <a:r>
              <a:rPr lang="it-IT" sz="1100" dirty="0" err="1">
                <a:solidFill>
                  <a:schemeClr val="bg1">
                    <a:lumMod val="50000"/>
                    <a:lumOff val="50000"/>
                  </a:schemeClr>
                </a:solidFill>
                <a:effectLst/>
                <a:latin typeface="Georgia" panose="02040502050405020303" pitchFamily="18" charset="0"/>
              </a:rPr>
              <a:t>author</a:t>
            </a:r>
            <a:r>
              <a:rPr lang="it-IT" sz="1100" dirty="0">
                <a:solidFill>
                  <a:schemeClr val="bg1">
                    <a:lumMod val="50000"/>
                    <a:lumOff val="50000"/>
                  </a:schemeClr>
                </a:solidFill>
                <a:effectLst/>
                <a:latin typeface="Georgia" panose="02040502050405020303" pitchFamily="18" charset="0"/>
              </a:rPr>
              <a:t>(</a:t>
            </a:r>
            <a:r>
              <a:rPr lang="it-IT" sz="1100" dirty="0" err="1">
                <a:solidFill>
                  <a:schemeClr val="bg1">
                    <a:lumMod val="50000"/>
                    <a:lumOff val="50000"/>
                  </a:schemeClr>
                </a:solidFill>
                <a:effectLst/>
                <a:latin typeface="Georgia" panose="02040502050405020303" pitchFamily="18" charset="0"/>
              </a:rPr>
              <a:t>s</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only</a:t>
            </a:r>
            <a:r>
              <a:rPr lang="it-IT" sz="1100" dirty="0">
                <a:solidFill>
                  <a:schemeClr val="bg1">
                    <a:lumMod val="50000"/>
                    <a:lumOff val="50000"/>
                  </a:schemeClr>
                </a:solidFill>
                <a:latin typeface="Georgia" panose="02040502050405020303" pitchFamily="18" charset="0"/>
              </a:rPr>
              <a:t> </a:t>
            </a:r>
            <a:r>
              <a:rPr lang="it-IT" sz="1100" dirty="0">
                <a:solidFill>
                  <a:schemeClr val="bg1">
                    <a:lumMod val="50000"/>
                    <a:lumOff val="50000"/>
                  </a:schemeClr>
                </a:solidFill>
                <a:effectLst/>
                <a:latin typeface="Georgia" panose="02040502050405020303" pitchFamily="18" charset="0"/>
              </a:rPr>
              <a:t>and do </a:t>
            </a:r>
            <a:r>
              <a:rPr lang="it-IT" sz="1100" dirty="0" err="1">
                <a:solidFill>
                  <a:schemeClr val="bg1">
                    <a:lumMod val="50000"/>
                    <a:lumOff val="50000"/>
                  </a:schemeClr>
                </a:solidFill>
                <a:effectLst/>
                <a:latin typeface="Georgia" panose="02040502050405020303" pitchFamily="18" charset="0"/>
              </a:rPr>
              <a:t>not</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necessarily</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reflect</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those</a:t>
            </a:r>
            <a:r>
              <a:rPr lang="it-IT" sz="1100" dirty="0">
                <a:solidFill>
                  <a:schemeClr val="bg1">
                    <a:lumMod val="50000"/>
                    <a:lumOff val="50000"/>
                  </a:schemeClr>
                </a:solidFill>
                <a:effectLst/>
                <a:latin typeface="Georgia" panose="02040502050405020303" pitchFamily="18" charset="0"/>
              </a:rPr>
              <a:t> of 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or </a:t>
            </a:r>
            <a:r>
              <a:rPr lang="it-IT" sz="1100" dirty="0">
                <a:solidFill>
                  <a:schemeClr val="bg1">
                    <a:lumMod val="50000"/>
                    <a:lumOff val="50000"/>
                  </a:schemeClr>
                </a:solidFill>
                <a:latin typeface="Georgia" panose="02040502050405020303" pitchFamily="18" charset="0"/>
              </a:rPr>
              <a:t>the </a:t>
            </a:r>
            <a:r>
              <a:rPr lang="it-IT" sz="1100" dirty="0" err="1">
                <a:solidFill>
                  <a:schemeClr val="bg1">
                    <a:lumMod val="50000"/>
                    <a:lumOff val="50000"/>
                  </a:schemeClr>
                </a:solidFill>
                <a:latin typeface="Georgia" panose="02040502050405020303" pitchFamily="18" charset="0"/>
              </a:rPr>
              <a:t>European</a:t>
            </a:r>
            <a:r>
              <a:rPr lang="it-IT" sz="1100" dirty="0">
                <a:solidFill>
                  <a:schemeClr val="bg1">
                    <a:lumMod val="50000"/>
                    <a:lumOff val="50000"/>
                  </a:schemeClr>
                </a:solidFill>
                <a:latin typeface="Georgia" panose="02040502050405020303" pitchFamily="18" charset="0"/>
              </a:rPr>
              <a:t> </a:t>
            </a:r>
            <a:r>
              <a:rPr lang="it-IT" sz="1100" dirty="0" err="1">
                <a:solidFill>
                  <a:schemeClr val="bg1">
                    <a:lumMod val="50000"/>
                    <a:lumOff val="50000"/>
                  </a:schemeClr>
                </a:solidFill>
                <a:latin typeface="Georgia" panose="02040502050405020303" pitchFamily="18" charset="0"/>
              </a:rPr>
              <a:t>Education</a:t>
            </a:r>
            <a:r>
              <a:rPr lang="it-IT" sz="1100" dirty="0">
                <a:solidFill>
                  <a:schemeClr val="bg1">
                    <a:lumMod val="50000"/>
                    <a:lumOff val="50000"/>
                  </a:schemeClr>
                </a:solidFill>
                <a:latin typeface="Georgia" panose="02040502050405020303" pitchFamily="18" charset="0"/>
              </a:rPr>
              <a:t> and Culture Executive Agency (EACEA). </a:t>
            </a:r>
            <a:r>
              <a:rPr lang="it-IT" sz="1100" dirty="0" err="1">
                <a:solidFill>
                  <a:schemeClr val="bg1">
                    <a:lumMod val="50000"/>
                    <a:lumOff val="50000"/>
                  </a:schemeClr>
                </a:solidFill>
                <a:effectLst/>
                <a:latin typeface="Georgia" panose="02040502050405020303" pitchFamily="18" charset="0"/>
              </a:rPr>
              <a:t>Neither</a:t>
            </a:r>
            <a:r>
              <a:rPr lang="it-IT" sz="1100" dirty="0">
                <a:solidFill>
                  <a:schemeClr val="bg1">
                    <a:lumMod val="50000"/>
                    <a:lumOff val="50000"/>
                  </a:schemeClr>
                </a:solidFill>
                <a:latin typeface="Georgia" panose="02040502050405020303" pitchFamily="18" charset="0"/>
              </a:rPr>
              <a:t> </a:t>
            </a:r>
            <a:r>
              <a:rPr lang="it-IT" sz="1100" dirty="0">
                <a:solidFill>
                  <a:schemeClr val="bg1">
                    <a:lumMod val="50000"/>
                    <a:lumOff val="50000"/>
                  </a:schemeClr>
                </a:solidFill>
                <a:effectLst/>
                <a:latin typeface="Georgia" panose="02040502050405020303" pitchFamily="18" charset="0"/>
              </a:rPr>
              <a:t>the </a:t>
            </a:r>
            <a:r>
              <a:rPr lang="it-IT" sz="1100" dirty="0" err="1">
                <a:solidFill>
                  <a:schemeClr val="bg1">
                    <a:lumMod val="50000"/>
                    <a:lumOff val="50000"/>
                  </a:schemeClr>
                </a:solidFill>
                <a:effectLst/>
                <a:latin typeface="Georgia" panose="02040502050405020303" pitchFamily="18" charset="0"/>
              </a:rPr>
              <a:t>European</a:t>
            </a:r>
            <a:r>
              <a:rPr lang="it-IT" sz="1100" dirty="0">
                <a:solidFill>
                  <a:schemeClr val="bg1">
                    <a:lumMod val="50000"/>
                    <a:lumOff val="50000"/>
                  </a:schemeClr>
                </a:solidFill>
                <a:effectLst/>
                <a:latin typeface="Georgia" panose="02040502050405020303" pitchFamily="18" charset="0"/>
              </a:rPr>
              <a:t> Union </a:t>
            </a:r>
            <a:r>
              <a:rPr lang="it-IT" sz="1100" dirty="0" err="1">
                <a:solidFill>
                  <a:schemeClr val="bg1">
                    <a:lumMod val="50000"/>
                    <a:lumOff val="50000"/>
                  </a:schemeClr>
                </a:solidFill>
                <a:effectLst/>
                <a:latin typeface="Georgia" panose="02040502050405020303" pitchFamily="18" charset="0"/>
              </a:rPr>
              <a:t>nor</a:t>
            </a:r>
            <a:r>
              <a:rPr lang="it-IT" sz="1100" dirty="0">
                <a:solidFill>
                  <a:schemeClr val="bg1">
                    <a:lumMod val="50000"/>
                    <a:lumOff val="50000"/>
                  </a:schemeClr>
                </a:solidFill>
                <a:effectLst/>
                <a:latin typeface="Georgia" panose="02040502050405020303" pitchFamily="18" charset="0"/>
              </a:rPr>
              <a:t> the </a:t>
            </a:r>
            <a:r>
              <a:rPr lang="it-IT" sz="1100" dirty="0" err="1">
                <a:solidFill>
                  <a:schemeClr val="bg1">
                    <a:lumMod val="50000"/>
                    <a:lumOff val="50000"/>
                  </a:schemeClr>
                </a:solidFill>
                <a:effectLst/>
                <a:latin typeface="Georgia" panose="02040502050405020303" pitchFamily="18" charset="0"/>
              </a:rPr>
              <a:t>granting</a:t>
            </a:r>
            <a:r>
              <a:rPr lang="it-IT" sz="1100" dirty="0">
                <a:solidFill>
                  <a:schemeClr val="bg1">
                    <a:lumMod val="50000"/>
                    <a:lumOff val="50000"/>
                  </a:schemeClr>
                </a:solidFill>
                <a:effectLst/>
                <a:latin typeface="Georgia" panose="02040502050405020303" pitchFamily="18" charset="0"/>
              </a:rPr>
              <a:t> authority can be </a:t>
            </a:r>
            <a:r>
              <a:rPr lang="it-IT" sz="1100" dirty="0" err="1">
                <a:solidFill>
                  <a:schemeClr val="bg1">
                    <a:lumMod val="50000"/>
                    <a:lumOff val="50000"/>
                  </a:schemeClr>
                </a:solidFill>
                <a:effectLst/>
                <a:latin typeface="Georgia" panose="02040502050405020303" pitchFamily="18" charset="0"/>
              </a:rPr>
              <a:t>held</a:t>
            </a:r>
            <a:r>
              <a:rPr lang="it-IT" sz="1100" dirty="0">
                <a:solidFill>
                  <a:schemeClr val="bg1">
                    <a:lumMod val="50000"/>
                    <a:lumOff val="50000"/>
                  </a:schemeClr>
                </a:solidFill>
                <a:effectLst/>
                <a:latin typeface="Georgia" panose="02040502050405020303" pitchFamily="18" charset="0"/>
              </a:rPr>
              <a:t> </a:t>
            </a:r>
            <a:r>
              <a:rPr lang="it-IT" sz="1100" dirty="0" err="1">
                <a:solidFill>
                  <a:schemeClr val="bg1">
                    <a:lumMod val="50000"/>
                    <a:lumOff val="50000"/>
                  </a:schemeClr>
                </a:solidFill>
                <a:effectLst/>
                <a:latin typeface="Georgia" panose="02040502050405020303" pitchFamily="18" charset="0"/>
              </a:rPr>
              <a:t>responsible</a:t>
            </a:r>
            <a:r>
              <a:rPr lang="it-IT" sz="1100" dirty="0">
                <a:solidFill>
                  <a:schemeClr val="bg1">
                    <a:lumMod val="50000"/>
                    <a:lumOff val="50000"/>
                  </a:schemeClr>
                </a:solidFill>
                <a:effectLst/>
                <a:latin typeface="Georgia" panose="02040502050405020303" pitchFamily="18" charset="0"/>
              </a:rPr>
              <a:t> for </a:t>
            </a:r>
            <a:r>
              <a:rPr lang="it-IT" sz="1100" dirty="0" err="1">
                <a:solidFill>
                  <a:schemeClr val="bg1">
                    <a:lumMod val="50000"/>
                    <a:lumOff val="50000"/>
                  </a:schemeClr>
                </a:solidFill>
                <a:effectLst/>
                <a:latin typeface="Georgia" panose="02040502050405020303" pitchFamily="18" charset="0"/>
              </a:rPr>
              <a:t>them</a:t>
            </a:r>
            <a:r>
              <a:rPr lang="it-IT" sz="1100" dirty="0">
                <a:solidFill>
                  <a:schemeClr val="bg1">
                    <a:lumMod val="50000"/>
                    <a:lumOff val="50000"/>
                  </a:schemeClr>
                </a:solidFill>
                <a:effectLst/>
                <a:latin typeface="Georgia" panose="02040502050405020303" pitchFamily="18" charset="0"/>
              </a:rPr>
              <a:t>.</a:t>
            </a:r>
          </a:p>
        </p:txBody>
      </p:sp>
      <p:pic>
        <p:nvPicPr>
          <p:cNvPr id="18" name="Immagine 17">
            <a:extLst>
              <a:ext uri="{FF2B5EF4-FFF2-40B4-BE49-F238E27FC236}">
                <a16:creationId xmlns:a16="http://schemas.microsoft.com/office/drawing/2014/main" id="{4E974534-D5BF-708F-90AF-52DCCF720DD7}"/>
              </a:ext>
            </a:extLst>
          </p:cNvPr>
          <p:cNvPicPr>
            <a:picLocks noChangeAspect="1"/>
          </p:cNvPicPr>
          <p:nvPr/>
        </p:nvPicPr>
        <p:blipFill rotWithShape="1">
          <a:blip r:embed="rId5">
            <a:extLst>
              <a:ext uri="{28A0092B-C50C-407E-A947-70E740481C1C}">
                <a14:useLocalDpi xmlns:a14="http://schemas.microsoft.com/office/drawing/2010/main" val="0"/>
              </a:ext>
            </a:extLst>
          </a:blip>
          <a:srcRect r="14520" b="-8324"/>
          <a:stretch/>
        </p:blipFill>
        <p:spPr bwMode="auto">
          <a:xfrm>
            <a:off x="272659" y="5921511"/>
            <a:ext cx="4810868" cy="866363"/>
          </a:xfrm>
          <a:prstGeom prst="rect">
            <a:avLst/>
          </a:prstGeom>
          <a:noFill/>
          <a:ln>
            <a:noFill/>
          </a:ln>
        </p:spPr>
      </p:pic>
      <p:cxnSp>
        <p:nvCxnSpPr>
          <p:cNvPr id="20" name="Connettore 1 19">
            <a:extLst>
              <a:ext uri="{FF2B5EF4-FFF2-40B4-BE49-F238E27FC236}">
                <a16:creationId xmlns:a16="http://schemas.microsoft.com/office/drawing/2014/main" id="{9B2FBE91-B7EA-72A6-FA72-0780BC5E40B7}"/>
              </a:ext>
            </a:extLst>
          </p:cNvPr>
          <p:cNvCxnSpPr>
            <a:cxnSpLocks/>
          </p:cNvCxnSpPr>
          <p:nvPr/>
        </p:nvCxnSpPr>
        <p:spPr>
          <a:xfrm>
            <a:off x="6096000" y="499504"/>
            <a:ext cx="0" cy="4097240"/>
          </a:xfrm>
          <a:prstGeom prst="line">
            <a:avLst/>
          </a:prstGeom>
          <a:ln w="3810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AEE8A902-A994-9F8B-F9DD-B4B3533E435A}"/>
              </a:ext>
            </a:extLst>
          </p:cNvPr>
          <p:cNvCxnSpPr>
            <a:cxnSpLocks/>
          </p:cNvCxnSpPr>
          <p:nvPr/>
        </p:nvCxnSpPr>
        <p:spPr>
          <a:xfrm>
            <a:off x="0" y="5851384"/>
            <a:ext cx="12192000" cy="0"/>
          </a:xfrm>
          <a:prstGeom prst="line">
            <a:avLst/>
          </a:prstGeom>
          <a:ln w="1905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Freeform 8">
            <a:extLst>
              <a:ext uri="{FF2B5EF4-FFF2-40B4-BE49-F238E27FC236}">
                <a16:creationId xmlns:a16="http://schemas.microsoft.com/office/drawing/2014/main" id="{4C6AC725-A2C7-578A-FB5F-EBB5DDD8310F}"/>
              </a:ext>
            </a:extLst>
          </p:cNvPr>
          <p:cNvSpPr/>
          <p:nvPr/>
        </p:nvSpPr>
        <p:spPr>
          <a:xfrm>
            <a:off x="5159510" y="5933129"/>
            <a:ext cx="674598" cy="813801"/>
          </a:xfrm>
          <a:custGeom>
            <a:avLst/>
            <a:gdLst/>
            <a:ahLst/>
            <a:cxnLst/>
            <a:rect l="l" t="t" r="r" b="b"/>
            <a:pathLst>
              <a:path w="524577" h="585106">
                <a:moveTo>
                  <a:pt x="0" y="0"/>
                </a:moveTo>
                <a:lnTo>
                  <a:pt x="524578" y="0"/>
                </a:lnTo>
                <a:lnTo>
                  <a:pt x="524578" y="585106"/>
                </a:lnTo>
                <a:lnTo>
                  <a:pt x="0" y="585106"/>
                </a:lnTo>
                <a:lnTo>
                  <a:pt x="0" y="0"/>
                </a:lnTo>
                <a:close/>
              </a:path>
            </a:pathLst>
          </a:custGeom>
          <a:blipFill>
            <a:blip r:embed="rId6"/>
            <a:stretch>
              <a:fillRect/>
            </a:stretch>
          </a:blipFill>
        </p:spPr>
        <p:txBody>
          <a:bodyPr/>
          <a:lstStyle/>
          <a:p>
            <a:endParaRPr lang="it-IT"/>
          </a:p>
        </p:txBody>
      </p:sp>
    </p:spTree>
    <p:extLst>
      <p:ext uri="{BB962C8B-B14F-4D97-AF65-F5344CB8AC3E}">
        <p14:creationId xmlns:p14="http://schemas.microsoft.com/office/powerpoint/2010/main" val="11475804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852743" y="172146"/>
            <a:ext cx="8857036" cy="1325563"/>
          </a:xfrm>
        </p:spPr>
        <p:txBody>
          <a:bodyPr>
            <a:noAutofit/>
          </a:bodyPr>
          <a:lstStyle/>
          <a:p>
            <a:pPr algn="just">
              <a:lnSpc>
                <a:spcPts val="3600"/>
              </a:lnSpc>
              <a:spcBef>
                <a:spcPts val="200"/>
              </a:spcBef>
              <a:spcAft>
                <a:spcPts val="200"/>
              </a:spcAft>
            </a:pPr>
            <a:r>
              <a:rPr lang="en-GB" sz="3200" b="1" cap="all" dirty="0">
                <a:solidFill>
                  <a:schemeClr val="tx1">
                    <a:lumMod val="85000"/>
                    <a:lumOff val="15000"/>
                  </a:schemeClr>
                </a:solidFill>
                <a:latin typeface="High Tower Text" panose="02040502050506030303" pitchFamily="18" charset="77"/>
                <a:cs typeface="Phosphate Inline" panose="02000506050000020004" pitchFamily="2" charset="77"/>
              </a:rPr>
              <a:t>Is it possible for NGOs and civil society to get involved in the EU decision-making process?</a:t>
            </a:r>
            <a:endPar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77593" y="2071093"/>
            <a:ext cx="11332186" cy="3951979"/>
          </a:xfrm>
          <a:prstGeom prst="rect">
            <a:avLst/>
          </a:prstGeom>
          <a:noFill/>
        </p:spPr>
        <p:txBody>
          <a:bodyPr wrap="square">
            <a:spAutoFit/>
          </a:bodyPr>
          <a:lstStyle/>
          <a:p>
            <a:pPr algn="just">
              <a:lnSpc>
                <a:spcPts val="2200"/>
              </a:lnSpc>
              <a:spcBef>
                <a:spcPts val="200"/>
              </a:spcBef>
              <a:spcAft>
                <a:spcPts val="600"/>
              </a:spcAft>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How does the law-making process work in the EU?</a:t>
            </a:r>
          </a:p>
          <a:p>
            <a:pPr marL="914400" lvl="1" indent="-457200" algn="just">
              <a:lnSpc>
                <a:spcPts val="2200"/>
              </a:lnSpc>
              <a:spcBef>
                <a:spcPts val="1200"/>
              </a:spcBef>
              <a:spcAft>
                <a:spcPts val="600"/>
              </a:spcAft>
              <a:buFont typeface="Arial" panose="020B0604020202020204" pitchFamily="34" charset="0"/>
              <a:buChar char="•"/>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Proposal</a:t>
            </a:r>
          </a:p>
          <a:p>
            <a:pPr marL="914400" lvl="1" indent="-457200" algn="just">
              <a:lnSpc>
                <a:spcPts val="2200"/>
              </a:lnSpc>
              <a:spcBef>
                <a:spcPts val="200"/>
              </a:spcBef>
              <a:spcAft>
                <a:spcPts val="600"/>
              </a:spcAft>
              <a:buFont typeface="Arial" panose="020B0604020202020204" pitchFamily="34" charset="0"/>
              <a:buChar char="•"/>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Amendments </a:t>
            </a:r>
          </a:p>
          <a:p>
            <a:pPr marL="914400" lvl="1" indent="-457200" algn="just">
              <a:lnSpc>
                <a:spcPts val="2200"/>
              </a:lnSpc>
              <a:spcBef>
                <a:spcPts val="200"/>
              </a:spcBef>
              <a:spcAft>
                <a:spcPts val="600"/>
              </a:spcAft>
              <a:buFont typeface="Arial" panose="020B0604020202020204" pitchFamily="34" charset="0"/>
              <a:buChar char="•"/>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Adoption </a:t>
            </a:r>
          </a:p>
          <a:p>
            <a:pPr algn="just">
              <a:lnSpc>
                <a:spcPts val="2200"/>
              </a:lnSpc>
              <a:spcBef>
                <a:spcPts val="200"/>
              </a:spcBef>
              <a:spcAft>
                <a:spcPts val="600"/>
              </a:spcAft>
            </a:pPr>
            <a:endPar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3000"/>
              </a:lnSpc>
              <a:spcBef>
                <a:spcPts val="200"/>
              </a:spcBef>
              <a:spcAft>
                <a:spcPts val="600"/>
              </a:spcAft>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2016 </a:t>
            </a: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hlinkClick r:id="rId3"/>
              </a:rPr>
              <a:t>Interinstitutional Agreement</a:t>
            </a: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between the European Parliament, the Council of the European Union and the European Commission </a:t>
            </a:r>
            <a:r>
              <a:rPr lang="en-US" sz="2800" i="1"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On Better Law-Making</a:t>
            </a:r>
          </a:p>
          <a:p>
            <a:pPr marL="0" indent="0" algn="just">
              <a:lnSpc>
                <a:spcPts val="2200"/>
              </a:lnSpc>
              <a:spcBef>
                <a:spcPts val="200"/>
              </a:spcBef>
              <a:buNone/>
            </a:pPr>
            <a:endParaRPr lang="en-GB" sz="2000" dirty="0">
              <a:solidFill>
                <a:schemeClr val="tx1">
                  <a:lumMod val="85000"/>
                  <a:lumOff val="15000"/>
                </a:schemeClr>
              </a:solidFill>
              <a:latin typeface="High Tower Text" panose="02040502050506030303" pitchFamily="18" charset="77"/>
              <a:ea typeface="Times New Roman" panose="02020603050405020304" pitchFamily="18" charset="0"/>
              <a:cs typeface="Times New Roman" panose="02020603050405020304" pitchFamily="18" charset="0"/>
            </a:endParaRP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414622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Relevant provision</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65717" y="1809792"/>
            <a:ext cx="11357709" cy="4900893"/>
          </a:xfrm>
          <a:prstGeom prst="rect">
            <a:avLst/>
          </a:prstGeom>
          <a:noFill/>
        </p:spPr>
        <p:txBody>
          <a:bodyPr wrap="square">
            <a:spAutoFit/>
          </a:bodyPr>
          <a:lstStyle/>
          <a:p>
            <a:pPr marL="0" indent="0" algn="just">
              <a:lnSpc>
                <a:spcPts val="2200"/>
              </a:lnSpc>
              <a:spcBef>
                <a:spcPts val="200"/>
              </a:spcBef>
              <a:spcAft>
                <a:spcPts val="600"/>
              </a:spcAft>
              <a:buNone/>
            </a:pPr>
            <a:r>
              <a:rPr lang="en-US" sz="2000" b="1" dirty="0">
                <a:solidFill>
                  <a:srgbClr val="7030A0"/>
                </a:solidFill>
                <a:latin typeface="Georgia" panose="02040502050405020303" pitchFamily="18" charset="0"/>
                <a:ea typeface="Times New Roman" panose="02020603050405020304" pitchFamily="18" charset="0"/>
                <a:cs typeface="Arial" panose="020B0604020202020204" pitchFamily="34" charset="0"/>
              </a:rPr>
              <a:t>Art. 11 TEU</a:t>
            </a:r>
          </a:p>
          <a:p>
            <a:pPr marL="0" indent="0" algn="just">
              <a:lnSpc>
                <a:spcPts val="2200"/>
              </a:lnSpc>
              <a:spcBef>
                <a:spcPts val="200"/>
              </a:spcBef>
              <a:spcAft>
                <a:spcPts val="600"/>
              </a:spcAft>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1. The institutions shall, by appropriate means, give citizens and representative associations the opportunity to make known and publicly exchange their views in all areas of Union action.</a:t>
            </a:r>
          </a:p>
          <a:p>
            <a:pPr marL="0" indent="0" algn="just">
              <a:lnSpc>
                <a:spcPts val="2200"/>
              </a:lnSpc>
              <a:spcBef>
                <a:spcPts val="200"/>
              </a:spcBef>
              <a:spcAft>
                <a:spcPts val="600"/>
              </a:spcAft>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2. The institutions shall maintain an open, transparent and regular dialogue with representative associations and civil society.</a:t>
            </a:r>
          </a:p>
          <a:p>
            <a:pPr marL="0" indent="0" algn="just">
              <a:lnSpc>
                <a:spcPts val="2200"/>
              </a:lnSpc>
              <a:spcBef>
                <a:spcPts val="200"/>
              </a:spcBef>
              <a:spcAft>
                <a:spcPts val="600"/>
              </a:spcAft>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3. The European Commission shall carry out broad consultations with parties concerned in order to ensure that the Union's actions are coherent and transparent.</a:t>
            </a:r>
          </a:p>
          <a:p>
            <a:pPr marL="0" indent="0" algn="just">
              <a:lnSpc>
                <a:spcPts val="2200"/>
              </a:lnSpc>
              <a:spcBef>
                <a:spcPts val="200"/>
              </a:spcBef>
              <a:spcAft>
                <a:spcPts val="600"/>
              </a:spcAft>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4. Not less than one million citizens who are nationals of a significant number of Member States may take the initiative of inviting the European Commission, within the framework of its powers, to submit any appropriate proposal on matters where citizens consider that a legal act of the Union is required for the purpose of implementing the Treaties.</a:t>
            </a:r>
          </a:p>
          <a:p>
            <a:pPr marL="0" indent="0" algn="just">
              <a:lnSpc>
                <a:spcPts val="2200"/>
              </a:lnSpc>
              <a:spcBef>
                <a:spcPts val="200"/>
              </a:spcBef>
              <a:spcAft>
                <a:spcPts val="600"/>
              </a:spcAft>
              <a:buNone/>
            </a:pPr>
            <a:r>
              <a:rPr lang="en-US"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The procedures and conditions required for such a citizens' initiative shall be determined in accordance with the first paragraph of Article 24 of the Treaty on the Functioning of the European Union.</a:t>
            </a:r>
            <a:endParaRPr lang="en-GB" sz="20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70468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Official avenues for NGOs/civil society participation </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65718" y="2071093"/>
            <a:ext cx="10774680" cy="3285130"/>
          </a:xfrm>
          <a:prstGeom prst="rect">
            <a:avLst/>
          </a:prstGeom>
          <a:noFill/>
        </p:spPr>
        <p:txBody>
          <a:bodyPr wrap="square">
            <a:spAutoFit/>
          </a:bodyPr>
          <a:lstStyle/>
          <a:p>
            <a:pPr algn="just">
              <a:lnSpc>
                <a:spcPts val="2200"/>
              </a:lnSpc>
              <a:spcBef>
                <a:spcPts val="200"/>
              </a:spcBef>
              <a:spcAft>
                <a:spcPts val="600"/>
              </a:spcAft>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Representative democracy</a:t>
            </a:r>
          </a:p>
          <a:p>
            <a:pPr algn="just">
              <a:lnSpc>
                <a:spcPts val="2200"/>
              </a:lnSpc>
              <a:spcBef>
                <a:spcPts val="200"/>
              </a:spcBef>
              <a:spcAft>
                <a:spcPts val="600"/>
              </a:spcAft>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EU level </a:t>
            </a: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a:t>
            </a: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European Parliament (art. 10)</a:t>
            </a:r>
          </a:p>
          <a:p>
            <a:pPr algn="just">
              <a:lnSpc>
                <a:spcPts val="2200"/>
              </a:lnSpc>
              <a:spcBef>
                <a:spcPts val="200"/>
              </a:spcBef>
              <a:spcAft>
                <a:spcPts val="600"/>
              </a:spcAft>
            </a:pPr>
            <a:endPar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2200"/>
              </a:lnSpc>
              <a:spcBef>
                <a:spcPts val="200"/>
              </a:spcBef>
              <a:spcAft>
                <a:spcPts val="600"/>
              </a:spcAft>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Participatory democracy </a:t>
            </a: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a:t>
            </a: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Public consultation (art. 11, para 1-3)</a:t>
            </a:r>
          </a:p>
          <a:p>
            <a:pPr algn="just">
              <a:lnSpc>
                <a:spcPts val="2200"/>
              </a:lnSpc>
              <a:spcBef>
                <a:spcPts val="200"/>
              </a:spcBef>
              <a:spcAft>
                <a:spcPts val="600"/>
              </a:spcAft>
            </a:pPr>
            <a:endPar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2200"/>
              </a:lnSpc>
              <a:spcBef>
                <a:spcPts val="200"/>
              </a:spcBef>
              <a:spcAft>
                <a:spcPts val="600"/>
              </a:spcAft>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Direct democracy → European Citizens’ initiative (art. 11, para 4)</a:t>
            </a:r>
          </a:p>
          <a:p>
            <a:pPr marL="0" indent="0" algn="just">
              <a:lnSpc>
                <a:spcPts val="2200"/>
              </a:lnSpc>
              <a:spcBef>
                <a:spcPts val="200"/>
              </a:spcBef>
              <a:spcAft>
                <a:spcPts val="600"/>
              </a:spcAft>
              <a:buNone/>
            </a:pPr>
            <a:endPar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1800"/>
              </a:lnSpc>
              <a:spcBef>
                <a:spcPts val="200"/>
              </a:spcBef>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hlinkClick r:id="rId3"/>
              </a:rPr>
              <a:t>‘Have your say’ web portal</a:t>
            </a:r>
            <a:endPar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just">
              <a:lnSpc>
                <a:spcPts val="1800"/>
              </a:lnSpc>
              <a:spcBef>
                <a:spcPts val="200"/>
              </a:spcBef>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50261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Public and stakeholder consultation </a:t>
            </a:r>
            <a:b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b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and feedback</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65717" y="2071093"/>
            <a:ext cx="11371357" cy="3915111"/>
          </a:xfrm>
          <a:prstGeom prst="rect">
            <a:avLst/>
          </a:prstGeom>
          <a:noFill/>
        </p:spPr>
        <p:txBody>
          <a:bodyPr wrap="square">
            <a:spAutoFit/>
          </a:bodyPr>
          <a:lstStyle/>
          <a:p>
            <a:pPr algn="just">
              <a:lnSpc>
                <a:spcPts val="3000"/>
              </a:lnSpc>
              <a:spcBef>
                <a:spcPts val="200"/>
              </a:spcBef>
              <a:spcAft>
                <a:spcPts val="600"/>
              </a:spcAft>
            </a:pP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t>
            </a:r>
            <a:r>
              <a:rPr lang="en-US"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Public and stakeholder consultation is integral to well-informed decision-making and to improving the quality of law-making. Without prejudice to the specific arrangements applying to the Commission's proposals under Article 155(2) TFEU, the Commission will, before adopting a proposal, conduct public consultations in an open and transparent way, ensuring that the modalities and time-limits of those public consultations allow for the widest possible participation. The Commission will in particular encourage the direct participation of SMEs and other end-users in the consultations. This will include public internet-based consultations. The results of public and stakeholder consultations shall be communicated without delay to both co-legislators and made public.’ (2016 </a:t>
            </a: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IIA §19)</a:t>
            </a:r>
            <a:endParaRPr lang="en-GB" sz="24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32500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Official avenues for NGOs/civil society participation (1)</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52070" y="1790844"/>
            <a:ext cx="11221231" cy="5067156"/>
          </a:xfrm>
          <a:prstGeom prst="rect">
            <a:avLst/>
          </a:prstGeom>
          <a:noFill/>
        </p:spPr>
        <p:txBody>
          <a:bodyPr wrap="square">
            <a:spAutoFit/>
          </a:bodyPr>
          <a:lstStyle/>
          <a:p>
            <a:pPr marL="0" indent="0">
              <a:lnSpc>
                <a:spcPct val="130000"/>
              </a:lnSpc>
              <a:spcBef>
                <a:spcPts val="200"/>
              </a:spcBef>
              <a:spcAft>
                <a:spcPts val="600"/>
              </a:spcAft>
              <a:buNone/>
            </a:pPr>
            <a:r>
              <a:rPr lang="en-GB"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Public consultation: NGOs and individuals </a:t>
            </a:r>
          </a:p>
          <a:p>
            <a:pPr marL="800100" lvl="1" indent="-342900" algn="just">
              <a:lnSpc>
                <a:spcPct val="130000"/>
              </a:lnSpc>
              <a:spcBef>
                <a:spcPts val="200"/>
              </a:spcBef>
              <a:spcAft>
                <a:spcPts val="600"/>
              </a:spcAft>
              <a:buFont typeface="Arial" panose="020B0604020202020204" pitchFamily="34" charset="0"/>
              <a:buChar char="•"/>
            </a:pP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can </a:t>
            </a:r>
            <a:r>
              <a:rPr lang="en-US" sz="2400" u="sng"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express their views from the outset</a:t>
            </a: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of the Commission’s work by providing feedback on roadmaps, inception impact assessments and evaluation roadmaps</a:t>
            </a:r>
          </a:p>
          <a:p>
            <a:pPr marL="800100" lvl="1" indent="-342900" algn="just">
              <a:lnSpc>
                <a:spcPct val="130000"/>
              </a:lnSpc>
              <a:spcBef>
                <a:spcPts val="200"/>
              </a:spcBef>
              <a:spcAft>
                <a:spcPts val="600"/>
              </a:spcAft>
              <a:buFont typeface="Arial" panose="020B0604020202020204" pitchFamily="34" charset="0"/>
              <a:buChar char="•"/>
            </a:pP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may contribute to the preparation of the Commission’s proposals by participating in a number of </a:t>
            </a:r>
            <a:r>
              <a:rPr lang="en-US" sz="2400" u="sng"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consultation activities</a:t>
            </a: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ranging from public consultations to workshops, hearings, or surveys</a:t>
            </a:r>
          </a:p>
          <a:p>
            <a:pPr marL="800100" lvl="1" indent="-342900" algn="just">
              <a:lnSpc>
                <a:spcPct val="130000"/>
              </a:lnSpc>
              <a:spcBef>
                <a:spcPts val="200"/>
              </a:spcBef>
              <a:spcAft>
                <a:spcPts val="600"/>
              </a:spcAft>
              <a:buFont typeface="Arial" panose="020B0604020202020204" pitchFamily="34" charset="0"/>
              <a:buChar char="•"/>
            </a:pP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may </a:t>
            </a:r>
            <a:r>
              <a:rPr lang="en-US" sz="2400" u="sng"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provide feedback</a:t>
            </a:r>
            <a:r>
              <a:rPr lang="en-US"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 on any legislative proposal adopted by the Commission</a:t>
            </a:r>
            <a:endParaRPr lang="en-GB" sz="24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3833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Official avenues for NGOs/civil </a:t>
            </a:r>
            <a:r>
              <a:rPr lang="en-US" sz="3200" b="1" cap="all">
                <a:solidFill>
                  <a:schemeClr val="tx1">
                    <a:lumMod val="85000"/>
                    <a:lumOff val="15000"/>
                  </a:schemeClr>
                </a:solidFill>
                <a:latin typeface="High Tower Text" panose="02040502050506030303" pitchFamily="18" charset="77"/>
                <a:cs typeface="Phosphate Inline" panose="02000506050000020004" pitchFamily="2" charset="77"/>
              </a:rPr>
              <a:t>society participation (2)</a:t>
            </a:r>
            <a:endPar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endParaRP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89469" y="2094844"/>
            <a:ext cx="10774680" cy="3285066"/>
          </a:xfrm>
          <a:prstGeom prst="rect">
            <a:avLst/>
          </a:prstGeom>
          <a:noFill/>
        </p:spPr>
        <p:txBody>
          <a:bodyPr wrap="square">
            <a:spAutoFit/>
          </a:bodyPr>
          <a:lstStyle/>
          <a:p>
            <a:pPr marL="0" indent="0" algn="just">
              <a:lnSpc>
                <a:spcPts val="2200"/>
              </a:lnSpc>
              <a:spcBef>
                <a:spcPts val="200"/>
              </a:spcBef>
              <a:spcAft>
                <a:spcPts val="600"/>
              </a:spcAft>
              <a:buNone/>
            </a:pPr>
            <a:endParaRPr lang="en-GB" sz="28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ts val="2200"/>
              </a:lnSpc>
              <a:spcBef>
                <a:spcPts val="200"/>
              </a:spcBef>
              <a:spcAft>
                <a:spcPts val="600"/>
              </a:spcAft>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Key problem:</a:t>
            </a:r>
          </a:p>
          <a:p>
            <a:pPr>
              <a:lnSpc>
                <a:spcPts val="2200"/>
              </a:lnSpc>
              <a:spcBef>
                <a:spcPts val="200"/>
              </a:spcBef>
              <a:spcAft>
                <a:spcPts val="600"/>
              </a:spcAft>
            </a:pPr>
            <a:r>
              <a:rPr lang="en-US"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How should the public/stakeholder groups be selected?</a:t>
            </a:r>
          </a:p>
          <a:p>
            <a:pPr algn="ctr">
              <a:lnSpc>
                <a:spcPts val="2200"/>
              </a:lnSpc>
              <a:spcBef>
                <a:spcPts val="200"/>
              </a:spcBef>
              <a:spcAft>
                <a:spcPts val="600"/>
              </a:spcAft>
            </a:pPr>
            <a:endPar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ctr">
              <a:lnSpc>
                <a:spcPts val="2200"/>
              </a:lnSpc>
              <a:spcBef>
                <a:spcPts val="200"/>
              </a:spcBef>
              <a:spcAft>
                <a:spcPts val="600"/>
              </a:spcAft>
            </a:pPr>
            <a:endPar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endParaRPr>
          </a:p>
          <a:p>
            <a:pPr algn="ctr">
              <a:lnSpc>
                <a:spcPts val="2200"/>
              </a:lnSpc>
              <a:spcBef>
                <a:spcPts val="200"/>
              </a:spcBef>
              <a:spcAft>
                <a:spcPts val="600"/>
              </a:spcAft>
            </a:pPr>
            <a:r>
              <a:rPr lang="en-GB" sz="2800" dirty="0">
                <a:solidFill>
                  <a:schemeClr val="tx1">
                    <a:lumMod val="85000"/>
                    <a:lumOff val="15000"/>
                  </a:schemeClr>
                </a:solidFill>
                <a:latin typeface="Georgia" panose="02040502050405020303" pitchFamily="18" charset="0"/>
                <a:ea typeface="Times New Roman" panose="02020603050405020304" pitchFamily="18" charset="0"/>
                <a:cs typeface="Arial" panose="020B0604020202020204" pitchFamily="34" charset="0"/>
              </a:rPr>
              <a:t>Answer: </a:t>
            </a:r>
          </a:p>
          <a:p>
            <a:pPr algn="ctr">
              <a:lnSpc>
                <a:spcPts val="2200"/>
              </a:lnSpc>
              <a:spcBef>
                <a:spcPts val="200"/>
              </a:spcBef>
              <a:spcAft>
                <a:spcPts val="600"/>
              </a:spcAft>
            </a:pPr>
            <a:r>
              <a:rPr lang="en-GB" sz="2800" b="1" dirty="0">
                <a:solidFill>
                  <a:srgbClr val="7030A0"/>
                </a:solidFill>
                <a:latin typeface="Georgia" panose="02040502050405020303" pitchFamily="18" charset="0"/>
                <a:ea typeface="Times New Roman" panose="02020603050405020304" pitchFamily="18" charset="0"/>
                <a:cs typeface="Arial" panose="020B0604020202020204" pitchFamily="34" charset="0"/>
              </a:rPr>
              <a:t>Transparency</a:t>
            </a:r>
          </a:p>
          <a:p>
            <a:pPr marL="0" indent="0" algn="just">
              <a:lnSpc>
                <a:spcPts val="1800"/>
              </a:lnSpc>
              <a:spcBef>
                <a:spcPts val="200"/>
              </a:spcBef>
              <a:buNone/>
            </a:pPr>
            <a:endParaRPr lang="en-GB" sz="2000" dirty="0">
              <a:solidFill>
                <a:schemeClr val="tx1">
                  <a:lumMod val="85000"/>
                  <a:lumOff val="15000"/>
                </a:schemeClr>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indent="0" algn="just">
              <a:lnSpc>
                <a:spcPts val="1800"/>
              </a:lnSpc>
              <a:spcBef>
                <a:spcPts val="200"/>
              </a:spcBef>
              <a:buNone/>
            </a:pPr>
            <a:endParaRPr lang="en-GB" sz="2000" dirty="0">
              <a:solidFill>
                <a:schemeClr val="tx1">
                  <a:lumMod val="85000"/>
                  <a:lumOff val="15000"/>
                </a:schemeClr>
              </a:solidFill>
              <a:effectLst/>
              <a:latin typeface="High Tower Text" panose="02040502050506030303" pitchFamily="18" charset="77"/>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40216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86CF7-6CD8-6068-98C2-E31FD47228DC}"/>
              </a:ext>
            </a:extLst>
          </p:cNvPr>
          <p:cNvSpPr>
            <a:spLocks noGrp="1"/>
          </p:cNvSpPr>
          <p:nvPr>
            <p:ph type="title"/>
          </p:nvPr>
        </p:nvSpPr>
        <p:spPr>
          <a:xfrm>
            <a:off x="2337816" y="82853"/>
            <a:ext cx="9634728" cy="1325563"/>
          </a:xfrm>
        </p:spPr>
        <p:txBody>
          <a:bodyPr>
            <a:noAutofit/>
          </a:bodyPr>
          <a:lstStyle/>
          <a:p>
            <a:pPr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Transparency register (1)</a:t>
            </a:r>
          </a:p>
        </p:txBody>
      </p:sp>
      <p:pic>
        <p:nvPicPr>
          <p:cNvPr id="4" name="Immagine 3">
            <a:extLst>
              <a:ext uri="{FF2B5EF4-FFF2-40B4-BE49-F238E27FC236}">
                <a16:creationId xmlns:a16="http://schemas.microsoft.com/office/drawing/2014/main" id="{52BCAEB1-D080-0091-C00C-60F4C5024E53}"/>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7A8B5C8F-1AC7-3202-08AB-8556931D05FC}"/>
              </a:ext>
            </a:extLst>
          </p:cNvPr>
          <p:cNvSpPr txBox="1"/>
          <p:nvPr/>
        </p:nvSpPr>
        <p:spPr>
          <a:xfrm>
            <a:off x="365718" y="2071093"/>
            <a:ext cx="11057458" cy="2605842"/>
          </a:xfrm>
          <a:prstGeom prst="rect">
            <a:avLst/>
          </a:prstGeom>
          <a:noFill/>
        </p:spPr>
        <p:txBody>
          <a:bodyPr wrap="square">
            <a:spAutoFit/>
          </a:bodyPr>
          <a:lstStyle/>
          <a:p>
            <a:pPr marL="0" indent="0" algn="just">
              <a:lnSpc>
                <a:spcPts val="3000"/>
              </a:lnSpc>
              <a:spcBef>
                <a:spcPts val="200"/>
              </a:spcBef>
              <a:spcAft>
                <a:spcPts val="600"/>
              </a:spcAft>
              <a:buNone/>
            </a:pPr>
            <a:r>
              <a:rPr lang="en-GB" sz="3200" dirty="0">
                <a:effectLst/>
                <a:latin typeface="Georgia" panose="02040502050405020303" pitchFamily="18" charset="0"/>
                <a:ea typeface="Calibri" panose="020F0502020204030204" pitchFamily="34" charset="0"/>
                <a:cs typeface="Arial" panose="020B0604020202020204" pitchFamily="34" charset="0"/>
              </a:rPr>
              <a:t>Interinstitutional Agreement of 20 May 2021 between the European Parliament, the Council of the European Union and the European Commission on a </a:t>
            </a:r>
            <a:r>
              <a:rPr lang="en-GB" sz="3200" dirty="0">
                <a:effectLst/>
                <a:latin typeface="Georgia" panose="02040502050405020303" pitchFamily="18" charset="0"/>
                <a:ea typeface="Calibri" panose="020F0502020204030204" pitchFamily="34" charset="0"/>
                <a:cs typeface="Arial" panose="020B0604020202020204" pitchFamily="34" charset="0"/>
                <a:hlinkClick r:id="rId3"/>
              </a:rPr>
              <a:t>mandatory transparency register</a:t>
            </a:r>
            <a:r>
              <a:rPr lang="en-GB" sz="3200" dirty="0">
                <a:effectLst/>
                <a:latin typeface="Georgia" panose="02040502050405020303" pitchFamily="18" charset="0"/>
                <a:ea typeface="Calibri" panose="020F0502020204030204" pitchFamily="34" charset="0"/>
                <a:cs typeface="Arial" panose="020B0604020202020204" pitchFamily="34" charset="0"/>
              </a:rPr>
              <a:t>.</a:t>
            </a:r>
          </a:p>
          <a:p>
            <a:pPr marL="0" indent="0" algn="just">
              <a:lnSpc>
                <a:spcPts val="3000"/>
              </a:lnSpc>
              <a:spcBef>
                <a:spcPts val="200"/>
              </a:spcBef>
              <a:spcAft>
                <a:spcPts val="600"/>
              </a:spcAft>
              <a:buNone/>
            </a:pPr>
            <a:endParaRPr lang="en-GB" sz="3200" dirty="0">
              <a:effectLst/>
              <a:latin typeface="Georgia" panose="02040502050405020303" pitchFamily="18" charset="0"/>
              <a:ea typeface="Calibri" panose="020F0502020204030204" pitchFamily="34" charset="0"/>
              <a:cs typeface="Arial" panose="020B0604020202020204" pitchFamily="34" charset="0"/>
            </a:endParaRPr>
          </a:p>
          <a:p>
            <a:pPr marL="0" indent="0" algn="just">
              <a:lnSpc>
                <a:spcPts val="3000"/>
              </a:lnSpc>
              <a:spcBef>
                <a:spcPts val="200"/>
              </a:spcBef>
              <a:spcAft>
                <a:spcPts val="600"/>
              </a:spcAft>
              <a:buNone/>
            </a:pPr>
            <a:r>
              <a:rPr lang="en-GB" sz="3200" dirty="0">
                <a:latin typeface="Georgia" panose="02040502050405020303" pitchFamily="18" charset="0"/>
                <a:ea typeface="Calibri" panose="020F0502020204030204" pitchFamily="34" charset="0"/>
                <a:cs typeface="Arial" panose="020B0604020202020204" pitchFamily="34" charset="0"/>
              </a:rPr>
              <a:t>Website: </a:t>
            </a:r>
            <a:r>
              <a:rPr lang="en-GB" sz="3200" dirty="0">
                <a:latin typeface="Georgia" panose="02040502050405020303" pitchFamily="18" charset="0"/>
                <a:ea typeface="Calibri" panose="020F0502020204030204" pitchFamily="34" charset="0"/>
                <a:cs typeface="Arial" panose="020B0604020202020204" pitchFamily="34" charset="0"/>
                <a:hlinkClick r:id="rId4"/>
              </a:rPr>
              <a:t>https://transparency-register.europa.eu/index_en</a:t>
            </a:r>
            <a:r>
              <a:rPr lang="en-GB" sz="3200" dirty="0">
                <a:latin typeface="Georgia" panose="02040502050405020303" pitchFamily="18" charset="0"/>
                <a:ea typeface="Calibri" panose="020F0502020204030204" pitchFamily="34" charset="0"/>
                <a:cs typeface="Arial" panose="020B0604020202020204" pitchFamily="34" charset="0"/>
              </a:rPr>
              <a:t> </a:t>
            </a:r>
            <a:endParaRPr lang="en-GB" sz="2000" dirty="0">
              <a:solidFill>
                <a:schemeClr val="tx1">
                  <a:lumMod val="85000"/>
                  <a:lumOff val="15000"/>
                </a:schemeClr>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3" name="Segnaposto numero diapositiva 17">
            <a:extLst>
              <a:ext uri="{FF2B5EF4-FFF2-40B4-BE49-F238E27FC236}">
                <a16:creationId xmlns:a16="http://schemas.microsoft.com/office/drawing/2014/main" id="{7351C56E-13E6-24F4-B9FF-79E4F5EE1A6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13920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FAE7D-1261-9068-C1AC-BA7CF5774DC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DCA9260-2670-E991-4CE2-B81CE2766529}"/>
              </a:ext>
            </a:extLst>
          </p:cNvPr>
          <p:cNvSpPr>
            <a:spLocks noGrp="1"/>
          </p:cNvSpPr>
          <p:nvPr>
            <p:ph type="title"/>
          </p:nvPr>
        </p:nvSpPr>
        <p:spPr>
          <a:xfrm>
            <a:off x="2337816" y="82853"/>
            <a:ext cx="9634728" cy="1325563"/>
          </a:xfrm>
        </p:spPr>
        <p:txBody>
          <a:bodyPr>
            <a:noAutofit/>
          </a:bodyPr>
          <a:lstStyle/>
          <a:p>
            <a:pPr algn="ctr">
              <a:lnSpc>
                <a:spcPts val="3600"/>
              </a:lnSpc>
              <a:spcBef>
                <a:spcPts val="200"/>
              </a:spcBef>
              <a:spcAft>
                <a:spcPts val="200"/>
              </a:spcAft>
            </a:pPr>
            <a:r>
              <a:rPr lang="en-US" sz="3200" b="1" cap="all" dirty="0">
                <a:solidFill>
                  <a:schemeClr val="tx1">
                    <a:lumMod val="85000"/>
                    <a:lumOff val="15000"/>
                  </a:schemeClr>
                </a:solidFill>
                <a:latin typeface="High Tower Text" panose="02040502050506030303" pitchFamily="18" charset="77"/>
                <a:cs typeface="Phosphate Inline" panose="02000506050000020004" pitchFamily="2" charset="77"/>
              </a:rPr>
              <a:t>Transparency register (2)</a:t>
            </a:r>
          </a:p>
        </p:txBody>
      </p:sp>
      <p:pic>
        <p:nvPicPr>
          <p:cNvPr id="4" name="Immagine 3">
            <a:extLst>
              <a:ext uri="{FF2B5EF4-FFF2-40B4-BE49-F238E27FC236}">
                <a16:creationId xmlns:a16="http://schemas.microsoft.com/office/drawing/2014/main" id="{F6DD3F55-82C3-9888-806A-D5BBA4E47E41}"/>
              </a:ext>
            </a:extLst>
          </p:cNvPr>
          <p:cNvPicPr>
            <a:picLocks noChangeAspect="1"/>
          </p:cNvPicPr>
          <p:nvPr/>
        </p:nvPicPr>
        <p:blipFill rotWithShape="1">
          <a:blip r:embed="rId2"/>
          <a:srcRect l="22798" t="38667" r="21540" b="39000"/>
          <a:stretch/>
        </p:blipFill>
        <p:spPr>
          <a:xfrm>
            <a:off x="-18289" y="-963"/>
            <a:ext cx="2871032" cy="1628303"/>
          </a:xfrm>
          <a:prstGeom prst="rect">
            <a:avLst/>
          </a:prstGeom>
        </p:spPr>
      </p:pic>
      <p:sp>
        <p:nvSpPr>
          <p:cNvPr id="13" name="CasellaDiTesto 12">
            <a:extLst>
              <a:ext uri="{FF2B5EF4-FFF2-40B4-BE49-F238E27FC236}">
                <a16:creationId xmlns:a16="http://schemas.microsoft.com/office/drawing/2014/main" id="{BC43D216-4336-BDE6-FA54-66FC2C0BE9F2}"/>
              </a:ext>
            </a:extLst>
          </p:cNvPr>
          <p:cNvSpPr txBox="1"/>
          <p:nvPr/>
        </p:nvSpPr>
        <p:spPr>
          <a:xfrm>
            <a:off x="437617" y="1711156"/>
            <a:ext cx="11316766" cy="4877361"/>
          </a:xfrm>
          <a:prstGeom prst="rect">
            <a:avLst/>
          </a:prstGeom>
          <a:noFill/>
        </p:spPr>
        <p:txBody>
          <a:bodyPr wrap="square">
            <a:spAutoFit/>
          </a:bodyPr>
          <a:lstStyle/>
          <a:p>
            <a:pPr marL="342900" indent="-342900" algn="just">
              <a:lnSpc>
                <a:spcPts val="3000"/>
              </a:lnSpc>
              <a:spcBef>
                <a:spcPts val="200"/>
              </a:spcBef>
              <a:spcAft>
                <a:spcPts val="600"/>
              </a:spcAft>
              <a:buFont typeface="Arial" panose="020B0604020202020204" pitchFamily="34" charset="0"/>
              <a:buChar char="•"/>
            </a:pPr>
            <a:r>
              <a:rPr lang="en-US" sz="2000" dirty="0">
                <a:latin typeface="Georgia" panose="02040502050405020303" pitchFamily="18" charset="0"/>
                <a:cs typeface="Arial" panose="020B0604020202020204" pitchFamily="34" charset="0"/>
              </a:rPr>
              <a:t>The register is a public database set up to provide the public with up-to-date information about interest groups who carry out activities with the aim of influencing policy or legislation formulation or implementation, or the decision-making processes of political institutions (Art. 2).</a:t>
            </a:r>
          </a:p>
          <a:p>
            <a:pPr marL="342900" indent="-342900" algn="just">
              <a:lnSpc>
                <a:spcPts val="3000"/>
              </a:lnSpc>
              <a:spcBef>
                <a:spcPts val="200"/>
              </a:spcBef>
              <a:spcAft>
                <a:spcPts val="600"/>
              </a:spcAft>
              <a:buFont typeface="Arial" panose="020B0604020202020204" pitchFamily="34" charset="0"/>
              <a:buChar char="•"/>
            </a:pPr>
            <a:r>
              <a:rPr lang="en-US" sz="2000" dirty="0">
                <a:latin typeface="Georgia" panose="02040502050405020303" pitchFamily="18" charset="0"/>
                <a:cs typeface="Arial" panose="020B0604020202020204" pitchFamily="34" charset="0"/>
              </a:rPr>
              <a:t>The signatory institutions commit to the principle of conditionality </a:t>
            </a:r>
            <a:r>
              <a:rPr lang="en-US" sz="2000" dirty="0">
                <a:latin typeface="Georgia" panose="02040502050405020303" pitchFamily="18" charset="0"/>
                <a:ea typeface="Calibri" panose="020F0502020204030204" pitchFamily="34" charset="0"/>
                <a:cs typeface="Arial" panose="020B0604020202020204" pitchFamily="34" charset="0"/>
              </a:rPr>
              <a:t>and agree to set out the activities that they decide to make conditional upon registration in the register: </a:t>
            </a:r>
            <a:r>
              <a:rPr lang="en-US" sz="2000" dirty="0">
                <a:latin typeface="Georgia" panose="02040502050405020303" pitchFamily="18" charset="0"/>
                <a:cs typeface="Arial" panose="020B0604020202020204" pitchFamily="34" charset="0"/>
              </a:rPr>
              <a:t>registration in the register is a necessary precondition for interest representatives to be able to carry out certain covered activities (Art. 5).</a:t>
            </a:r>
          </a:p>
          <a:p>
            <a:pPr marL="342900" indent="-342900" algn="just">
              <a:lnSpc>
                <a:spcPts val="3000"/>
              </a:lnSpc>
              <a:spcBef>
                <a:spcPts val="200"/>
              </a:spcBef>
              <a:spcAft>
                <a:spcPts val="600"/>
              </a:spcAft>
              <a:buFont typeface="Arial" panose="020B0604020202020204" pitchFamily="34" charset="0"/>
              <a:buChar char="•"/>
            </a:pPr>
            <a:r>
              <a:rPr lang="en-GB" sz="2000" dirty="0">
                <a:solidFill>
                  <a:schemeClr val="tx1">
                    <a:lumMod val="85000"/>
                    <a:lumOff val="15000"/>
                  </a:schemeClr>
                </a:solidFill>
                <a:effectLst/>
                <a:latin typeface="Georgia" panose="02040502050405020303" pitchFamily="18" charset="0"/>
                <a:ea typeface="Times New Roman" panose="02020603050405020304" pitchFamily="18" charset="0"/>
                <a:cs typeface="Arial" panose="020B0604020202020204" pitchFamily="34" charset="0"/>
              </a:rPr>
              <a:t>Representatives of interest groups who submit a complete application for registration will be eligible for entry into the register if they carry out activities aimed at influencing the formulation or implementation of policies or legislation, or the decision-making processes of the ‘Union institutions’, and if they adhere to the code of conduct attached to the 2021IIA.</a:t>
            </a:r>
          </a:p>
        </p:txBody>
      </p:sp>
      <p:sp>
        <p:nvSpPr>
          <p:cNvPr id="3" name="Segnaposto numero diapositiva 17">
            <a:extLst>
              <a:ext uri="{FF2B5EF4-FFF2-40B4-BE49-F238E27FC236}">
                <a16:creationId xmlns:a16="http://schemas.microsoft.com/office/drawing/2014/main" id="{6B53D17A-4E51-2AF8-7B9A-6FB3B19B3948}"/>
              </a:ext>
            </a:extLst>
          </p:cNvPr>
          <p:cNvSpPr>
            <a:spLocks noGrp="1"/>
          </p:cNvSpPr>
          <p:nvPr>
            <p:ph type="sldNum" sz="quarter" idx="12"/>
          </p:nvPr>
        </p:nvSpPr>
        <p:spPr>
          <a:xfrm>
            <a:off x="9430949" y="6491761"/>
            <a:ext cx="2743200" cy="365125"/>
          </a:xfrm>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766267882"/>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0E2841"/>
      </a:dk2>
      <a:lt2>
        <a:srgbClr val="E8E8E8"/>
      </a:lt2>
      <a:accent1>
        <a:srgbClr val="156082"/>
      </a:accent1>
      <a:accent2>
        <a:srgbClr val="2E9CB8"/>
      </a:accent2>
      <a:accent3>
        <a:srgbClr val="E97132"/>
      </a:accent3>
      <a:accent4>
        <a:srgbClr val="196B24"/>
      </a:accent4>
      <a:accent5>
        <a:srgbClr val="4EA72E"/>
      </a:accent5>
      <a:accent6>
        <a:srgbClr val="C80724"/>
      </a:accent6>
      <a:hlink>
        <a:srgbClr val="518B9B"/>
      </a:hlink>
      <a:folHlink>
        <a:srgbClr val="96607D"/>
      </a:folHlink>
    </a:clrScheme>
    <a:fontScheme name="Office Theme">
      <a:majorFont>
        <a:latin typeface="Bierstadt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ierstadt"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3988</TotalTime>
  <Words>807</Words>
  <Application>Microsoft Macintosh PowerPoint</Application>
  <PresentationFormat>Widescreen</PresentationFormat>
  <Paragraphs>57</Paragraphs>
  <Slides>9</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9</vt:i4>
      </vt:variant>
    </vt:vector>
  </HeadingPairs>
  <TitlesOfParts>
    <vt:vector size="18" baseType="lpstr">
      <vt:lpstr>Arial</vt:lpstr>
      <vt:lpstr>Bierstadt</vt:lpstr>
      <vt:lpstr>BierstadtDisplay</vt:lpstr>
      <vt:lpstr>Calibri</vt:lpstr>
      <vt:lpstr>Georgia</vt:lpstr>
      <vt:lpstr>High Tower Text</vt:lpstr>
      <vt:lpstr>Roboto</vt:lpstr>
      <vt:lpstr>Tw Cen MT</vt:lpstr>
      <vt:lpstr>Tema di Office</vt:lpstr>
      <vt:lpstr>Presentazione standard di PowerPoint</vt:lpstr>
      <vt:lpstr>Is it possible for NGOs and civil society to get involved in the EU decision-making process?</vt:lpstr>
      <vt:lpstr>Relevant provision</vt:lpstr>
      <vt:lpstr>Official avenues for NGOs/civil society participation </vt:lpstr>
      <vt:lpstr>Public and stakeholder consultation  and feedback</vt:lpstr>
      <vt:lpstr>Official avenues for NGOs/civil society participation (1)</vt:lpstr>
      <vt:lpstr>Official avenues for NGOs/civil society participation (2)</vt:lpstr>
      <vt:lpstr>Transparency register (1)</vt:lpstr>
      <vt:lpstr>Transparency register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Favuzza</dc:creator>
  <cp:lastModifiedBy>Federica Favuzza</cp:lastModifiedBy>
  <cp:revision>78</cp:revision>
  <dcterms:created xsi:type="dcterms:W3CDTF">2023-01-18T11:50:09Z</dcterms:created>
  <dcterms:modified xsi:type="dcterms:W3CDTF">2025-12-15T11:27:59Z</dcterms:modified>
</cp:coreProperties>
</file>