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8"/>
  </p:notesMasterIdLst>
  <p:sldIdLst>
    <p:sldId id="256" r:id="rId2"/>
    <p:sldId id="257" r:id="rId3"/>
    <p:sldId id="260" r:id="rId4"/>
    <p:sldId id="274" r:id="rId5"/>
    <p:sldId id="271" r:id="rId6"/>
    <p:sldId id="370" r:id="rId7"/>
    <p:sldId id="261" r:id="rId8"/>
    <p:sldId id="263" r:id="rId9"/>
    <p:sldId id="268" r:id="rId10"/>
    <p:sldId id="264" r:id="rId11"/>
    <p:sldId id="265" r:id="rId12"/>
    <p:sldId id="369" r:id="rId13"/>
    <p:sldId id="266" r:id="rId14"/>
    <p:sldId id="267" r:id="rId15"/>
    <p:sldId id="270"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A5"/>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0"/>
    <p:restoredTop sz="88979"/>
  </p:normalViewPr>
  <p:slideViewPr>
    <p:cSldViewPr snapToGrid="0">
      <p:cViewPr varScale="1">
        <p:scale>
          <a:sx n="89" d="100"/>
          <a:sy n="89" d="100"/>
        </p:scale>
        <p:origin x="11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87FAB-4C08-C048-B703-9843F8965AE8}" type="datetimeFigureOut">
              <a:rPr lang="en-GB" smtClean="0"/>
              <a:t>15/12/2025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1CA9-42EB-4440-90E5-77D0D261FD71}" type="slidenum">
              <a:rPr lang="en-GB" smtClean="0"/>
              <a:t>‹N›</a:t>
            </a:fld>
            <a:endParaRPr lang="en-GB"/>
          </a:p>
        </p:txBody>
      </p:sp>
    </p:spTree>
    <p:extLst>
      <p:ext uri="{BB962C8B-B14F-4D97-AF65-F5344CB8AC3E}">
        <p14:creationId xmlns:p14="http://schemas.microsoft.com/office/powerpoint/2010/main" val="14247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b="0" i="1" dirty="0">
              <a:solidFill>
                <a:srgbClr val="333333"/>
              </a:solidFill>
              <a:effectLst/>
              <a:latin typeface="Roboto" panose="020F0502020204030204" pitchFamily="34"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a:t>
            </a:fld>
            <a:endParaRPr lang="en-GB"/>
          </a:p>
        </p:txBody>
      </p:sp>
    </p:spTree>
    <p:extLst>
      <p:ext uri="{BB962C8B-B14F-4D97-AF65-F5344CB8AC3E}">
        <p14:creationId xmlns:p14="http://schemas.microsoft.com/office/powerpoint/2010/main" val="4868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11</a:t>
            </a:fld>
            <a:endParaRPr lang="en-GB"/>
          </a:p>
        </p:txBody>
      </p:sp>
    </p:spTree>
    <p:extLst>
      <p:ext uri="{BB962C8B-B14F-4D97-AF65-F5344CB8AC3E}">
        <p14:creationId xmlns:p14="http://schemas.microsoft.com/office/powerpoint/2010/main" val="13827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3301720-96EB-E944-9BD4-B0B280585ED4}"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3EADB2-E33B-504B-9BAF-FCBB7A7AC14B}"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9242-D871-C845-BAA3-1BF963663E6D}"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D66914-A3AB-0542-9C78-C4E840E8ED59}"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12D1C1A-A209-E54F-AE61-2ABD436CED97}"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4E3F419-F58F-2A41-B405-A0BF7C6CB90D}" type="datetime1">
              <a:rPr lang="it-IT" smtClean="0"/>
              <a:t>15/12/25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94C8E9-18A7-D54B-8FCB-088F226597E4}" type="datetime1">
              <a:rPr lang="it-IT" smtClean="0"/>
              <a:t>15/12/25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8C5E151-7222-1549-BE7F-4369F8454D1C}" type="datetime1">
              <a:rPr lang="it-IT" smtClean="0"/>
              <a:t>15/12/25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6BECD-3B5A-7541-844B-30CEE13DAA09}" type="datetime1">
              <a:rPr lang="it-IT" smtClean="0"/>
              <a:t>15/12/25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BE3293-77AD-E046-8991-BCC6539FCB1A}" type="datetime1">
              <a:rPr lang="it-IT" smtClean="0"/>
              <a:t>15/12/25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C3C175-1BFB-3442-A643-5798CB8DEAD6}" type="datetime1">
              <a:rPr lang="it-IT" smtClean="0"/>
              <a:t>15/12/25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F359C-09F4-5A40-B54A-70B6786F5B8B}" type="datetime1">
              <a:rPr lang="it-IT" smtClean="0"/>
              <a:t>15/12/25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emergency.it/press-releases/joint-statement-european-commission-delays-decision-as-mediterranean-death-toll-rises/" TargetMode="External"/><Relationship Id="rId2" Type="http://schemas.openxmlformats.org/officeDocument/2006/relationships/hyperlink" Target="https://www.msf.org/european-commission-must-scrutinise-italian-law-restricting-rescues-sea"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sea-watch.org/en/statement-by-civil-rescue-organizations-new-italian-government-decre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curia.europa.eu/juris/document/document.jsf;jsessionid=0CC1C50678EE6D4BA1ADA0B97C250DCA?text=&amp;docid=210842&amp;pageIndex=0&amp;doclang=EN&amp;mode=lst&amp;dir=&amp;occ=first&amp;part=1&amp;cid=1299807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sca_esv=2d4270db18fb807d&amp;udm=7&amp;fbs=AIIjpHxU7SXXniUZfeShr2fp4giZrjP_Cx0LI1Ytb_FGcOviEiTm5uW1q0uNfK7KsnoL8hUyUYUJLZ_b-p0lT09DIkR7XPDV-eoVxhGuk4IbCKAf9OzP14PmPO56A1-Y4g8QusElBZmOLBql4_GetqakTWzj8_sQpV-DjA_uRKW7BPYztugjCyQ_ZSVu4KNDIvYu3slDaZ-k&amp;q=curia+Why+does+the+Court+of+Justice+of+the+EU+Exist%3F&amp;sa=X&amp;ved=2ahUKEwiXiena37-RAxX7hv0HHUmwKzUQtKgLegQIERAB&amp;biw=1440&amp;bih=695&amp;dpr=2#fpstate=ive&amp;vld=cid:8b92e000,vid:-xMzYkfVH4E,st:0" TargetMode="External"/><Relationship Id="rId7" Type="http://schemas.openxmlformats.org/officeDocument/2006/relationships/hyperlink" Target="https://unsplash.com/it/foto/person-holding-video-camera-4qGbMEZb56c?utm_source=unsplash&amp;utm_medium=referral&amp;utm_content=creditCopyText"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unsplash.com/it/@thomasw?utm_source=unsplash&amp;utm_medium=referral&amp;utm_content=creditCopyText" TargetMode="External"/><Relationship Id="rId5" Type="http://schemas.openxmlformats.org/officeDocument/2006/relationships/image" Target="../media/image5.jpg"/><Relationship Id="rId4" Type="http://schemas.openxmlformats.org/officeDocument/2006/relationships/hyperlink" Target="https://youtu.be/mlNoq7Kn6I4?si=L6YZBOw_t_hHjzu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CasellaDiTesto 6">
            <a:extLst>
              <a:ext uri="{FF2B5EF4-FFF2-40B4-BE49-F238E27FC236}">
                <a16:creationId xmlns:a16="http://schemas.microsoft.com/office/drawing/2014/main" id="{BE059180-9475-0CB7-7E3A-0BD40519D30E}"/>
              </a:ext>
            </a:extLst>
          </p:cNvPr>
          <p:cNvSpPr txBox="1"/>
          <p:nvPr/>
        </p:nvSpPr>
        <p:spPr>
          <a:xfrm>
            <a:off x="6570249" y="1225490"/>
            <a:ext cx="5267143" cy="2645268"/>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400" dirty="0">
                <a:solidFill>
                  <a:schemeClr val="bg1">
                    <a:lumMod val="65000"/>
                    <a:lumOff val="35000"/>
                  </a:schemeClr>
                </a:solidFill>
                <a:latin typeface="High Tower Text" panose="02040502050506030303" pitchFamily="18" charset="0"/>
                <a:ea typeface="+mj-ea"/>
                <a:cs typeface="Phosphate Inline" panose="02000506050000020004" pitchFamily="2" charset="77"/>
              </a:rPr>
              <a:t>EU: Legal framework on civil society’s participation in adjudication</a:t>
            </a:r>
          </a:p>
        </p:txBody>
      </p:sp>
      <p:pic>
        <p:nvPicPr>
          <p:cNvPr id="5" name="Immagine 4">
            <a:extLst>
              <a:ext uri="{FF2B5EF4-FFF2-40B4-BE49-F238E27FC236}">
                <a16:creationId xmlns:a16="http://schemas.microsoft.com/office/drawing/2014/main" id="{8024F698-799D-97BE-FC64-5DAF1097B40E}"/>
              </a:ext>
            </a:extLst>
          </p:cNvPr>
          <p:cNvPicPr>
            <a:picLocks noChangeAspect="1"/>
          </p:cNvPicPr>
          <p:nvPr/>
        </p:nvPicPr>
        <p:blipFill rotWithShape="1">
          <a:blip r:embed="rId3"/>
          <a:srcRect l="22798" t="38667" r="21540" b="39000"/>
          <a:stretch/>
        </p:blipFill>
        <p:spPr>
          <a:xfrm>
            <a:off x="752856" y="1108199"/>
            <a:ext cx="5077769" cy="2879851"/>
          </a:xfrm>
          <a:prstGeom prst="rect">
            <a:avLst/>
          </a:prstGeom>
        </p:spPr>
      </p:pic>
      <p:cxnSp>
        <p:nvCxnSpPr>
          <p:cNvPr id="14" name="Straight Connector 13">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4E800FA-EB2F-528C-AD9B-9782F69874C8}"/>
              </a:ext>
            </a:extLst>
          </p:cNvPr>
          <p:cNvPicPr>
            <a:picLocks noChangeAspect="1"/>
          </p:cNvPicPr>
          <p:nvPr/>
        </p:nvPicPr>
        <p:blipFill>
          <a:blip r:embed="rId4"/>
          <a:stretch>
            <a:fillRect/>
          </a:stretch>
        </p:blipFill>
        <p:spPr>
          <a:xfrm>
            <a:off x="6131014" y="5892160"/>
            <a:ext cx="993619" cy="960863"/>
          </a:xfrm>
          <a:prstGeom prst="rect">
            <a:avLst/>
          </a:prstGeom>
        </p:spPr>
      </p:pic>
      <p:sp>
        <p:nvSpPr>
          <p:cNvPr id="10" name="CasellaDiTesto 9">
            <a:extLst>
              <a:ext uri="{FF2B5EF4-FFF2-40B4-BE49-F238E27FC236}">
                <a16:creationId xmlns:a16="http://schemas.microsoft.com/office/drawing/2014/main" id="{5110AC2F-B39D-5F00-F6AC-55F15D691211}"/>
              </a:ext>
            </a:extLst>
          </p:cNvPr>
          <p:cNvSpPr txBox="1"/>
          <p:nvPr/>
        </p:nvSpPr>
        <p:spPr>
          <a:xfrm>
            <a:off x="7126095" y="5905520"/>
            <a:ext cx="4724530" cy="861774"/>
          </a:xfrm>
          <a:prstGeom prst="rect">
            <a:avLst/>
          </a:prstGeom>
          <a:noFill/>
        </p:spPr>
        <p:txBody>
          <a:bodyPr wrap="square">
            <a:spAutoFit/>
          </a:bodyPr>
          <a:lstStyle/>
          <a:p>
            <a:pPr algn="just">
              <a:lnSpc>
                <a:spcPts val="1200"/>
              </a:lnSpc>
            </a:pPr>
            <a:r>
              <a:rPr lang="it-IT" sz="1100" dirty="0" err="1">
                <a:solidFill>
                  <a:schemeClr val="bg1">
                    <a:lumMod val="50000"/>
                    <a:lumOff val="50000"/>
                  </a:schemeClr>
                </a:solidFill>
                <a:effectLst/>
                <a:latin typeface="Georgia" panose="02040502050405020303" pitchFamily="18" charset="0"/>
              </a:rPr>
              <a:t>Funded</a:t>
            </a:r>
            <a:r>
              <a:rPr lang="it-IT" sz="1100" dirty="0">
                <a:solidFill>
                  <a:schemeClr val="bg1">
                    <a:lumMod val="50000"/>
                    <a:lumOff val="50000"/>
                  </a:schemeClr>
                </a:solidFill>
                <a:effectLst/>
                <a:latin typeface="Georgia" panose="02040502050405020303" pitchFamily="18" charset="0"/>
              </a:rPr>
              <a:t> by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a:t>
            </a:r>
            <a:r>
              <a:rPr lang="it-IT" sz="1100" dirty="0" err="1">
                <a:solidFill>
                  <a:schemeClr val="bg1">
                    <a:lumMod val="50000"/>
                    <a:lumOff val="50000"/>
                  </a:schemeClr>
                </a:solidFill>
                <a:effectLst/>
                <a:latin typeface="Georgia" panose="02040502050405020303" pitchFamily="18" charset="0"/>
              </a:rPr>
              <a:t>Views</a:t>
            </a:r>
            <a:r>
              <a:rPr lang="it-IT" sz="1100" dirty="0">
                <a:solidFill>
                  <a:schemeClr val="bg1">
                    <a:lumMod val="50000"/>
                    <a:lumOff val="50000"/>
                  </a:schemeClr>
                </a:solidFill>
                <a:effectLst/>
                <a:latin typeface="Georgia" panose="02040502050405020303" pitchFamily="18" charset="0"/>
              </a:rPr>
              <a:t> and opinions </a:t>
            </a:r>
            <a:r>
              <a:rPr lang="it-IT" sz="1100" dirty="0" err="1">
                <a:solidFill>
                  <a:schemeClr val="bg1">
                    <a:lumMod val="50000"/>
                    <a:lumOff val="50000"/>
                  </a:schemeClr>
                </a:solidFill>
                <a:effectLst/>
                <a:latin typeface="Georgia" panose="02040502050405020303" pitchFamily="18" charset="0"/>
              </a:rPr>
              <a:t>expressed</a:t>
            </a:r>
            <a:r>
              <a:rPr lang="it-IT" sz="1100" dirty="0">
                <a:solidFill>
                  <a:schemeClr val="bg1">
                    <a:lumMod val="50000"/>
                    <a:lumOff val="50000"/>
                  </a:schemeClr>
                </a:solidFill>
                <a:effectLst/>
                <a:latin typeface="Georgia" panose="02040502050405020303" pitchFamily="18" charset="0"/>
              </a:rPr>
              <a:t> are </a:t>
            </a:r>
            <a:r>
              <a:rPr lang="it-IT" sz="1100" dirty="0" err="1">
                <a:solidFill>
                  <a:schemeClr val="bg1">
                    <a:lumMod val="50000"/>
                    <a:lumOff val="50000"/>
                  </a:schemeClr>
                </a:solidFill>
                <a:effectLst/>
                <a:latin typeface="Georgia" panose="02040502050405020303" pitchFamily="18" charset="0"/>
              </a:rPr>
              <a:t>however</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those</a:t>
            </a:r>
            <a:r>
              <a:rPr lang="it-IT" sz="1100" dirty="0">
                <a:solidFill>
                  <a:schemeClr val="bg1">
                    <a:lumMod val="50000"/>
                    <a:lumOff val="50000"/>
                  </a:schemeClr>
                </a:solidFill>
                <a:effectLst/>
                <a:latin typeface="Georgia" panose="02040502050405020303" pitchFamily="18" charset="0"/>
              </a:rPr>
              <a:t> of the </a:t>
            </a:r>
            <a:r>
              <a:rPr lang="it-IT" sz="1100" dirty="0" err="1">
                <a:solidFill>
                  <a:schemeClr val="bg1">
                    <a:lumMod val="50000"/>
                    <a:lumOff val="50000"/>
                  </a:schemeClr>
                </a:solidFill>
                <a:effectLst/>
                <a:latin typeface="Georgia" panose="02040502050405020303" pitchFamily="18" charset="0"/>
              </a:rPr>
              <a:t>author</a:t>
            </a:r>
            <a:r>
              <a:rPr lang="it-IT" sz="1100" dirty="0">
                <a:solidFill>
                  <a:schemeClr val="bg1">
                    <a:lumMod val="50000"/>
                    <a:lumOff val="50000"/>
                  </a:schemeClr>
                </a:solidFill>
                <a:effectLst/>
                <a:latin typeface="Georgia" panose="02040502050405020303" pitchFamily="18" charset="0"/>
              </a:rPr>
              <a:t>(</a:t>
            </a:r>
            <a:r>
              <a:rPr lang="it-IT" sz="1100" dirty="0" err="1">
                <a:solidFill>
                  <a:schemeClr val="bg1">
                    <a:lumMod val="50000"/>
                    <a:lumOff val="50000"/>
                  </a:schemeClr>
                </a:solidFill>
                <a:effectLst/>
                <a:latin typeface="Georgia" panose="02040502050405020303" pitchFamily="18" charset="0"/>
              </a:rPr>
              <a:t>s</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only</a:t>
            </a:r>
            <a:r>
              <a:rPr lang="it-IT" sz="1100" dirty="0">
                <a:solidFill>
                  <a:schemeClr val="bg1">
                    <a:lumMod val="50000"/>
                    <a:lumOff val="50000"/>
                  </a:schemeClr>
                </a:solidFill>
                <a:latin typeface="Georgia" panose="02040502050405020303" pitchFamily="18" charset="0"/>
              </a:rPr>
              <a:t> </a:t>
            </a:r>
            <a:r>
              <a:rPr lang="it-IT" sz="1100" dirty="0">
                <a:solidFill>
                  <a:schemeClr val="bg1">
                    <a:lumMod val="50000"/>
                    <a:lumOff val="50000"/>
                  </a:schemeClr>
                </a:solidFill>
                <a:effectLst/>
                <a:latin typeface="Georgia" panose="02040502050405020303" pitchFamily="18" charset="0"/>
              </a:rPr>
              <a:t>and do </a:t>
            </a:r>
            <a:r>
              <a:rPr lang="it-IT" sz="1100" dirty="0" err="1">
                <a:solidFill>
                  <a:schemeClr val="bg1">
                    <a:lumMod val="50000"/>
                    <a:lumOff val="50000"/>
                  </a:schemeClr>
                </a:solidFill>
                <a:effectLst/>
                <a:latin typeface="Georgia" panose="02040502050405020303" pitchFamily="18" charset="0"/>
              </a:rPr>
              <a:t>not</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necessarily</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reflect</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those</a:t>
            </a:r>
            <a:r>
              <a:rPr lang="it-IT" sz="1100" dirty="0">
                <a:solidFill>
                  <a:schemeClr val="bg1">
                    <a:lumMod val="50000"/>
                    <a:lumOff val="50000"/>
                  </a:schemeClr>
                </a:solidFill>
                <a:effectLst/>
                <a:latin typeface="Georgia" panose="02040502050405020303" pitchFamily="18" charset="0"/>
              </a:rPr>
              <a:t> of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or </a:t>
            </a:r>
            <a:r>
              <a:rPr lang="it-IT" sz="1100" dirty="0">
                <a:solidFill>
                  <a:schemeClr val="bg1">
                    <a:lumMod val="50000"/>
                    <a:lumOff val="50000"/>
                  </a:schemeClr>
                </a:solidFill>
                <a:latin typeface="Georgia" panose="02040502050405020303" pitchFamily="18" charset="0"/>
              </a:rPr>
              <a:t>the </a:t>
            </a:r>
            <a:r>
              <a:rPr lang="it-IT" sz="1100" dirty="0" err="1">
                <a:solidFill>
                  <a:schemeClr val="bg1">
                    <a:lumMod val="50000"/>
                    <a:lumOff val="50000"/>
                  </a:schemeClr>
                </a:solidFill>
                <a:latin typeface="Georgia" panose="02040502050405020303" pitchFamily="18" charset="0"/>
              </a:rPr>
              <a:t>European</a:t>
            </a:r>
            <a:r>
              <a:rPr lang="it-IT" sz="1100" dirty="0">
                <a:solidFill>
                  <a:schemeClr val="bg1">
                    <a:lumMod val="50000"/>
                    <a:lumOff val="50000"/>
                  </a:schemeClr>
                </a:solidFill>
                <a:latin typeface="Georgia" panose="02040502050405020303" pitchFamily="18" charset="0"/>
              </a:rPr>
              <a:t> </a:t>
            </a:r>
            <a:r>
              <a:rPr lang="it-IT" sz="1100" dirty="0" err="1">
                <a:solidFill>
                  <a:schemeClr val="bg1">
                    <a:lumMod val="50000"/>
                    <a:lumOff val="50000"/>
                  </a:schemeClr>
                </a:solidFill>
                <a:latin typeface="Georgia" panose="02040502050405020303" pitchFamily="18" charset="0"/>
              </a:rPr>
              <a:t>Education</a:t>
            </a:r>
            <a:r>
              <a:rPr lang="it-IT" sz="1100" dirty="0">
                <a:solidFill>
                  <a:schemeClr val="bg1">
                    <a:lumMod val="50000"/>
                    <a:lumOff val="50000"/>
                  </a:schemeClr>
                </a:solidFill>
                <a:latin typeface="Georgia" panose="02040502050405020303" pitchFamily="18" charset="0"/>
              </a:rPr>
              <a:t> and Culture Executive Agency (EACEA). </a:t>
            </a:r>
            <a:r>
              <a:rPr lang="it-IT" sz="1100" dirty="0" err="1">
                <a:solidFill>
                  <a:schemeClr val="bg1">
                    <a:lumMod val="50000"/>
                    <a:lumOff val="50000"/>
                  </a:schemeClr>
                </a:solidFill>
                <a:effectLst/>
                <a:latin typeface="Georgia" panose="02040502050405020303" pitchFamily="18" charset="0"/>
              </a:rPr>
              <a:t>Neither</a:t>
            </a:r>
            <a:r>
              <a:rPr lang="it-IT" sz="1100" dirty="0">
                <a:solidFill>
                  <a:schemeClr val="bg1">
                    <a:lumMod val="50000"/>
                    <a:lumOff val="50000"/>
                  </a:schemeClr>
                </a:solidFill>
                <a:latin typeface="Georgia" panose="02040502050405020303" pitchFamily="18" charset="0"/>
              </a:rPr>
              <a:t> </a:t>
            </a:r>
            <a:r>
              <a:rPr lang="it-IT" sz="1100" dirty="0">
                <a:solidFill>
                  <a:schemeClr val="bg1">
                    <a:lumMod val="50000"/>
                    <a:lumOff val="50000"/>
                  </a:schemeClr>
                </a:solidFill>
                <a:effectLst/>
                <a:latin typeface="Georgia" panose="02040502050405020303" pitchFamily="18" charset="0"/>
              </a:rPr>
              <a:t>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a:t>
            </a:r>
            <a:r>
              <a:rPr lang="it-IT" sz="1100" dirty="0" err="1">
                <a:solidFill>
                  <a:schemeClr val="bg1">
                    <a:lumMod val="50000"/>
                    <a:lumOff val="50000"/>
                  </a:schemeClr>
                </a:solidFill>
                <a:effectLst/>
                <a:latin typeface="Georgia" panose="02040502050405020303" pitchFamily="18" charset="0"/>
              </a:rPr>
              <a:t>nor</a:t>
            </a:r>
            <a:r>
              <a:rPr lang="it-IT" sz="1100" dirty="0">
                <a:solidFill>
                  <a:schemeClr val="bg1">
                    <a:lumMod val="50000"/>
                    <a:lumOff val="50000"/>
                  </a:schemeClr>
                </a:solidFill>
                <a:effectLst/>
                <a:latin typeface="Georgia" panose="02040502050405020303" pitchFamily="18" charset="0"/>
              </a:rPr>
              <a:t> the </a:t>
            </a:r>
            <a:r>
              <a:rPr lang="it-IT" sz="1100" dirty="0" err="1">
                <a:solidFill>
                  <a:schemeClr val="bg1">
                    <a:lumMod val="50000"/>
                    <a:lumOff val="50000"/>
                  </a:schemeClr>
                </a:solidFill>
                <a:effectLst/>
                <a:latin typeface="Georgia" panose="02040502050405020303" pitchFamily="18" charset="0"/>
              </a:rPr>
              <a:t>granting</a:t>
            </a:r>
            <a:r>
              <a:rPr lang="it-IT" sz="1100" dirty="0">
                <a:solidFill>
                  <a:schemeClr val="bg1">
                    <a:lumMod val="50000"/>
                    <a:lumOff val="50000"/>
                  </a:schemeClr>
                </a:solidFill>
                <a:effectLst/>
                <a:latin typeface="Georgia" panose="02040502050405020303" pitchFamily="18" charset="0"/>
              </a:rPr>
              <a:t> authority can be </a:t>
            </a:r>
            <a:r>
              <a:rPr lang="it-IT" sz="1100" dirty="0" err="1">
                <a:solidFill>
                  <a:schemeClr val="bg1">
                    <a:lumMod val="50000"/>
                    <a:lumOff val="50000"/>
                  </a:schemeClr>
                </a:solidFill>
                <a:effectLst/>
                <a:latin typeface="Georgia" panose="02040502050405020303" pitchFamily="18" charset="0"/>
              </a:rPr>
              <a:t>held</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responsible</a:t>
            </a:r>
            <a:r>
              <a:rPr lang="it-IT" sz="1100" dirty="0">
                <a:solidFill>
                  <a:schemeClr val="bg1">
                    <a:lumMod val="50000"/>
                    <a:lumOff val="50000"/>
                  </a:schemeClr>
                </a:solidFill>
                <a:effectLst/>
                <a:latin typeface="Georgia" panose="02040502050405020303" pitchFamily="18" charset="0"/>
              </a:rPr>
              <a:t> for </a:t>
            </a:r>
            <a:r>
              <a:rPr lang="it-IT" sz="1100" dirty="0" err="1">
                <a:solidFill>
                  <a:schemeClr val="bg1">
                    <a:lumMod val="50000"/>
                    <a:lumOff val="50000"/>
                  </a:schemeClr>
                </a:solidFill>
                <a:effectLst/>
                <a:latin typeface="Georgia" panose="02040502050405020303" pitchFamily="18" charset="0"/>
              </a:rPr>
              <a:t>them</a:t>
            </a:r>
            <a:r>
              <a:rPr lang="it-IT" sz="1100" dirty="0">
                <a:solidFill>
                  <a:schemeClr val="bg1">
                    <a:lumMod val="50000"/>
                    <a:lumOff val="50000"/>
                  </a:schemeClr>
                </a:solidFill>
                <a:effectLst/>
                <a:latin typeface="Georgia" panose="02040502050405020303" pitchFamily="18" charset="0"/>
              </a:rPr>
              <a:t>.</a:t>
            </a:r>
          </a:p>
        </p:txBody>
      </p:sp>
      <p:pic>
        <p:nvPicPr>
          <p:cNvPr id="18" name="Immagine 17">
            <a:extLst>
              <a:ext uri="{FF2B5EF4-FFF2-40B4-BE49-F238E27FC236}">
                <a16:creationId xmlns:a16="http://schemas.microsoft.com/office/drawing/2014/main" id="{4E974534-D5BF-708F-90AF-52DCCF720DD7}"/>
              </a:ext>
            </a:extLst>
          </p:cNvPr>
          <p:cNvPicPr>
            <a:picLocks noChangeAspect="1"/>
          </p:cNvPicPr>
          <p:nvPr/>
        </p:nvPicPr>
        <p:blipFill rotWithShape="1">
          <a:blip r:embed="rId5">
            <a:extLst>
              <a:ext uri="{28A0092B-C50C-407E-A947-70E740481C1C}">
                <a14:useLocalDpi xmlns:a14="http://schemas.microsoft.com/office/drawing/2010/main" val="0"/>
              </a:ext>
            </a:extLst>
          </a:blip>
          <a:srcRect r="14520" b="-8324"/>
          <a:stretch/>
        </p:blipFill>
        <p:spPr bwMode="auto">
          <a:xfrm>
            <a:off x="274336" y="5921511"/>
            <a:ext cx="4810868" cy="866363"/>
          </a:xfrm>
          <a:prstGeom prst="rect">
            <a:avLst/>
          </a:prstGeom>
          <a:noFill/>
          <a:ln>
            <a:noFill/>
          </a:ln>
        </p:spPr>
      </p:pic>
      <p:cxnSp>
        <p:nvCxnSpPr>
          <p:cNvPr id="20" name="Connettore 1 19">
            <a:extLst>
              <a:ext uri="{FF2B5EF4-FFF2-40B4-BE49-F238E27FC236}">
                <a16:creationId xmlns:a16="http://schemas.microsoft.com/office/drawing/2014/main" id="{9B2FBE91-B7EA-72A6-FA72-0780BC5E40B7}"/>
              </a:ext>
            </a:extLst>
          </p:cNvPr>
          <p:cNvCxnSpPr>
            <a:cxnSpLocks/>
          </p:cNvCxnSpPr>
          <p:nvPr/>
        </p:nvCxnSpPr>
        <p:spPr>
          <a:xfrm>
            <a:off x="6096000" y="499504"/>
            <a:ext cx="0" cy="4097240"/>
          </a:xfrm>
          <a:prstGeom prst="line">
            <a:avLst/>
          </a:prstGeom>
          <a:ln w="3810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AEE8A902-A994-9F8B-F9DD-B4B3533E435A}"/>
              </a:ext>
            </a:extLst>
          </p:cNvPr>
          <p:cNvCxnSpPr>
            <a:cxnSpLocks/>
          </p:cNvCxnSpPr>
          <p:nvPr/>
        </p:nvCxnSpPr>
        <p:spPr>
          <a:xfrm>
            <a:off x="0" y="5851384"/>
            <a:ext cx="12192000" cy="0"/>
          </a:xfrm>
          <a:prstGeom prst="line">
            <a:avLst/>
          </a:prstGeom>
          <a:ln w="1905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Freeform 8">
            <a:extLst>
              <a:ext uri="{FF2B5EF4-FFF2-40B4-BE49-F238E27FC236}">
                <a16:creationId xmlns:a16="http://schemas.microsoft.com/office/drawing/2014/main" id="{9D217C5E-B019-BA29-6509-81DB6DD05AEA}"/>
              </a:ext>
            </a:extLst>
          </p:cNvPr>
          <p:cNvSpPr/>
          <p:nvPr/>
        </p:nvSpPr>
        <p:spPr>
          <a:xfrm>
            <a:off x="5159510" y="5933129"/>
            <a:ext cx="674598" cy="813801"/>
          </a:xfrm>
          <a:custGeom>
            <a:avLst/>
            <a:gdLst/>
            <a:ahLst/>
            <a:cxnLst/>
            <a:rect l="l" t="t" r="r" b="b"/>
            <a:pathLst>
              <a:path w="524577" h="585106">
                <a:moveTo>
                  <a:pt x="0" y="0"/>
                </a:moveTo>
                <a:lnTo>
                  <a:pt x="524578" y="0"/>
                </a:lnTo>
                <a:lnTo>
                  <a:pt x="524578" y="585106"/>
                </a:lnTo>
                <a:lnTo>
                  <a:pt x="0" y="585106"/>
                </a:lnTo>
                <a:lnTo>
                  <a:pt x="0" y="0"/>
                </a:lnTo>
                <a:close/>
              </a:path>
            </a:pathLst>
          </a:custGeom>
          <a:blipFill>
            <a:blip r:embed="rId6"/>
            <a:stretch>
              <a:fillRect/>
            </a:stretch>
          </a:blipFill>
        </p:spPr>
        <p:txBody>
          <a:bodyPr/>
          <a:lstStyle/>
          <a:p>
            <a:endParaRPr lang="it-IT"/>
          </a:p>
        </p:txBody>
      </p:sp>
    </p:spTree>
    <p:extLst>
      <p:ext uri="{BB962C8B-B14F-4D97-AF65-F5344CB8AC3E}">
        <p14:creationId xmlns:p14="http://schemas.microsoft.com/office/powerpoint/2010/main" val="11475804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rPr>
              <a:t>NGOs and the GC (2)</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15805" y="1711156"/>
            <a:ext cx="11485670" cy="5029134"/>
          </a:xfrm>
          <a:prstGeom prst="rect">
            <a:avLst/>
          </a:prstGeom>
          <a:noFill/>
        </p:spPr>
        <p:txBody>
          <a:bodyPr wrap="square">
            <a:spAutoFit/>
          </a:bodyPr>
          <a:lstStyle/>
          <a:p>
            <a:pPr marL="0" indent="0" algn="just">
              <a:lnSpc>
                <a:spcPts val="3000"/>
              </a:lnSpc>
              <a:spcBef>
                <a:spcPts val="1200"/>
              </a:spcBef>
              <a:buNone/>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 for annulment, art. 263 TFEU: very strict admissibility requirements.</a:t>
            </a:r>
          </a:p>
          <a:p>
            <a:pPr marL="0" indent="0" algn="just">
              <a:lnSpc>
                <a:spcPts val="3000"/>
              </a:lnSpc>
              <a:spcBef>
                <a:spcPts val="1200"/>
              </a:spcBef>
              <a:buNone/>
            </a:pPr>
            <a:r>
              <a:rPr lang="en-US"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Legal standing for non-privileged (or private) applicants</a:t>
            </a:r>
            <a:r>
              <a:rPr lang="en-US" sz="2800" dirty="0">
                <a:solidFill>
                  <a:schemeClr val="tx1">
                    <a:lumMod val="85000"/>
                    <a:lumOff val="15000"/>
                  </a:schemeClr>
                </a:solidFill>
                <a:latin typeface="Georgia" panose="02040502050405020303" pitchFamily="18" charset="0"/>
                <a:cs typeface="Arial" panose="020B0604020202020204" pitchFamily="34" charset="0"/>
              </a:rPr>
              <a:t>: </a:t>
            </a:r>
            <a:r>
              <a:rPr lang="en-US" sz="2800" b="1" dirty="0">
                <a:solidFill>
                  <a:schemeClr val="tx1">
                    <a:lumMod val="85000"/>
                    <a:lumOff val="15000"/>
                  </a:schemeClr>
                </a:solidFill>
                <a:latin typeface="Georgia" panose="02040502050405020303" pitchFamily="18" charset="0"/>
                <a:cs typeface="Arial" panose="020B0604020202020204" pitchFamily="34" charset="0"/>
              </a:rPr>
              <a:t>Legal</a:t>
            </a:r>
            <a:r>
              <a:rPr lang="en-US" sz="2800" dirty="0">
                <a:solidFill>
                  <a:schemeClr val="tx1">
                    <a:lumMod val="85000"/>
                    <a:lumOff val="15000"/>
                  </a:schemeClr>
                </a:solidFill>
                <a:latin typeface="Georgia" panose="02040502050405020303" pitchFamily="18" charset="0"/>
                <a:cs typeface="Arial" panose="020B0604020202020204" pitchFamily="34" charset="0"/>
              </a:rPr>
              <a:t> and </a:t>
            </a:r>
            <a:r>
              <a:rPr lang="en-US" sz="2800" b="1" dirty="0">
                <a:solidFill>
                  <a:schemeClr val="tx1">
                    <a:lumMod val="85000"/>
                    <a:lumOff val="15000"/>
                  </a:schemeClr>
                </a:solidFill>
                <a:latin typeface="Georgia" panose="02040502050405020303" pitchFamily="18" charset="0"/>
                <a:cs typeface="Arial" panose="020B0604020202020204" pitchFamily="34" charset="0"/>
              </a:rPr>
              <a:t>natural</a:t>
            </a:r>
            <a:r>
              <a:rPr lang="en-US" sz="2800" dirty="0">
                <a:solidFill>
                  <a:schemeClr val="tx1">
                    <a:lumMod val="85000"/>
                    <a:lumOff val="15000"/>
                  </a:schemeClr>
                </a:solidFill>
                <a:latin typeface="Georgia" panose="02040502050405020303" pitchFamily="18" charset="0"/>
                <a:cs typeface="Arial" panose="020B0604020202020204" pitchFamily="34" charset="0"/>
              </a:rPr>
              <a:t> persons </a:t>
            </a:r>
            <a:r>
              <a:rPr lang="en-US"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(public bodies and regional authorities comprised).</a:t>
            </a:r>
          </a:p>
          <a:p>
            <a:pPr marL="0" indent="0" algn="just">
              <a:lnSpc>
                <a:spcPts val="3000"/>
              </a:lnSpc>
              <a:spcBef>
                <a:spcPts val="1200"/>
              </a:spcBef>
              <a:buNone/>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No </a:t>
            </a:r>
            <a:r>
              <a:rPr lang="en-US" sz="2800" i="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 </a:t>
            </a:r>
            <a:r>
              <a:rPr lang="en-US" sz="2800" i="1" dirty="0" err="1">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popularis</a:t>
            </a:r>
            <a:r>
              <a:rPr lang="en-US" sz="2800" i="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t>
            </a:r>
          </a:p>
          <a:p>
            <a:pPr marL="0" indent="0" algn="ctr">
              <a:lnSpc>
                <a:spcPts val="3000"/>
              </a:lnSpc>
              <a:spcBef>
                <a:spcPts val="1200"/>
              </a:spcBef>
              <a:buNone/>
            </a:pPr>
            <a:endParaRPr lang="en-US"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ctr">
              <a:lnSpc>
                <a:spcPts val="3000"/>
              </a:lnSpc>
              <a:spcBef>
                <a:spcPts val="1200"/>
              </a:spcBef>
              <a:buNone/>
            </a:pPr>
            <a:r>
              <a:rPr lang="en-US"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Art. 263, par. 4 TFEU:</a:t>
            </a:r>
          </a:p>
          <a:p>
            <a:pPr marL="0" indent="0" algn="ctr">
              <a:lnSpc>
                <a:spcPts val="2100"/>
              </a:lnSpc>
              <a:spcBef>
                <a:spcPts val="200"/>
              </a:spcBef>
              <a:buNone/>
            </a:pPr>
            <a:r>
              <a:rPr lang="en-GB" sz="2400" dirty="0">
                <a:solidFill>
                  <a:schemeClr val="tx1">
                    <a:lumMod val="85000"/>
                    <a:lumOff val="15000"/>
                  </a:schemeClr>
                </a:solidFill>
                <a:effectLst/>
                <a:latin typeface="Georgia" panose="02040502050405020303" pitchFamily="18" charset="0"/>
                <a:ea typeface="Times New Roman" panose="02020603050405020304" pitchFamily="18" charset="0"/>
                <a:cs typeface="Times New Roman" panose="02020603050405020304" pitchFamily="18" charset="0"/>
              </a:rPr>
              <a:t>Any natural or legal person may, under the conditions laid down in the first and second paragraphs, institute proceedings against an act addressed to that person or which is of direct and individual concern to them, and against a regulatory act which is of direct concern to them and does not entail implementing measures.</a:t>
            </a:r>
          </a:p>
          <a:p>
            <a:pPr marL="0" indent="0" algn="ctr">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37237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NGOs</a:t>
            </a: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 and the GC (3)</a:t>
            </a:r>
            <a:endPar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2" y="1705333"/>
            <a:ext cx="11295295" cy="4760021"/>
          </a:xfrm>
          <a:prstGeom prst="rect">
            <a:avLst/>
          </a:prstGeom>
          <a:noFill/>
        </p:spPr>
        <p:txBody>
          <a:bodyPr wrap="square">
            <a:spAutoFit/>
          </a:bodyPr>
          <a:lstStyle/>
          <a:p>
            <a:pPr algn="just">
              <a:lnSpc>
                <a:spcPts val="3400"/>
              </a:lnSpc>
              <a:spcBef>
                <a:spcPts val="200"/>
              </a:spcBef>
            </a:pPr>
            <a:r>
              <a:rPr lang="en-GB" sz="28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 for infringement </a:t>
            </a:r>
          </a:p>
          <a:p>
            <a:pPr algn="just">
              <a:lnSpc>
                <a:spcPts val="3400"/>
              </a:lnSpc>
              <a:spcBef>
                <a:spcPts val="200"/>
              </a:spcBef>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No, but they can lodge a complaint to the European Commission, without having to demonstrate individual and direct concern</a:t>
            </a:r>
          </a:p>
          <a:p>
            <a:pPr marL="0" indent="0" algn="just">
              <a:lnSpc>
                <a:spcPts val="3400"/>
              </a:lnSpc>
              <a:spcBef>
                <a:spcPts val="1200"/>
              </a:spcBef>
              <a:buNone/>
            </a:pPr>
            <a:r>
              <a:rPr lang="en-GB" sz="28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 for failure to act</a:t>
            </a:r>
            <a:r>
              <a:rPr lang="en-GB"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 if an EU institution has failed to address the applicant a binding act where it has an obligation to do so. The following are inadmissible: actions against the Commission for not having initiated infringement proceedings; actions against any EU institutions for not having passed legislation</a:t>
            </a:r>
          </a:p>
          <a:p>
            <a:pPr marL="0" indent="0" algn="just">
              <a:lnSpc>
                <a:spcPts val="3400"/>
              </a:lnSpc>
              <a:spcBef>
                <a:spcPts val="1200"/>
              </a:spcBef>
              <a:buNone/>
            </a:pPr>
            <a:r>
              <a:rPr lang="en-GB" sz="28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 for damages </a:t>
            </a: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caused by the EU to the applicant (no action to redress public damages)</a:t>
            </a:r>
            <a:endParaRPr lang="en-GB"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2978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35569E-9868-860C-9A6B-EEE012D71CFF}"/>
              </a:ext>
            </a:extLst>
          </p:cNvPr>
          <p:cNvSpPr>
            <a:spLocks noGrp="1"/>
          </p:cNvSpPr>
          <p:nvPr>
            <p:ph idx="1"/>
          </p:nvPr>
        </p:nvSpPr>
        <p:spPr>
          <a:xfrm>
            <a:off x="761994" y="1770158"/>
            <a:ext cx="5334006" cy="3769835"/>
          </a:xfrm>
        </p:spPr>
        <p:txBody>
          <a:bodyPr anchor="ctr">
            <a:normAutofit/>
          </a:bodyPr>
          <a:lstStyle/>
          <a:p>
            <a:pPr algn="just"/>
            <a:r>
              <a:rPr lang="en-GB" sz="2000" dirty="0">
                <a:latin typeface="Georgia" panose="02040502050405020303" pitchFamily="18" charset="0"/>
                <a:hlinkClick r:id="rId2"/>
              </a:rPr>
              <a:t>https://www.msf.org/european-commission-must-scrutinise-italian-law-restricting-rescues-sea</a:t>
            </a:r>
            <a:endParaRPr lang="en-GB" sz="2000" dirty="0">
              <a:latin typeface="Georgia" panose="02040502050405020303" pitchFamily="18" charset="0"/>
            </a:endParaRPr>
          </a:p>
          <a:p>
            <a:pPr algn="just"/>
            <a:r>
              <a:rPr lang="en-GB" sz="2000" dirty="0">
                <a:latin typeface="Georgia" panose="02040502050405020303" pitchFamily="18" charset="0"/>
                <a:hlinkClick r:id="rId3"/>
              </a:rPr>
              <a:t>https://en.emergency.it/press-releases/joint-statement-european-commission-delays-decision-as-mediterranean-death-toll-rises/</a:t>
            </a:r>
            <a:endParaRPr lang="en-GB" sz="2000" dirty="0">
              <a:latin typeface="Georgia" panose="02040502050405020303" pitchFamily="18" charset="0"/>
            </a:endParaRPr>
          </a:p>
          <a:p>
            <a:pPr algn="just"/>
            <a:r>
              <a:rPr lang="en-GB" sz="2000" dirty="0">
                <a:latin typeface="Georgia" panose="02040502050405020303" pitchFamily="18" charset="0"/>
                <a:hlinkClick r:id="rId4"/>
              </a:rPr>
              <a:t>https://sea-watch.org/en/statement-by-civil-rescue-organizations-new-italian-government-decree/</a:t>
            </a:r>
            <a:endParaRPr lang="en-GB" sz="2000" dirty="0">
              <a:latin typeface="Georgia" panose="02040502050405020303" pitchFamily="18" charset="0"/>
            </a:endParaRPr>
          </a:p>
        </p:txBody>
      </p:sp>
      <p:sp>
        <p:nvSpPr>
          <p:cNvPr id="10" name="Rectangle 9">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A6332F34-02EF-1F4F-3D78-9E509D4A4A5F}"/>
              </a:ext>
            </a:extLst>
          </p:cNvPr>
          <p:cNvPicPr>
            <a:picLocks noChangeAspect="1"/>
          </p:cNvPicPr>
          <p:nvPr/>
        </p:nvPicPr>
        <p:blipFill rotWithShape="1">
          <a:blip r:embed="rId5"/>
          <a:srcRect l="22798" t="38667" r="21540" b="39000"/>
          <a:stretch/>
        </p:blipFill>
        <p:spPr>
          <a:xfrm>
            <a:off x="7607878" y="2362043"/>
            <a:ext cx="3758045" cy="2131371"/>
          </a:xfrm>
          <a:prstGeom prst="rect">
            <a:avLst/>
          </a:prstGeom>
        </p:spPr>
      </p:pic>
      <p:sp>
        <p:nvSpPr>
          <p:cNvPr id="4" name="Segnaposto numero diapositiva 3">
            <a:extLst>
              <a:ext uri="{FF2B5EF4-FFF2-40B4-BE49-F238E27FC236}">
                <a16:creationId xmlns:a16="http://schemas.microsoft.com/office/drawing/2014/main" id="{9E3059B9-066F-033A-F558-461FFC420DD3}"/>
              </a:ext>
            </a:extLst>
          </p:cNvPr>
          <p:cNvSpPr>
            <a:spLocks noGrp="1"/>
          </p:cNvSpPr>
          <p:nvPr>
            <p:ph type="sldNum" sz="quarter" idx="12"/>
          </p:nvPr>
        </p:nvSpPr>
        <p:spPr>
          <a:xfrm>
            <a:off x="8732520" y="6356350"/>
            <a:ext cx="3199387" cy="365125"/>
          </a:xfrm>
        </p:spPr>
        <p:txBody>
          <a:bodyPr>
            <a:normAutofit/>
          </a:bodyPr>
          <a:lstStyle/>
          <a:p>
            <a:pPr>
              <a:spcAft>
                <a:spcPts val="600"/>
              </a:spcAft>
            </a:pPr>
            <a:fld id="{48F63A3B-78C7-47BE-AE5E-E10140E04643}" type="slidenum">
              <a:rPr lang="en-US">
                <a:solidFill>
                  <a:schemeClr val="tx1"/>
                </a:solidFill>
              </a:rPr>
              <a:pPr>
                <a:spcAft>
                  <a:spcPts val="600"/>
                </a:spcAft>
              </a:pPr>
              <a:t>12</a:t>
            </a:fld>
            <a:endParaRPr lang="en-US">
              <a:solidFill>
                <a:schemeClr val="tx1"/>
              </a:solidFill>
            </a:endParaRPr>
          </a:p>
        </p:txBody>
      </p:sp>
    </p:spTree>
    <p:extLst>
      <p:ext uri="{BB962C8B-B14F-4D97-AF65-F5344CB8AC3E}">
        <p14:creationId xmlns:p14="http://schemas.microsoft.com/office/powerpoint/2010/main" val="366014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NGOs</a:t>
            </a: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 and national </a:t>
            </a: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courts</a:t>
            </a:r>
            <a:endPar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438552" y="1495378"/>
            <a:ext cx="11473981" cy="5003486"/>
          </a:xfrm>
          <a:prstGeom prst="rect">
            <a:avLst/>
          </a:prstGeom>
          <a:noFill/>
        </p:spPr>
        <p:txBody>
          <a:bodyPr wrap="square">
            <a:spAutoFit/>
          </a:bodyPr>
          <a:lstStyle/>
          <a:p>
            <a:pPr marL="0" indent="0" algn="just">
              <a:lnSpc>
                <a:spcPts val="3000"/>
              </a:lnSpc>
              <a:spcBef>
                <a:spcPts val="1200"/>
              </a:spcBef>
              <a:buNone/>
            </a:pPr>
            <a:r>
              <a:rPr lang="en-GB"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Remedies provided for by national law </a:t>
            </a:r>
          </a:p>
          <a:p>
            <a:pPr marL="800100" lvl="1" indent="-342900" algn="just">
              <a:lnSpc>
                <a:spcPts val="3000"/>
              </a:lnSpc>
              <a:spcBef>
                <a:spcPts val="200"/>
              </a:spcBef>
              <a:buFont typeface="Arial" panose="020B0604020202020204" pitchFamily="34" charset="0"/>
              <a:buChar char="•"/>
            </a:pPr>
            <a:r>
              <a:rPr lang="en-GB"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reference for a preliminary ruling</a:t>
            </a:r>
          </a:p>
          <a:p>
            <a:pPr marL="1257300" lvl="2" indent="-342900" algn="just">
              <a:lnSpc>
                <a:spcPts val="3000"/>
              </a:lnSpc>
              <a:spcBef>
                <a:spcPts val="200"/>
              </a:spcBef>
              <a:buFont typeface="Arial" panose="020B0604020202020204" pitchFamily="34" charset="0"/>
              <a:buChar char="•"/>
            </a:pPr>
            <a:r>
              <a:rPr lang="en-GB"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Questions of validity of EU acts</a:t>
            </a:r>
          </a:p>
          <a:p>
            <a:pPr marL="1257300" lvl="2" indent="-342900" algn="just">
              <a:lnSpc>
                <a:spcPts val="3000"/>
              </a:lnSpc>
              <a:spcBef>
                <a:spcPts val="200"/>
              </a:spcBef>
              <a:buFont typeface="Arial" panose="020B0604020202020204" pitchFamily="34" charset="0"/>
              <a:buChar char="•"/>
            </a:pPr>
            <a:r>
              <a:rPr lang="en-GB"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Questions of interpretation of EU law</a:t>
            </a:r>
          </a:p>
          <a:p>
            <a:pPr marL="1257300" lvl="2" indent="-342900" algn="just">
              <a:lnSpc>
                <a:spcPts val="3000"/>
              </a:lnSpc>
              <a:spcBef>
                <a:spcPts val="200"/>
              </a:spcBef>
              <a:buFont typeface="Arial" panose="020B0604020202020204" pitchFamily="34" charset="0"/>
              <a:buChar char="•"/>
            </a:pP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Preliminary ruling procedure as a means to exercise a de facto control over the MSs</a:t>
            </a:r>
            <a:endParaRPr lang="en-GB"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marL="0" indent="0" algn="just">
              <a:lnSpc>
                <a:spcPts val="2800"/>
              </a:lnSpc>
              <a:spcBef>
                <a:spcPts val="600"/>
              </a:spcBef>
              <a:buNone/>
            </a:pP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‘[T]</a:t>
            </a: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he judicial system as thus conceived has as its keystone the preliminary ruling procedure provided for in Article 267 TFEU, which, by setting up a dialogue between one court and another, specifically between the Court of Justice and the courts and tribunals of the Member States, has the object of securing uniform interpretation of EU law, thereby serving to ensure its consistency, its full effect and its autonomy as well as, ultimately, the particular nature of the law established by the Treaties</a:t>
            </a: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a:t>
            </a: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 CJ Opinion 2/13 §176.</a:t>
            </a: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1402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1000"/>
                                        <p:tgtEl>
                                          <p:spTgt spid="13">
                                            <p:txEl>
                                              <p:pRg st="4" end="4"/>
                                            </p:txEl>
                                          </p:spTgt>
                                        </p:tgtEl>
                                      </p:cBhvr>
                                    </p:animEffect>
                                    <p:anim calcmode="lin" valueType="num">
                                      <p:cBhvr>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fade">
                                      <p:cBhvr>
                                        <p:cTn id="33" dur="1000"/>
                                        <p:tgtEl>
                                          <p:spTgt spid="13">
                                            <p:txEl>
                                              <p:pRg st="5" end="5"/>
                                            </p:txEl>
                                          </p:spTgt>
                                        </p:tgtEl>
                                      </p:cBhvr>
                                    </p:animEffect>
                                    <p:anim calcmode="lin" valueType="num">
                                      <p:cBhvr>
                                        <p:cTn id="3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Other avenues to the EU Courts</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3" y="1865287"/>
            <a:ext cx="10774680" cy="2836674"/>
          </a:xfrm>
          <a:prstGeom prst="rect">
            <a:avLst/>
          </a:prstGeom>
          <a:noFill/>
        </p:spPr>
        <p:txBody>
          <a:bodyPr wrap="square">
            <a:spAutoFit/>
          </a:bodyPr>
          <a:lstStyle/>
          <a:p>
            <a:pPr marL="342900" indent="-342900" algn="just">
              <a:lnSpc>
                <a:spcPts val="2500"/>
              </a:lnSpc>
              <a:spcBef>
                <a:spcPts val="200"/>
              </a:spcBef>
              <a:spcAft>
                <a:spcPts val="600"/>
              </a:spcAft>
              <a:buFont typeface="Arial" panose="020B0604020202020204" pitchFamily="34" charset="0"/>
              <a:buChar char="•"/>
            </a:pPr>
            <a:r>
              <a:rPr lang="en-GB"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No </a:t>
            </a:r>
            <a:r>
              <a:rPr lang="en-GB" sz="2000" i="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amicus curiae</a:t>
            </a:r>
          </a:p>
          <a:p>
            <a:pPr marL="342900" indent="-342900" algn="just">
              <a:lnSpc>
                <a:spcPts val="2500"/>
              </a:lnSpc>
              <a:spcBef>
                <a:spcPts val="200"/>
              </a:spcBef>
              <a:buFont typeface="Arial" panose="020B0604020202020204" pitchFamily="34" charset="0"/>
              <a:buChar char="•"/>
            </a:pPr>
            <a:r>
              <a:rPr lang="en-GB"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Intervention: </a:t>
            </a:r>
            <a:r>
              <a:rPr lang="en-GB"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Art. 40 of the Statute of the Court of Justice (Protocol no 3)</a:t>
            </a:r>
          </a:p>
          <a:p>
            <a:pPr lvl="2" algn="just">
              <a:lnSpc>
                <a:spcPts val="1800"/>
              </a:lnSpc>
              <a:spcBef>
                <a:spcPts val="300"/>
              </a:spcBef>
            </a:pPr>
            <a:r>
              <a:rPr lang="en-US"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Member States and institutions of the Union may intervene in cases before the Court of Justice.</a:t>
            </a:r>
          </a:p>
          <a:p>
            <a:pPr lvl="2" algn="just">
              <a:lnSpc>
                <a:spcPts val="1800"/>
              </a:lnSpc>
              <a:spcBef>
                <a:spcPts val="300"/>
              </a:spcBef>
            </a:pPr>
            <a:r>
              <a:rPr lang="en-US"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The same right shall be open to the bodies, offices and agencies of the Union and to </a:t>
            </a:r>
            <a:r>
              <a:rPr lang="en-US" dirty="0">
                <a:solidFill>
                  <a:schemeClr val="tx1">
                    <a:lumMod val="85000"/>
                    <a:lumOff val="15000"/>
                  </a:schemeClr>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Arial" panose="020B0604020202020204" pitchFamily="34" charset="0"/>
              </a:rPr>
              <a:t>any other person </a:t>
            </a:r>
            <a:r>
              <a:rPr lang="en-US"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which can establish an interest in the result of a case submitted to the Court. Natural or legal persons shall not intervene in cases between Member States, between institutions of the Union or between Member States and institutions of the Union.</a:t>
            </a:r>
          </a:p>
          <a:p>
            <a:pPr lvl="2" algn="just">
              <a:lnSpc>
                <a:spcPts val="1800"/>
              </a:lnSpc>
              <a:spcBef>
                <a:spcPts val="300"/>
              </a:spcBef>
            </a:pPr>
            <a:r>
              <a:rPr lang="en-US"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t>
            </a:r>
          </a:p>
          <a:p>
            <a:pPr lvl="2" algn="just">
              <a:lnSpc>
                <a:spcPts val="1800"/>
              </a:lnSpc>
              <a:spcBef>
                <a:spcPts val="300"/>
              </a:spcBef>
            </a:pPr>
            <a:r>
              <a:rPr lang="en-US"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An application to intervene shall be limited to </a:t>
            </a:r>
            <a:r>
              <a:rPr lang="en-US" dirty="0">
                <a:solidFill>
                  <a:schemeClr val="tx1">
                    <a:lumMod val="85000"/>
                    <a:lumOff val="15000"/>
                  </a:schemeClr>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Arial" panose="020B0604020202020204" pitchFamily="34" charset="0"/>
              </a:rPr>
              <a:t>supporting the form of order sought by one of the parties</a:t>
            </a:r>
            <a:r>
              <a:rPr lang="en-US"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t>
            </a:r>
            <a:endParaRPr lang="en-GB"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00401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anim calcmode="lin" valueType="num">
                                      <p:cBhvr>
                                        <p:cTn id="1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1000"/>
                                        <p:tgtEl>
                                          <p:spTgt spid="13">
                                            <p:txEl>
                                              <p:pRg st="3" end="3"/>
                                            </p:txEl>
                                          </p:spTgt>
                                        </p:tgtEl>
                                      </p:cBhvr>
                                    </p:animEffect>
                                    <p:anim calcmode="lin" valueType="num">
                                      <p:cBhvr>
                                        <p:cTn id="1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1000"/>
                                        <p:tgtEl>
                                          <p:spTgt spid="13">
                                            <p:txEl>
                                              <p:pRg st="4" end="4"/>
                                            </p:txEl>
                                          </p:spTgt>
                                        </p:tgtEl>
                                      </p:cBhvr>
                                    </p:animEffect>
                                    <p:anim calcmode="lin" valueType="num">
                                      <p:cBhvr>
                                        <p:cTn id="2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1000"/>
                                        <p:tgtEl>
                                          <p:spTgt spid="13">
                                            <p:txEl>
                                              <p:pRg st="5" end="5"/>
                                            </p:txEl>
                                          </p:spTgt>
                                        </p:tgtEl>
                                      </p:cBhvr>
                                    </p:animEffect>
                                    <p:anim calcmode="lin" valueType="num">
                                      <p:cBhvr>
                                        <p:cTn id="2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NGOs</a:t>
            </a: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 and national </a:t>
            </a: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courts</a:t>
            </a:r>
            <a:endPar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3" y="2035468"/>
            <a:ext cx="10774680" cy="3567195"/>
          </a:xfrm>
          <a:prstGeom prst="rect">
            <a:avLst/>
          </a:prstGeom>
          <a:noFill/>
        </p:spPr>
        <p:txBody>
          <a:bodyPr wrap="square">
            <a:spAutoFit/>
          </a:bodyPr>
          <a:lstStyle/>
          <a:p>
            <a:pPr marL="0" indent="0" algn="just">
              <a:lnSpc>
                <a:spcPts val="3000"/>
              </a:lnSpc>
              <a:spcBef>
                <a:spcPts val="200"/>
              </a:spcBef>
              <a:buNone/>
            </a:pPr>
            <a:r>
              <a:rPr lang="en-GB"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Right to a remedy provided for by EU law</a:t>
            </a:r>
          </a:p>
          <a:p>
            <a:pPr marL="0" indent="0" algn="just">
              <a:lnSpc>
                <a:spcPts val="3000"/>
              </a:lnSpc>
              <a:spcBef>
                <a:spcPts val="200"/>
              </a:spcBef>
              <a:buNone/>
            </a:pPr>
            <a:endParaRPr lang="en-US"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ctr">
              <a:lnSpc>
                <a:spcPts val="3000"/>
              </a:lnSpc>
              <a:spcBef>
                <a:spcPts val="200"/>
              </a:spcBef>
              <a:buNone/>
            </a:pPr>
            <a:r>
              <a:rPr lang="en-US" sz="2000" b="1" cap="small" dirty="0">
                <a:solidFill>
                  <a:srgbClr val="7030A0"/>
                </a:solidFill>
                <a:effectLst/>
                <a:latin typeface="Georgia" panose="02040502050405020303" pitchFamily="18" charset="0"/>
                <a:ea typeface="Times New Roman" panose="02020603050405020304" pitchFamily="18" charset="0"/>
                <a:cs typeface="Arial" panose="020B0604020202020204" pitchFamily="34" charset="0"/>
              </a:rPr>
              <a:t>Compare and contrast</a:t>
            </a:r>
          </a:p>
          <a:p>
            <a:pPr marL="0" indent="0" algn="ctr">
              <a:lnSpc>
                <a:spcPts val="3000"/>
              </a:lnSpc>
              <a:spcBef>
                <a:spcPts val="200"/>
              </a:spcBef>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Art 9 of </a:t>
            </a:r>
            <a:r>
              <a:rPr lang="en-US"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Council Directive 2000/78/EC of 27 November 2000 establishing a general framework for equal treatment in employment and occupation</a:t>
            </a:r>
          </a:p>
          <a:p>
            <a:pPr marL="0" indent="0" algn="ctr">
              <a:lnSpc>
                <a:spcPts val="3000"/>
              </a:lnSpc>
              <a:spcBef>
                <a:spcPts val="200"/>
              </a:spcBef>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and </a:t>
            </a:r>
          </a:p>
          <a:p>
            <a:pPr marL="0" indent="0" algn="ctr">
              <a:lnSpc>
                <a:spcPts val="3000"/>
              </a:lnSpc>
              <a:spcBef>
                <a:spcPts val="200"/>
              </a:spcBef>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Art 23 of Directive 2011/83/EU of the European Parliament and of the Council of 25 October 2011 on consumer rights</a:t>
            </a:r>
            <a:endParaRPr lang="en-GB"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13515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84FD3D-975A-8E88-F724-96B8D6AEE237}"/>
              </a:ext>
            </a:extLst>
          </p:cNvPr>
          <p:cNvSpPr>
            <a:spLocks noGrp="1"/>
          </p:cNvSpPr>
          <p:nvPr>
            <p:ph type="title"/>
          </p:nvPr>
        </p:nvSpPr>
        <p:spPr>
          <a:xfrm>
            <a:off x="3259776" y="497811"/>
            <a:ext cx="8070273" cy="1133499"/>
          </a:xfrm>
        </p:spPr>
        <p:txBody>
          <a:bodyPr>
            <a:noAutofit/>
          </a:bodyPr>
          <a:lstStyle/>
          <a:p>
            <a:pPr>
              <a:lnSpc>
                <a:spcPts val="2580"/>
              </a:lnSpc>
              <a:spcAft>
                <a:spcPts val="800"/>
              </a:spcAft>
            </a:pPr>
            <a:r>
              <a:rPr lang="en-GB" sz="2400" b="1" dirty="0">
                <a:solidFill>
                  <a:srgbClr val="7030A0"/>
                </a:solidFill>
                <a:effectLst/>
                <a:latin typeface="High Tower Text" panose="02040502050506030303" pitchFamily="18" charset="77"/>
                <a:ea typeface="Calibri" panose="020F0502020204030204" pitchFamily="34" charset="0"/>
                <a:cs typeface="Arial" panose="020B0604020202020204" pitchFamily="34" charset="0"/>
              </a:rPr>
              <a:t>What are the main differences between the two provisions, regarding the action that NGOs can bring?</a:t>
            </a:r>
            <a:br>
              <a:rPr lang="it-IT" sz="2400" b="1" dirty="0">
                <a:solidFill>
                  <a:srgbClr val="7030A0"/>
                </a:solidFill>
                <a:effectLst/>
                <a:latin typeface="High Tower Text" panose="02040502050506030303" pitchFamily="18" charset="77"/>
                <a:ea typeface="Calibri" panose="020F0502020204030204" pitchFamily="34" charset="0"/>
                <a:cs typeface="Arial" panose="020B0604020202020204" pitchFamily="34" charset="0"/>
              </a:rPr>
            </a:br>
            <a:r>
              <a:rPr lang="en-GB" sz="2400" b="1" dirty="0">
                <a:solidFill>
                  <a:srgbClr val="7030A0"/>
                </a:solidFill>
                <a:effectLst/>
                <a:latin typeface="High Tower Text" panose="02040502050506030303" pitchFamily="18" charset="77"/>
                <a:ea typeface="Calibri" panose="020F0502020204030204" pitchFamily="34" charset="0"/>
                <a:cs typeface="Arial" panose="020B0604020202020204" pitchFamily="34" charset="0"/>
              </a:rPr>
              <a:t>Do these provisions create rights or impose obligations? </a:t>
            </a:r>
            <a:br>
              <a:rPr lang="it-IT" sz="2400" b="1" dirty="0">
                <a:solidFill>
                  <a:srgbClr val="7030A0"/>
                </a:solidFill>
                <a:effectLst/>
                <a:latin typeface="High Tower Text" panose="02040502050506030303" pitchFamily="18" charset="77"/>
                <a:ea typeface="Calibri" panose="020F0502020204030204" pitchFamily="34" charset="0"/>
                <a:cs typeface="Arial" panose="020B0604020202020204" pitchFamily="34" charset="0"/>
              </a:rPr>
            </a:br>
            <a:r>
              <a:rPr lang="en-GB" sz="2400" b="1" dirty="0">
                <a:solidFill>
                  <a:srgbClr val="7030A0"/>
                </a:solidFill>
                <a:effectLst/>
                <a:latin typeface="High Tower Text" panose="02040502050506030303" pitchFamily="18" charset="77"/>
                <a:ea typeface="Calibri" panose="020F0502020204030204" pitchFamily="34" charset="0"/>
                <a:cs typeface="Arial" panose="020B0604020202020204" pitchFamily="34" charset="0"/>
              </a:rPr>
              <a:t>Can NGOs rely on these provisions to bring a case to national courts? </a:t>
            </a:r>
            <a:endParaRPr lang="en-GB" sz="2400" b="1" dirty="0">
              <a:solidFill>
                <a:srgbClr val="7030A0"/>
              </a:solidFill>
              <a:latin typeface="High Tower Text" panose="02040502050506030303" pitchFamily="18" charset="77"/>
              <a:cs typeface="Arial" panose="020B0604020202020204" pitchFamily="34" charset="0"/>
            </a:endParaRPr>
          </a:p>
        </p:txBody>
      </p:sp>
      <p:sp>
        <p:nvSpPr>
          <p:cNvPr id="4" name="Segnaposto numero diapositiva 3">
            <a:extLst>
              <a:ext uri="{FF2B5EF4-FFF2-40B4-BE49-F238E27FC236}">
                <a16:creationId xmlns:a16="http://schemas.microsoft.com/office/drawing/2014/main" id="{772B7416-A549-66CE-8C4A-8967B026BDDC}"/>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16</a:t>
            </a:fld>
            <a:endParaRPr lang="en-US"/>
          </a:p>
        </p:txBody>
      </p:sp>
      <p:graphicFrame>
        <p:nvGraphicFramePr>
          <p:cNvPr id="5" name="Segnaposto contenuto 4">
            <a:extLst>
              <a:ext uri="{FF2B5EF4-FFF2-40B4-BE49-F238E27FC236}">
                <a16:creationId xmlns:a16="http://schemas.microsoft.com/office/drawing/2014/main" id="{D8EFEB2A-D15A-4F89-329F-DBC6F43E95CF}"/>
              </a:ext>
            </a:extLst>
          </p:cNvPr>
          <p:cNvGraphicFramePr>
            <a:graphicFrameLocks noGrp="1"/>
          </p:cNvGraphicFramePr>
          <p:nvPr>
            <p:ph idx="1"/>
            <p:extLst>
              <p:ext uri="{D42A27DB-BD31-4B8C-83A1-F6EECF244321}">
                <p14:modId xmlns:p14="http://schemas.microsoft.com/office/powerpoint/2010/main" val="1018455"/>
              </p:ext>
            </p:extLst>
          </p:nvPr>
        </p:nvGraphicFramePr>
        <p:xfrm>
          <a:off x="838199" y="2082796"/>
          <a:ext cx="10806114" cy="4492262"/>
        </p:xfrm>
        <a:graphic>
          <a:graphicData uri="http://schemas.openxmlformats.org/drawingml/2006/table">
            <a:tbl>
              <a:tblPr firstRow="1" firstCol="1" bandRow="1"/>
              <a:tblGrid>
                <a:gridCol w="5403057">
                  <a:extLst>
                    <a:ext uri="{9D8B030D-6E8A-4147-A177-3AD203B41FA5}">
                      <a16:colId xmlns:a16="http://schemas.microsoft.com/office/drawing/2014/main" val="3390285455"/>
                    </a:ext>
                  </a:extLst>
                </a:gridCol>
                <a:gridCol w="5403057">
                  <a:extLst>
                    <a:ext uri="{9D8B030D-6E8A-4147-A177-3AD203B41FA5}">
                      <a16:colId xmlns:a16="http://schemas.microsoft.com/office/drawing/2014/main" val="2406910138"/>
                    </a:ext>
                  </a:extLst>
                </a:gridCol>
              </a:tblGrid>
              <a:tr h="465998">
                <a:tc>
                  <a:txBody>
                    <a:bodyPr/>
                    <a:lstStyle/>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Council Directive 2000/78/EC of 27 November 2000 establishing a general framework for equal treatment in employment and occupation</a:t>
                      </a:r>
                      <a:endParaRPr lang="en-GB" sz="2100" b="0" i="0" u="none" strike="noStrike" dirty="0">
                        <a:effectLst/>
                        <a:latin typeface="Georgia" panose="02040502050405020303" pitchFamily="18" charset="0"/>
                        <a:cs typeface="Arial" panose="020B0604020202020204" pitchFamily="34" charset="0"/>
                      </a:endParaRPr>
                    </a:p>
                  </a:txBody>
                  <a:tcPr marL="78933" marR="78933" marT="10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07000"/>
                        </a:lnSpc>
                        <a:spcBef>
                          <a:spcPts val="0"/>
                        </a:spcBef>
                        <a:spcAft>
                          <a:spcPts val="600"/>
                        </a:spcAft>
                      </a:pPr>
                      <a:r>
                        <a:rPr lang="en-GB" sz="1300" b="0" i="0" u="none" strike="noStrike">
                          <a:effectLst/>
                          <a:latin typeface="Georgia" panose="02040502050405020303" pitchFamily="18" charset="0"/>
                          <a:ea typeface="Calibri" panose="020F0502020204030204" pitchFamily="34" charset="0"/>
                          <a:cs typeface="Arial" panose="020B0604020202020204" pitchFamily="34" charset="0"/>
                        </a:rPr>
                        <a:t>Directive 2011/83/EU of the European Parliament and of the Council of 25 October 2011 on consumer rights</a:t>
                      </a:r>
                      <a:endParaRPr lang="en-GB" sz="2100" b="0" i="0" u="none" strike="noStrike">
                        <a:effectLst/>
                        <a:latin typeface="Georgia" panose="02040502050405020303" pitchFamily="18" charset="0"/>
                        <a:cs typeface="Arial" panose="020B0604020202020204" pitchFamily="34" charset="0"/>
                      </a:endParaRPr>
                    </a:p>
                  </a:txBody>
                  <a:tcPr marL="78933" marR="78933" marT="10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101995"/>
                  </a:ext>
                </a:extLst>
              </a:tr>
              <a:tr h="259530">
                <a:tc>
                  <a:txBody>
                    <a:bodyPr/>
                    <a:lstStyle/>
                    <a:p>
                      <a:pPr algn="just" fontAlgn="t">
                        <a:lnSpc>
                          <a:spcPct val="107000"/>
                        </a:lnSpc>
                        <a:spcBef>
                          <a:spcPts val="0"/>
                        </a:spcBef>
                        <a:spcAft>
                          <a:spcPts val="600"/>
                        </a:spcAft>
                      </a:pPr>
                      <a:r>
                        <a:rPr lang="en-GB" sz="1300" b="0" i="0" u="none" strike="noStrike">
                          <a:effectLst/>
                          <a:latin typeface="Georgia" panose="02040502050405020303" pitchFamily="18" charset="0"/>
                          <a:ea typeface="Calibri" panose="020F0502020204030204" pitchFamily="34" charset="0"/>
                          <a:cs typeface="Arial" panose="020B0604020202020204" pitchFamily="34" charset="0"/>
                        </a:rPr>
                        <a:t>Article 9 Defence of rights</a:t>
                      </a:r>
                      <a:endParaRPr lang="en-GB" sz="2100" b="0" i="0" u="none" strike="noStrike">
                        <a:effectLst/>
                        <a:latin typeface="Georgia" panose="02040502050405020303" pitchFamily="18" charset="0"/>
                        <a:cs typeface="Arial" panose="020B0604020202020204" pitchFamily="34" charset="0"/>
                      </a:endParaRPr>
                    </a:p>
                  </a:txBody>
                  <a:tcPr marL="78933" marR="78933" marT="10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07000"/>
                        </a:lnSpc>
                        <a:spcBef>
                          <a:spcPts val="0"/>
                        </a:spcBef>
                        <a:spcAft>
                          <a:spcPts val="600"/>
                        </a:spcAft>
                      </a:pPr>
                      <a:r>
                        <a:rPr lang="en-GB" sz="1300" b="0" i="0" u="none" strike="noStrike">
                          <a:effectLst/>
                          <a:latin typeface="Georgia" panose="02040502050405020303" pitchFamily="18" charset="0"/>
                          <a:ea typeface="Calibri" panose="020F0502020204030204" pitchFamily="34" charset="0"/>
                          <a:cs typeface="Arial" panose="020B0604020202020204" pitchFamily="34" charset="0"/>
                        </a:rPr>
                        <a:t>Article 23 Enforcement</a:t>
                      </a:r>
                      <a:endParaRPr lang="en-GB" sz="2100" b="0" i="0" u="none" strike="noStrike">
                        <a:effectLst/>
                        <a:latin typeface="Georgia" panose="02040502050405020303" pitchFamily="18" charset="0"/>
                        <a:cs typeface="Arial" panose="020B0604020202020204" pitchFamily="34" charset="0"/>
                      </a:endParaRPr>
                    </a:p>
                  </a:txBody>
                  <a:tcPr marL="78933" marR="78933" marT="10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8826733"/>
                  </a:ext>
                </a:extLst>
              </a:tr>
              <a:tr h="3119026">
                <a:tc>
                  <a:txBody>
                    <a:bodyPr/>
                    <a:lstStyle/>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1. Member States shall ensure that judicial and/or administrative procedures, including where they deem it appropriate conciliation procedures, for the enforcement of obligations under this Directive are available to all persons who consider themselves wronged by failure to apply the principle of equal treatment to them, even after the relationship in which the discrimination is alleged to have occurred has ended.</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2. Member States shall ensure that associations, organisations or other legal entities which have, in accordance with the criteria laid down by their national law, a legitimate interest in ensuring that the provisions of this Directive are complied with, may engage, either on behalf or in support of the complainant, with his or her approval, in any judicial and/or administrative procedure provided for the enforcement of obligations under this Directive.</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3. Paragraphs 1 and 2 are without prejudice to national rules relating to time limits for bringing actions as regards the principle of equality of treatment.</a:t>
                      </a:r>
                      <a:endParaRPr lang="en-GB" sz="2100" b="0" i="0" u="none" strike="noStrike" dirty="0">
                        <a:effectLst/>
                        <a:latin typeface="Georgia" panose="02040502050405020303" pitchFamily="18" charset="0"/>
                        <a:cs typeface="Arial" panose="020B0604020202020204" pitchFamily="34" charset="0"/>
                      </a:endParaRPr>
                    </a:p>
                  </a:txBody>
                  <a:tcPr marL="78933" marR="78933" marT="10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1. Member States shall ensure that adequate and effective means exist to ensure compliance with this Directive.</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2. The means referred to in paragraph 1 shall include provisions whereby one or more of the following bodies, as determined by national law, may take action under national law before the courts or before the competent administrative bodies to ensure that the national provisions transposing this Directive are applied:</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(a) public bodies or their representatives;</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(b) consumer organisations having a legitimate interest in protecting consumers;</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(c) professional organisations having a legitimate interest in acting.</a:t>
                      </a:r>
                      <a:endParaRPr lang="en-GB" sz="2100" b="0" i="0" u="none" strike="noStrike" dirty="0">
                        <a:effectLst/>
                        <a:latin typeface="Georgia" panose="02040502050405020303" pitchFamily="18" charset="0"/>
                        <a:cs typeface="Arial" panose="020B0604020202020204" pitchFamily="34" charset="0"/>
                      </a:endParaRPr>
                    </a:p>
                    <a:p>
                      <a:pPr algn="just" fontAlgn="t">
                        <a:lnSpc>
                          <a:spcPct val="107000"/>
                        </a:lnSpc>
                        <a:spcBef>
                          <a:spcPts val="0"/>
                        </a:spcBef>
                        <a:spcAft>
                          <a:spcPts val="600"/>
                        </a:spcAft>
                      </a:pPr>
                      <a:r>
                        <a:rPr lang="en-GB" sz="1300" b="0" i="0" u="none" strike="noStrike" dirty="0">
                          <a:effectLst/>
                          <a:latin typeface="Georgia" panose="02040502050405020303" pitchFamily="18" charset="0"/>
                          <a:ea typeface="Calibri" panose="020F0502020204030204" pitchFamily="34" charset="0"/>
                          <a:cs typeface="Arial" panose="020B0604020202020204" pitchFamily="34" charset="0"/>
                        </a:rPr>
                        <a:t> </a:t>
                      </a:r>
                      <a:endParaRPr lang="en-GB" sz="2100" b="0" i="0" u="none" strike="noStrike" dirty="0">
                        <a:effectLst/>
                        <a:latin typeface="Georgia" panose="02040502050405020303" pitchFamily="18" charset="0"/>
                        <a:cs typeface="Arial" panose="020B0604020202020204" pitchFamily="34" charset="0"/>
                      </a:endParaRPr>
                    </a:p>
                  </a:txBody>
                  <a:tcPr marL="78933" marR="78933" marT="10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060135"/>
                  </a:ext>
                </a:extLst>
              </a:tr>
            </a:tbl>
          </a:graphicData>
        </a:graphic>
      </p:graphicFrame>
      <p:pic>
        <p:nvPicPr>
          <p:cNvPr id="6" name="Immagine 5">
            <a:extLst>
              <a:ext uri="{FF2B5EF4-FFF2-40B4-BE49-F238E27FC236}">
                <a16:creationId xmlns:a16="http://schemas.microsoft.com/office/drawing/2014/main" id="{7F91FDFB-4BF4-2F7A-9DB7-144AE47999B2}"/>
              </a:ext>
            </a:extLst>
          </p:cNvPr>
          <p:cNvPicPr>
            <a:picLocks noChangeAspect="1"/>
          </p:cNvPicPr>
          <p:nvPr/>
        </p:nvPicPr>
        <p:blipFill rotWithShape="1">
          <a:blip r:embed="rId2"/>
          <a:srcRect l="22798" t="38667" r="21540" b="39000"/>
          <a:stretch/>
        </p:blipFill>
        <p:spPr>
          <a:xfrm>
            <a:off x="415161" y="272170"/>
            <a:ext cx="2871032" cy="1628303"/>
          </a:xfrm>
          <a:prstGeom prst="rect">
            <a:avLst/>
          </a:prstGeom>
        </p:spPr>
      </p:pic>
    </p:spTree>
    <p:extLst>
      <p:ext uri="{BB962C8B-B14F-4D97-AF65-F5344CB8AC3E}">
        <p14:creationId xmlns:p14="http://schemas.microsoft.com/office/powerpoint/2010/main" val="243214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838200" y="484632"/>
            <a:ext cx="6081713" cy="3566160"/>
          </a:xfrm>
        </p:spPr>
        <p:txBody>
          <a:bodyPr vert="horz" lIns="91440" tIns="45720" rIns="91440" bIns="45720" rtlCol="0" anchor="b">
            <a:normAutofit/>
          </a:bodyPr>
          <a:lstStyle/>
          <a:p>
            <a:pPr algn="ctr">
              <a:spcAft>
                <a:spcPts val="200"/>
              </a:spcAft>
            </a:pPr>
            <a:r>
              <a:rPr lang="en-US" sz="2600" dirty="0">
                <a:solidFill>
                  <a:srgbClr val="FFFFFF"/>
                </a:solidFill>
                <a:effectLst>
                  <a:outerShdw blurRad="38100" dist="38100" dir="2700000" algn="tl">
                    <a:srgbClr val="000000">
                      <a:alpha val="43137"/>
                    </a:srgbClr>
                  </a:outerShdw>
                </a:effectLst>
                <a:latin typeface="Georgia" panose="02040502050405020303" pitchFamily="18" charset="0"/>
              </a:rPr>
              <a:t>Can NGOs/civil society promote the protection of human rights by taking legal actions in EU or national courts?</a:t>
            </a:r>
            <a:br>
              <a:rPr lang="en-US" sz="2600" dirty="0">
                <a:solidFill>
                  <a:srgbClr val="FFFFFF"/>
                </a:solidFill>
                <a:effectLst>
                  <a:outerShdw blurRad="38100" dist="38100" dir="2700000" algn="tl">
                    <a:srgbClr val="000000">
                      <a:alpha val="43137"/>
                    </a:srgbClr>
                  </a:outerShdw>
                </a:effectLst>
                <a:latin typeface="Georgia" panose="02040502050405020303" pitchFamily="18" charset="0"/>
              </a:rPr>
            </a:br>
            <a:br>
              <a:rPr lang="en-US" sz="2600" dirty="0">
                <a:solidFill>
                  <a:srgbClr val="FFFFFF"/>
                </a:solidFill>
                <a:effectLst>
                  <a:outerShdw blurRad="38100" dist="38100" dir="2700000" algn="tl">
                    <a:srgbClr val="000000">
                      <a:alpha val="43137"/>
                    </a:srgbClr>
                  </a:outerShdw>
                </a:effectLst>
                <a:latin typeface="Georgia" panose="02040502050405020303" pitchFamily="18" charset="0"/>
              </a:rPr>
            </a:br>
            <a:r>
              <a:rPr lang="en-US" sz="2000" dirty="0">
                <a:solidFill>
                  <a:srgbClr val="FFFFFF"/>
                </a:solidFill>
                <a:effectLst>
                  <a:outerShdw blurRad="38100" dist="38100" dir="2700000" algn="tl">
                    <a:srgbClr val="000000">
                      <a:alpha val="43137"/>
                    </a:srgbClr>
                  </a:outerShdw>
                </a:effectLst>
                <a:latin typeface="Georgia" panose="02040502050405020303" pitchFamily="18" charset="0"/>
                <a:hlinkClick r:id="rId2">
                  <a:extLst>
                    <a:ext uri="{A12FA001-AC4F-418D-AE19-62706E023703}">
                      <ahyp:hlinkClr xmlns:ahyp="http://schemas.microsoft.com/office/drawing/2018/hyperlinkcolor" val="tx"/>
                    </a:ext>
                  </a:extLst>
                </a:hlinkClick>
              </a:rPr>
              <a:t>https://curia.europa.eu/juris/document/document.jsf;jsessionid=0CC1C50678EE6D4BA1ADA0B97C250DCA?text=&amp;docid=210842&amp;pageIndex=0&amp;doclang=EN&amp;mode=lst&amp;dir=&amp;occ=first&amp;part=1&amp;cid=12998076</a:t>
            </a:r>
            <a:endParaRPr lang="en-US" sz="2600" dirty="0">
              <a:solidFill>
                <a:srgbClr val="FFFFFF"/>
              </a:solidFill>
              <a:effectLst>
                <a:outerShdw blurRad="38100" dist="38100" dir="2700000" algn="tl">
                  <a:srgbClr val="000000">
                    <a:alpha val="43137"/>
                  </a:srgbClr>
                </a:outerShdw>
              </a:effectLst>
              <a:latin typeface="Georgia" panose="02040502050405020303" pitchFamily="18" charset="0"/>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7907654" y="620492"/>
            <a:ext cx="3931920" cy="2229984"/>
          </a:xfrm>
          <a:prstGeom prst="rect">
            <a:avLst/>
          </a:prstGeom>
        </p:spPr>
      </p:pic>
      <p:sp>
        <p:nvSpPr>
          <p:cNvPr id="60"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sX0" fmla="*/ 0 w 4056549"/>
              <a:gd name="csY0" fmla="*/ 0 h 18288"/>
              <a:gd name="csX1" fmla="*/ 676092 w 4056549"/>
              <a:gd name="csY1" fmla="*/ 0 h 18288"/>
              <a:gd name="csX2" fmla="*/ 1271052 w 4056549"/>
              <a:gd name="csY2" fmla="*/ 0 h 18288"/>
              <a:gd name="csX3" fmla="*/ 1947144 w 4056549"/>
              <a:gd name="csY3" fmla="*/ 0 h 18288"/>
              <a:gd name="csX4" fmla="*/ 2501539 w 4056549"/>
              <a:gd name="csY4" fmla="*/ 0 h 18288"/>
              <a:gd name="csX5" fmla="*/ 3137065 w 4056549"/>
              <a:gd name="csY5" fmla="*/ 0 h 18288"/>
              <a:gd name="csX6" fmla="*/ 4056549 w 4056549"/>
              <a:gd name="csY6" fmla="*/ 0 h 18288"/>
              <a:gd name="csX7" fmla="*/ 4056549 w 4056549"/>
              <a:gd name="csY7" fmla="*/ 18288 h 18288"/>
              <a:gd name="csX8" fmla="*/ 3380458 w 4056549"/>
              <a:gd name="csY8" fmla="*/ 18288 h 18288"/>
              <a:gd name="csX9" fmla="*/ 2663801 w 4056549"/>
              <a:gd name="csY9" fmla="*/ 18288 h 18288"/>
              <a:gd name="csX10" fmla="*/ 2068840 w 4056549"/>
              <a:gd name="csY10" fmla="*/ 18288 h 18288"/>
              <a:gd name="csX11" fmla="*/ 1311618 w 4056549"/>
              <a:gd name="csY11" fmla="*/ 18288 h 18288"/>
              <a:gd name="csX12" fmla="*/ 716657 w 4056549"/>
              <a:gd name="csY12" fmla="*/ 18288 h 18288"/>
              <a:gd name="csX13" fmla="*/ 0 w 4056549"/>
              <a:gd name="csY13" fmla="*/ 18288 h 18288"/>
              <a:gd name="csX14" fmla="*/ 0 w 4056549"/>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48F63A3B-78C7-47BE-AE5E-E10140E04643}" type="slidenum">
              <a:rPr lang="en-US" smtClean="0"/>
              <a:pPr defTabSz="914400">
                <a:spcAft>
                  <a:spcPts val="600"/>
                </a:spcAft>
              </a:pPr>
              <a:t>2</a:t>
            </a:fld>
            <a:endParaRPr lang="en-US"/>
          </a:p>
        </p:txBody>
      </p:sp>
      <p:sp>
        <p:nvSpPr>
          <p:cNvPr id="13" name="CasellaDiTesto 12">
            <a:extLst>
              <a:ext uri="{FF2B5EF4-FFF2-40B4-BE49-F238E27FC236}">
                <a16:creationId xmlns:a16="http://schemas.microsoft.com/office/drawing/2014/main" id="{7A8B5C8F-1AC7-3202-08AB-8556931D05FC}"/>
              </a:ext>
            </a:extLst>
          </p:cNvPr>
          <p:cNvSpPr txBox="1"/>
          <p:nvPr/>
        </p:nvSpPr>
        <p:spPr>
          <a:xfrm>
            <a:off x="6090574" y="2421682"/>
            <a:ext cx="4977578" cy="3639289"/>
          </a:xfrm>
          <a:prstGeom prst="rect">
            <a:avLst/>
          </a:prstGeom>
        </p:spPr>
        <p:txBody>
          <a:bodyPr vert="horz" lIns="91440" tIns="45720" rIns="91440" bIns="45720" rtlCol="0" anchor="ctr">
            <a:normAutofit/>
          </a:bodyPr>
          <a:lstStyle/>
          <a:p>
            <a:pPr marL="0" indent="-228600" defTabSz="914400">
              <a:lnSpc>
                <a:spcPct val="90000"/>
              </a:lnSpc>
              <a:spcBef>
                <a:spcPts val="200"/>
              </a:spcBef>
              <a:buFont typeface="Arial" panose="020B0604020202020204" pitchFamily="34" charset="0"/>
              <a:buChar char="•"/>
            </a:pPr>
            <a:endParaRPr lang="en-US" dirty="0">
              <a:solidFill>
                <a:schemeClr val="tx2"/>
              </a:solidFill>
            </a:endParaRPr>
          </a:p>
          <a:p>
            <a:pPr marL="0" indent="-228600" defTabSz="914400">
              <a:lnSpc>
                <a:spcPct val="90000"/>
              </a:lnSpc>
              <a:spcBef>
                <a:spcPts val="200"/>
              </a:spcBef>
              <a:buFont typeface="Arial" panose="020B0604020202020204" pitchFamily="34" charset="0"/>
              <a:buChar char="•"/>
            </a:pPr>
            <a:endParaRPr lang="en-US" dirty="0">
              <a:solidFill>
                <a:schemeClr val="tx2"/>
              </a:solidFill>
            </a:endParaRPr>
          </a:p>
          <a:p>
            <a:pPr marL="0" indent="-228600" defTabSz="914400">
              <a:lnSpc>
                <a:spcPct val="90000"/>
              </a:lnSpc>
              <a:spcBef>
                <a:spcPts val="200"/>
              </a:spcBef>
              <a:buFont typeface="Arial" panose="020B0604020202020204" pitchFamily="34" charset="0"/>
              <a:buChar char="•"/>
            </a:pPr>
            <a:endParaRPr lang="en-US" dirty="0">
              <a:solidFill>
                <a:schemeClr val="tx2"/>
              </a:solidFill>
              <a:effectLst/>
            </a:endParaRPr>
          </a:p>
        </p:txBody>
      </p:sp>
      <p:sp>
        <p:nvSpPr>
          <p:cNvPr id="5" name="AutoShape 2">
            <a:extLst>
              <a:ext uri="{FF2B5EF4-FFF2-40B4-BE49-F238E27FC236}">
                <a16:creationId xmlns:a16="http://schemas.microsoft.com/office/drawing/2014/main" id="{CD87558C-A4C6-CFC7-7A04-FFABB15C258D}"/>
              </a:ext>
            </a:extLst>
          </p:cNvPr>
          <p:cNvSpPr>
            <a:spLocks noChangeAspect="1" noChangeArrowheads="1"/>
          </p:cNvSpPr>
          <p:nvPr/>
        </p:nvSpPr>
        <p:spPr bwMode="auto">
          <a:xfrm>
            <a:off x="5283200" y="2616200"/>
            <a:ext cx="1625600" cy="162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a:extLst>
              <a:ext uri="{FF2B5EF4-FFF2-40B4-BE49-F238E27FC236}">
                <a16:creationId xmlns:a16="http://schemas.microsoft.com/office/drawing/2014/main" id="{F5550A60-6438-6A67-D4F7-C21BB9500DE4}"/>
              </a:ext>
            </a:extLst>
          </p:cNvPr>
          <p:cNvSpPr>
            <a:spLocks noChangeAspect="1" noChangeArrowheads="1"/>
          </p:cNvSpPr>
          <p:nvPr/>
        </p:nvSpPr>
        <p:spPr bwMode="auto">
          <a:xfrm>
            <a:off x="5435600" y="2768600"/>
            <a:ext cx="1625600" cy="162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4622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The Court of Justice of the EU</a:t>
            </a:r>
            <a:endPar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30091" y="1711156"/>
            <a:ext cx="11199921" cy="4499180"/>
          </a:xfrm>
          <a:prstGeom prst="rect">
            <a:avLst/>
          </a:prstGeom>
          <a:noFill/>
        </p:spPr>
        <p:txBody>
          <a:bodyPr wrap="square">
            <a:spAutoFit/>
          </a:bodyPr>
          <a:lstStyle/>
          <a:p>
            <a:pPr algn="just">
              <a:lnSpc>
                <a:spcPts val="3000"/>
              </a:lnSpc>
              <a:spcBef>
                <a:spcPts val="200"/>
              </a:spcBef>
            </a:pPr>
            <a:r>
              <a:rPr lang="it-IT" sz="2400" b="1" dirty="0">
                <a:solidFill>
                  <a:srgbClr val="7030A0"/>
                </a:solidFill>
                <a:latin typeface="Georgia" panose="02040502050405020303" pitchFamily="18" charset="0"/>
                <a:ea typeface="Times New Roman" panose="02020603050405020304" pitchFamily="18" charset="0"/>
                <a:cs typeface="Arial" panose="020B0604020202020204" pitchFamily="34" charset="0"/>
              </a:rPr>
              <a:t>Art. 19 TEU</a:t>
            </a:r>
            <a:endParaRPr lang="en-US" sz="2200" b="1" dirty="0">
              <a:solidFill>
                <a:srgbClr val="7030A0"/>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just">
              <a:lnSpc>
                <a:spcPts val="3000"/>
              </a:lnSpc>
              <a:spcBef>
                <a:spcPts val="200"/>
              </a:spcBef>
              <a:buNone/>
            </a:pP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1. The </a:t>
            </a: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Court of Justice of the European Union shall include the </a:t>
            </a:r>
            <a:r>
              <a:rPr lang="en-US" sz="22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Court of Justice</a:t>
            </a: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the </a:t>
            </a:r>
            <a:r>
              <a:rPr lang="en-US" sz="22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General Court </a:t>
            </a: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and </a:t>
            </a:r>
            <a:r>
              <a:rPr lang="en-US" sz="2200" b="1" dirty="0" err="1">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specialised</a:t>
            </a:r>
            <a:r>
              <a:rPr lang="en-US" sz="22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courts</a:t>
            </a: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It shall ensure that in the interpretation and application of the Treaties the law is observed.</a:t>
            </a:r>
          </a:p>
          <a:p>
            <a:pPr marL="0" indent="0" algn="just">
              <a:lnSpc>
                <a:spcPts val="3000"/>
              </a:lnSpc>
              <a:spcBef>
                <a:spcPts val="200"/>
              </a:spcBef>
              <a:spcAft>
                <a:spcPts val="200"/>
              </a:spcAft>
              <a:buNone/>
            </a:pP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Member States shall provide </a:t>
            </a:r>
            <a:r>
              <a:rPr lang="en-US" sz="2200" b="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remedies</a:t>
            </a: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a:t>
            </a: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sufficient to ensure effective legal protection in the fields covered by Union law.</a:t>
            </a:r>
          </a:p>
          <a:p>
            <a:pPr marL="0" indent="0" algn="just">
              <a:lnSpc>
                <a:spcPts val="3000"/>
              </a:lnSpc>
              <a:spcBef>
                <a:spcPts val="200"/>
              </a:spcBef>
              <a:spcAft>
                <a:spcPts val="200"/>
              </a:spcAft>
              <a:buNone/>
            </a:pPr>
            <a:r>
              <a:rPr lang="en-US" sz="22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t>
            </a:r>
            <a:endPar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ctr">
              <a:lnSpc>
                <a:spcPts val="3000"/>
              </a:lnSpc>
              <a:spcBef>
                <a:spcPts val="200"/>
              </a:spcBef>
              <a:spcAft>
                <a:spcPts val="200"/>
              </a:spcAft>
              <a:buNone/>
            </a:pPr>
            <a:endParaRPr lang="en-US" sz="2200" dirty="0">
              <a:solidFill>
                <a:srgbClr val="7030A0"/>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ctr">
              <a:lnSpc>
                <a:spcPts val="3000"/>
              </a:lnSpc>
              <a:spcBef>
                <a:spcPts val="200"/>
              </a:spcBef>
              <a:spcAft>
                <a:spcPts val="200"/>
              </a:spcAft>
              <a:buNone/>
            </a:pPr>
            <a:r>
              <a:rPr lang="en-US" sz="2200" dirty="0">
                <a:solidFill>
                  <a:srgbClr val="7030A0"/>
                </a:solidFill>
                <a:latin typeface="Georgia" panose="02040502050405020303" pitchFamily="18" charset="0"/>
                <a:ea typeface="Times New Roman" panose="02020603050405020304" pitchFamily="18" charset="0"/>
                <a:cs typeface="Arial" panose="020B0604020202020204" pitchFamily="34" charset="0"/>
              </a:rPr>
              <a:t>‘[I]</a:t>
            </a:r>
            <a:r>
              <a:rPr lang="en-US" sz="2200" dirty="0">
                <a:solidFill>
                  <a:srgbClr val="7030A0"/>
                </a:solidFill>
                <a:effectLst/>
                <a:latin typeface="Georgia" panose="02040502050405020303" pitchFamily="18" charset="0"/>
                <a:ea typeface="Times New Roman" panose="02020603050405020304" pitchFamily="18" charset="0"/>
                <a:cs typeface="Arial" panose="020B0604020202020204" pitchFamily="34" charset="0"/>
              </a:rPr>
              <a:t>t is for the national courts and tribunals and for the Court of Justice to ensure the full application of EU law in all Member States and to ensure judicial protection of an individual’s rights under that law’ – CJ opinion 2/13 §175.</a:t>
            </a:r>
            <a:endParaRPr lang="en-GB" sz="2200" dirty="0">
              <a:solidFill>
                <a:srgbClr val="7030A0"/>
              </a:solidFill>
              <a:effectLst/>
              <a:latin typeface="Georgia" panose="02040502050405020303" pitchFamily="18"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5176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1000"/>
                                        <p:tgtEl>
                                          <p:spTgt spid="13">
                                            <p:txEl>
                                              <p:pRg st="5" end="5"/>
                                            </p:txEl>
                                          </p:spTgt>
                                        </p:tgtEl>
                                      </p:cBhvr>
                                    </p:animEffect>
                                    <p:anim calcmode="lin" valueType="num">
                                      <p:cBhvr>
                                        <p:cTn id="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454895" y="343685"/>
            <a:ext cx="9175130" cy="1325563"/>
          </a:xfrm>
        </p:spPr>
        <p:txBody>
          <a:bodyPr>
            <a:noAutofit/>
          </a:bodyPr>
          <a:lstStyle/>
          <a:p>
            <a:pPr algn="ctr">
              <a:lnSpc>
                <a:spcPts val="3600"/>
              </a:lnSpc>
              <a:spcBef>
                <a:spcPts val="200"/>
              </a:spcBef>
              <a:spcAft>
                <a:spcPts val="200"/>
              </a:spcAft>
            </a:pPr>
            <a:r>
              <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rPr>
              <a:t>Right to an effective remedy and to a fair trial</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30091" y="1711156"/>
            <a:ext cx="11299933" cy="5215595"/>
          </a:xfrm>
          <a:prstGeom prst="rect">
            <a:avLst/>
          </a:prstGeom>
          <a:noFill/>
        </p:spPr>
        <p:txBody>
          <a:bodyPr wrap="square">
            <a:spAutoFit/>
          </a:bodyPr>
          <a:lstStyle/>
          <a:p>
            <a:pPr algn="just">
              <a:lnSpc>
                <a:spcPts val="3000"/>
              </a:lnSpc>
              <a:spcBef>
                <a:spcPts val="200"/>
              </a:spcBef>
            </a:pPr>
            <a:r>
              <a:rPr lang="en-US" sz="2000" b="1" dirty="0">
                <a:solidFill>
                  <a:srgbClr val="7030A0"/>
                </a:solidFill>
                <a:latin typeface="Georgia" panose="02040502050405020303" pitchFamily="18" charset="0"/>
                <a:ea typeface="Times New Roman" panose="02020603050405020304" pitchFamily="18" charset="0"/>
                <a:cs typeface="Arial" panose="020B0604020202020204" pitchFamily="34" charset="0"/>
              </a:rPr>
              <a:t>Art. 47 of the Charter of fundamental rights</a:t>
            </a:r>
          </a:p>
          <a:p>
            <a:pPr algn="just">
              <a:lnSpc>
                <a:spcPts val="3000"/>
              </a:lnSpc>
              <a:spcBef>
                <a:spcPts val="200"/>
              </a:spcBef>
            </a:pPr>
            <a:endPar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3000"/>
              </a:lnSpc>
              <a:spcBef>
                <a:spcPts val="200"/>
              </a:spcBef>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Everyone whose rights and freedoms guaranteed by the law of the Union are violated has the right to an effective remedy before a tribunal in compliance with the conditions laid down in this Article.</a:t>
            </a:r>
            <a:b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br>
            <a:endPar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3000"/>
              </a:lnSpc>
              <a:spcBef>
                <a:spcPts val="200"/>
              </a:spcBef>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Everyone is entitled to a fair and public hearing within a reasonable time by an independent and impartial tribunal previously established by law. Everyone shall have the possibility of being advised, defended and represented.</a:t>
            </a:r>
          </a:p>
          <a:p>
            <a:pPr algn="just">
              <a:lnSpc>
                <a:spcPts val="3000"/>
              </a:lnSpc>
              <a:spcBef>
                <a:spcPts val="200"/>
              </a:spcBef>
            </a:pPr>
            <a:endPar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3000"/>
              </a:lnSpc>
              <a:spcBef>
                <a:spcPts val="200"/>
              </a:spcBef>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Legal aid shall be made available to those who lack sufficient resources in so far as such aid is necessary to ensure effective access to justice.</a:t>
            </a:r>
          </a:p>
          <a:p>
            <a:pPr algn="just">
              <a:lnSpc>
                <a:spcPts val="3000"/>
              </a:lnSpc>
              <a:spcBef>
                <a:spcPts val="200"/>
              </a:spcBef>
            </a:pPr>
            <a:br>
              <a:rPr lang="en-US" sz="22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br>
            <a:endParaRPr lang="en-US" sz="22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0237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Art. 19 TEU</a:t>
            </a:r>
            <a:endPar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30092" y="1711156"/>
            <a:ext cx="10774680" cy="3677802"/>
          </a:xfrm>
          <a:prstGeom prst="rect">
            <a:avLst/>
          </a:prstGeom>
          <a:noFill/>
        </p:spPr>
        <p:txBody>
          <a:bodyPr wrap="square">
            <a:spAutoFit/>
          </a:bodyPr>
          <a:lstStyle/>
          <a:p>
            <a:pPr marL="0" indent="0" algn="just">
              <a:lnSpc>
                <a:spcPts val="3000"/>
              </a:lnSpc>
              <a:spcBef>
                <a:spcPts val="200"/>
              </a:spcBef>
              <a:spcAft>
                <a:spcPts val="200"/>
              </a:spcAft>
              <a:buNone/>
            </a:pPr>
            <a:r>
              <a:rPr lang="en-US" sz="2200" b="1" dirty="0">
                <a:solidFill>
                  <a:srgbClr val="7030A0"/>
                </a:solidFill>
                <a:effectLst/>
                <a:latin typeface="Georgia" panose="02040502050405020303" pitchFamily="18" charset="0"/>
                <a:ea typeface="Times New Roman" panose="02020603050405020304" pitchFamily="18" charset="0"/>
                <a:cs typeface="Arial" panose="020B0604020202020204" pitchFamily="34" charset="0"/>
              </a:rPr>
              <a:t>Art. 19 TEU</a:t>
            </a:r>
          </a:p>
          <a:p>
            <a:pPr marL="0" indent="0" algn="just">
              <a:lnSpc>
                <a:spcPts val="3000"/>
              </a:lnSpc>
              <a:spcBef>
                <a:spcPts val="200"/>
              </a:spcBef>
              <a:spcAft>
                <a:spcPts val="200"/>
              </a:spcAft>
              <a:buNone/>
            </a:pP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t>
            </a:r>
          </a:p>
          <a:p>
            <a:pPr marL="0" indent="0" algn="just">
              <a:lnSpc>
                <a:spcPts val="3000"/>
              </a:lnSpc>
              <a:spcBef>
                <a:spcPts val="200"/>
              </a:spcBef>
              <a:spcAft>
                <a:spcPts val="200"/>
              </a:spcAft>
              <a:buNone/>
            </a:pP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3. The Court of Justice of the European Union shall, in accordance with the Treaties:</a:t>
            </a:r>
          </a:p>
          <a:p>
            <a:pPr marL="0" indent="0" algn="just">
              <a:lnSpc>
                <a:spcPts val="3000"/>
              </a:lnSpc>
              <a:buNone/>
            </a:pP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 rule on actions brought by a Member State, an institution or a natural or legal person;</a:t>
            </a:r>
          </a:p>
          <a:p>
            <a:pPr marL="0" indent="0" algn="just">
              <a:lnSpc>
                <a:spcPts val="3000"/>
              </a:lnSpc>
              <a:buNone/>
            </a:pP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(b) give preliminary rulings, at the request of courts or tribunals of the Member States, on the interpretation of Union law or the validity of acts adopted by the institutions;</a:t>
            </a:r>
          </a:p>
          <a:p>
            <a:pPr marL="0" indent="0" algn="just">
              <a:lnSpc>
                <a:spcPts val="3000"/>
              </a:lnSpc>
              <a:spcBef>
                <a:spcPts val="200"/>
              </a:spcBef>
              <a:buNone/>
            </a:pPr>
            <a:r>
              <a:rPr lang="en-US"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(c) rule in other cases provided for in the Treaties.</a:t>
            </a:r>
            <a:endParaRPr lang="en-GB" sz="22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14381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0E5FC-3B2E-9F32-6686-2E94DF692B9B}"/>
              </a:ext>
            </a:extLst>
          </p:cNvPr>
          <p:cNvSpPr>
            <a:spLocks noGrp="1"/>
          </p:cNvSpPr>
          <p:nvPr>
            <p:ph type="title"/>
          </p:nvPr>
        </p:nvSpPr>
        <p:spPr>
          <a:xfrm>
            <a:off x="2785402" y="365126"/>
            <a:ext cx="8568397" cy="1224524"/>
          </a:xfrm>
        </p:spPr>
        <p:txBody>
          <a:bodyPr>
            <a:normAutofit/>
          </a:bodyPr>
          <a:lstStyle/>
          <a:p>
            <a:r>
              <a:rPr lang="it-IT" sz="3600" b="1" cap="all" dirty="0" err="1">
                <a:solidFill>
                  <a:schemeClr val="tx1">
                    <a:lumMod val="85000"/>
                    <a:lumOff val="15000"/>
                  </a:schemeClr>
                </a:solidFill>
                <a:latin typeface="High Tower Text" panose="02040502050506030303" pitchFamily="18" charset="77"/>
                <a:cs typeface="Phosphate Inline" panose="02000506050000020004" pitchFamily="2" charset="77"/>
              </a:rPr>
              <a:t>Interesting</a:t>
            </a:r>
            <a:r>
              <a:rPr lang="it-IT" sz="3600" b="1" cap="all" dirty="0">
                <a:solidFill>
                  <a:schemeClr val="tx1">
                    <a:lumMod val="85000"/>
                    <a:lumOff val="15000"/>
                  </a:schemeClr>
                </a:solidFill>
                <a:latin typeface="High Tower Text" panose="02040502050506030303" pitchFamily="18" charset="77"/>
                <a:cs typeface="Phosphate Inline" panose="02000506050000020004" pitchFamily="2" charset="77"/>
              </a:rPr>
              <a:t> </a:t>
            </a:r>
            <a:r>
              <a:rPr lang="it-IT" sz="3600" b="1" cap="all" dirty="0" err="1">
                <a:solidFill>
                  <a:schemeClr val="tx1">
                    <a:lumMod val="85000"/>
                    <a:lumOff val="15000"/>
                  </a:schemeClr>
                </a:solidFill>
                <a:latin typeface="High Tower Text" panose="02040502050506030303" pitchFamily="18" charset="77"/>
                <a:cs typeface="Phosphate Inline" panose="02000506050000020004" pitchFamily="2" charset="77"/>
              </a:rPr>
              <a:t>Videos</a:t>
            </a:r>
            <a:endParaRPr lang="en-GB" dirty="0"/>
          </a:p>
        </p:txBody>
      </p:sp>
      <p:sp>
        <p:nvSpPr>
          <p:cNvPr id="4" name="Segnaposto numero diapositiva 3">
            <a:extLst>
              <a:ext uri="{FF2B5EF4-FFF2-40B4-BE49-F238E27FC236}">
                <a16:creationId xmlns:a16="http://schemas.microsoft.com/office/drawing/2014/main" id="{4D3C93E8-204A-26F5-53B7-47F1F5764266}"/>
              </a:ext>
            </a:extLst>
          </p:cNvPr>
          <p:cNvSpPr>
            <a:spLocks noGrp="1"/>
          </p:cNvSpPr>
          <p:nvPr>
            <p:ph type="sldNum" sz="quarter" idx="12"/>
          </p:nvPr>
        </p:nvSpPr>
        <p:spPr>
          <a:xfrm>
            <a:off x="8610600" y="6399214"/>
            <a:ext cx="2743200" cy="365125"/>
          </a:xfrm>
        </p:spPr>
        <p:txBody>
          <a:bodyPr/>
          <a:lstStyle/>
          <a:p>
            <a:fld id="{48F63A3B-78C7-47BE-AE5E-E10140E04643}" type="slidenum">
              <a:rPr lang="en-US" smtClean="0"/>
              <a:t>6</a:t>
            </a:fld>
            <a:endParaRPr lang="en-US" dirty="0"/>
          </a:p>
        </p:txBody>
      </p:sp>
      <p:pic>
        <p:nvPicPr>
          <p:cNvPr id="6" name="Immagine 5">
            <a:extLst>
              <a:ext uri="{FF2B5EF4-FFF2-40B4-BE49-F238E27FC236}">
                <a16:creationId xmlns:a16="http://schemas.microsoft.com/office/drawing/2014/main" id="{3A83585F-47C6-5DD7-E432-6422F6F1B034}"/>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7" name="Segnaposto contenuto 6">
            <a:extLst>
              <a:ext uri="{FF2B5EF4-FFF2-40B4-BE49-F238E27FC236}">
                <a16:creationId xmlns:a16="http://schemas.microsoft.com/office/drawing/2014/main" id="{069DF615-2F22-4DF7-18E0-480F475FE7EF}"/>
              </a:ext>
            </a:extLst>
          </p:cNvPr>
          <p:cNvSpPr>
            <a:spLocks noGrp="1"/>
          </p:cNvSpPr>
          <p:nvPr>
            <p:ph idx="1"/>
          </p:nvPr>
        </p:nvSpPr>
        <p:spPr>
          <a:xfrm>
            <a:off x="838200" y="1870232"/>
            <a:ext cx="6634163" cy="2701773"/>
          </a:xfrm>
        </p:spPr>
        <p:txBody>
          <a:bodyPr>
            <a:normAutofit lnSpcReduction="10000"/>
          </a:bodyPr>
          <a:lstStyle/>
          <a:p>
            <a:pPr marL="527050" indent="-471488">
              <a:buAutoNum type="arabicPeriod"/>
            </a:pPr>
            <a:r>
              <a:rPr lang="en-GB" dirty="0">
                <a:latin typeface="Georgia" panose="02040502050405020303" pitchFamily="18" charset="0"/>
              </a:rPr>
              <a:t>Why does the Court of Justice of the UE exist? </a:t>
            </a:r>
          </a:p>
          <a:p>
            <a:pPr marL="984250" lvl="2" indent="-471488">
              <a:buNone/>
            </a:pPr>
            <a:r>
              <a:rPr lang="en-GB" dirty="0">
                <a:latin typeface="Georgia" panose="02040502050405020303" pitchFamily="18" charset="0"/>
              </a:rPr>
              <a:t>Watch it </a:t>
            </a:r>
            <a:r>
              <a:rPr lang="en-GB" dirty="0">
                <a:latin typeface="Georgia" panose="02040502050405020303" pitchFamily="18" charset="0"/>
                <a:hlinkClick r:id="rId3"/>
              </a:rPr>
              <a:t>here</a:t>
            </a:r>
            <a:endParaRPr lang="en-GB" dirty="0">
              <a:latin typeface="Georgia" panose="02040502050405020303" pitchFamily="18" charset="0"/>
            </a:endParaRPr>
          </a:p>
          <a:p>
            <a:pPr marL="527050" indent="-471488">
              <a:buFont typeface="+mj-lt"/>
              <a:buAutoNum type="arabicPeriod" startAt="2"/>
            </a:pPr>
            <a:endParaRPr lang="en-GB" dirty="0">
              <a:latin typeface="Georgia" panose="02040502050405020303" pitchFamily="18" charset="0"/>
            </a:endParaRPr>
          </a:p>
          <a:p>
            <a:pPr marL="527050" indent="-471488">
              <a:buFont typeface="+mj-lt"/>
              <a:buAutoNum type="arabicPeriod" startAt="2"/>
            </a:pPr>
            <a:r>
              <a:rPr lang="en-GB" dirty="0">
                <a:latin typeface="Georgia" panose="02040502050405020303" pitchFamily="18" charset="0"/>
              </a:rPr>
              <a:t>What has the Court of Justice done for me? </a:t>
            </a:r>
          </a:p>
          <a:p>
            <a:pPr marL="984250" lvl="2" indent="-471488">
              <a:buNone/>
            </a:pPr>
            <a:r>
              <a:rPr lang="en-GB" dirty="0">
                <a:latin typeface="Georgia" panose="02040502050405020303" pitchFamily="18" charset="0"/>
              </a:rPr>
              <a:t>Watch it </a:t>
            </a:r>
            <a:r>
              <a:rPr lang="en-GB" dirty="0">
                <a:latin typeface="Georgia" panose="02040502050405020303" pitchFamily="18" charset="0"/>
                <a:hlinkClick r:id="rId4"/>
              </a:rPr>
              <a:t>here</a:t>
            </a:r>
            <a:endParaRPr lang="en-GB" dirty="0">
              <a:latin typeface="Georgia" panose="02040502050405020303" pitchFamily="18" charset="0"/>
            </a:endParaRPr>
          </a:p>
        </p:txBody>
      </p:sp>
      <p:pic>
        <p:nvPicPr>
          <p:cNvPr id="9" name="Immagine 8" descr="Immagine che contiene cielo, persona, aria aperta, videocamera/fotocamera&#10;&#10;Il contenuto generato dall'IA potrebbe non essere corretto.">
            <a:extLst>
              <a:ext uri="{FF2B5EF4-FFF2-40B4-BE49-F238E27FC236}">
                <a16:creationId xmlns:a16="http://schemas.microsoft.com/office/drawing/2014/main" id="{C902F200-E598-71CC-7431-3EA19617A49C}"/>
              </a:ext>
            </a:extLst>
          </p:cNvPr>
          <p:cNvPicPr>
            <a:picLocks noChangeAspect="1"/>
          </p:cNvPicPr>
          <p:nvPr/>
        </p:nvPicPr>
        <p:blipFill>
          <a:blip r:embed="rId5"/>
          <a:stretch>
            <a:fillRect/>
          </a:stretch>
        </p:blipFill>
        <p:spPr>
          <a:xfrm>
            <a:off x="7670006" y="1599889"/>
            <a:ext cx="4224337" cy="2816225"/>
          </a:xfrm>
          <a:prstGeom prst="rect">
            <a:avLst/>
          </a:prstGeom>
        </p:spPr>
      </p:pic>
      <p:sp>
        <p:nvSpPr>
          <p:cNvPr id="11" name="CasellaDiTesto 10">
            <a:extLst>
              <a:ext uri="{FF2B5EF4-FFF2-40B4-BE49-F238E27FC236}">
                <a16:creationId xmlns:a16="http://schemas.microsoft.com/office/drawing/2014/main" id="{FF2B0623-5966-4905-5637-8E5D5645FFB8}"/>
              </a:ext>
            </a:extLst>
          </p:cNvPr>
          <p:cNvSpPr txBox="1"/>
          <p:nvPr/>
        </p:nvSpPr>
        <p:spPr>
          <a:xfrm>
            <a:off x="7670005" y="4468759"/>
            <a:ext cx="4224338" cy="307777"/>
          </a:xfrm>
          <a:prstGeom prst="rect">
            <a:avLst/>
          </a:prstGeom>
          <a:noFill/>
        </p:spPr>
        <p:txBody>
          <a:bodyPr wrap="square">
            <a:spAutoFit/>
          </a:bodyPr>
          <a:lstStyle/>
          <a:p>
            <a:pPr algn="ctr"/>
            <a:r>
              <a:rPr lang="it-IT" sz="1400" dirty="0">
                <a:latin typeface="Georgia" panose="02040502050405020303" pitchFamily="18" charset="0"/>
              </a:rPr>
              <a:t>Picture by </a:t>
            </a:r>
            <a:r>
              <a:rPr lang="it-IT" sz="1400" dirty="0">
                <a:latin typeface="Georgia" panose="02040502050405020303" pitchFamily="18" charset="0"/>
                <a:hlinkClick r:id="rId6"/>
              </a:rPr>
              <a:t>Thomas William</a:t>
            </a:r>
            <a:r>
              <a:rPr lang="it-IT" sz="1400" dirty="0">
                <a:latin typeface="Georgia" panose="02040502050405020303" pitchFamily="18" charset="0"/>
              </a:rPr>
              <a:t> </a:t>
            </a:r>
            <a:r>
              <a:rPr lang="it-IT" sz="1400" dirty="0" err="1">
                <a:latin typeface="Georgia" panose="02040502050405020303" pitchFamily="18" charset="0"/>
              </a:rPr>
              <a:t>at</a:t>
            </a:r>
            <a:r>
              <a:rPr lang="it-IT" sz="1400" dirty="0">
                <a:latin typeface="Georgia" panose="02040502050405020303" pitchFamily="18" charset="0"/>
              </a:rPr>
              <a:t> </a:t>
            </a:r>
            <a:r>
              <a:rPr lang="it-IT" sz="1400" dirty="0">
                <a:latin typeface="Georgia" panose="02040502050405020303" pitchFamily="18" charset="0"/>
                <a:hlinkClick r:id="rId7"/>
              </a:rPr>
              <a:t>Unsplash</a:t>
            </a:r>
            <a:r>
              <a:rPr lang="it-IT" sz="1400" dirty="0">
                <a:latin typeface="Georgia" panose="02040502050405020303" pitchFamily="18" charset="0"/>
              </a:rPr>
              <a:t> </a:t>
            </a:r>
            <a:endParaRPr lang="en-GB" sz="1400" dirty="0">
              <a:latin typeface="Georgia" panose="02040502050405020303" pitchFamily="18" charset="0"/>
            </a:endParaRPr>
          </a:p>
        </p:txBody>
      </p:sp>
      <p:sp>
        <p:nvSpPr>
          <p:cNvPr id="13" name="CasellaDiTesto 12">
            <a:extLst>
              <a:ext uri="{FF2B5EF4-FFF2-40B4-BE49-F238E27FC236}">
                <a16:creationId xmlns:a16="http://schemas.microsoft.com/office/drawing/2014/main" id="{4D91CC7B-FEE7-F2CD-0B49-B83177A01487}"/>
              </a:ext>
            </a:extLst>
          </p:cNvPr>
          <p:cNvSpPr txBox="1"/>
          <p:nvPr/>
        </p:nvSpPr>
        <p:spPr>
          <a:xfrm>
            <a:off x="838200" y="4837026"/>
            <a:ext cx="11056143" cy="892552"/>
          </a:xfrm>
          <a:prstGeom prst="rect">
            <a:avLst/>
          </a:prstGeom>
          <a:noFill/>
        </p:spPr>
        <p:txBody>
          <a:bodyPr wrap="square">
            <a:spAutoFit/>
          </a:bodyPr>
          <a:lstStyle/>
          <a:p>
            <a:pPr marL="569912" indent="-514350">
              <a:buFont typeface="+mj-lt"/>
              <a:buAutoNum type="arabicPeriod" startAt="3"/>
            </a:pPr>
            <a:r>
              <a:rPr lang="en-GB" sz="2800" dirty="0">
                <a:latin typeface="Georgia" panose="02040502050405020303" pitchFamily="18" charset="0"/>
              </a:rPr>
              <a:t>The General Court – Ensuring EU Institutions Respect EU Law</a:t>
            </a:r>
          </a:p>
          <a:p>
            <a:pPr marL="512762" lvl="1"/>
            <a:r>
              <a:rPr lang="en-GB" sz="2400" dirty="0">
                <a:latin typeface="Georgia" panose="02040502050405020303" pitchFamily="18" charset="0"/>
              </a:rPr>
              <a:t>Watch it </a:t>
            </a:r>
            <a:r>
              <a:rPr lang="en-GB" sz="2400" dirty="0">
                <a:latin typeface="Georgia" panose="02040502050405020303" pitchFamily="18" charset="0"/>
                <a:hlinkClick r:id="rId4"/>
              </a:rPr>
              <a:t>here</a:t>
            </a:r>
            <a:endParaRPr lang="en-GB" sz="2400" dirty="0">
              <a:latin typeface="Georgia" panose="02040502050405020303" pitchFamily="18" charset="0"/>
            </a:endParaRPr>
          </a:p>
        </p:txBody>
      </p:sp>
    </p:spTree>
    <p:extLst>
      <p:ext uri="{BB962C8B-B14F-4D97-AF65-F5344CB8AC3E}">
        <p14:creationId xmlns:p14="http://schemas.microsoft.com/office/powerpoint/2010/main" val="299637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rPr>
              <a:t>The CJ deals with</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3" y="1685327"/>
            <a:ext cx="11381020" cy="5721631"/>
          </a:xfrm>
          <a:prstGeom prst="rect">
            <a:avLst/>
          </a:prstGeom>
          <a:noFill/>
        </p:spPr>
        <p:txBody>
          <a:bodyPr wrap="square">
            <a:spAutoFit/>
          </a:bodyPr>
          <a:lstStyle/>
          <a:p>
            <a:pPr marL="571500" indent="-571500" algn="just">
              <a:lnSpc>
                <a:spcPts val="2260"/>
              </a:lnSpc>
              <a:spcBef>
                <a:spcPts val="1200"/>
              </a:spcBef>
              <a:buFont typeface="Arial" panose="020B0604020202020204" pitchFamily="34" charset="0"/>
              <a:buChar char="•"/>
            </a:pP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Requests for preliminary ruling</a:t>
            </a:r>
          </a:p>
          <a:p>
            <a:pPr marL="571500" indent="-571500" algn="just">
              <a:lnSpc>
                <a:spcPts val="2260"/>
              </a:lnSpc>
              <a:spcBef>
                <a:spcPts val="1200"/>
              </a:spcBef>
              <a:buFont typeface="Arial" panose="020B0604020202020204" pitchFamily="34" charset="0"/>
              <a:buChar char="•"/>
            </a:pP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Appeals against decisions of the General Court</a:t>
            </a:r>
          </a:p>
          <a:p>
            <a:pPr marL="571500" indent="-571500" algn="just">
              <a:lnSpc>
                <a:spcPts val="2260"/>
              </a:lnSpc>
              <a:spcBef>
                <a:spcPts val="1200"/>
              </a:spcBef>
              <a:buFont typeface="Arial" panose="020B0604020202020204" pitchFamily="34" charset="0"/>
              <a:buChar char="•"/>
            </a:pP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Direct actions </a:t>
            </a:r>
          </a:p>
          <a:p>
            <a:pPr marL="1028700" lvl="1" indent="-571500" algn="just">
              <a:lnSpc>
                <a:spcPts val="2260"/>
              </a:lnSpc>
              <a:spcBef>
                <a:spcPts val="600"/>
              </a:spcBef>
              <a:buFont typeface="Arial" panose="020B0604020202020204" pitchFamily="34" charset="0"/>
              <a:buChar char="•"/>
            </a:pPr>
            <a:r>
              <a:rPr lang="en-US"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Against the EU institutions, bodies or agencies, brought by MSs and institutions</a:t>
            </a:r>
          </a:p>
          <a:p>
            <a:pPr marL="1028700" lvl="1" indent="-571500" algn="just">
              <a:lnSpc>
                <a:spcPts val="2260"/>
              </a:lnSpc>
              <a:spcBef>
                <a:spcPts val="600"/>
              </a:spcBef>
              <a:buFont typeface="Arial" panose="020B0604020202020204" pitchFamily="34" charset="0"/>
              <a:buChar char="•"/>
            </a:pPr>
            <a:r>
              <a:rPr lang="en-US"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Against the Member States</a:t>
            </a:r>
          </a:p>
          <a:p>
            <a:pPr marL="498475" indent="-498475" algn="just">
              <a:lnSpc>
                <a:spcPts val="2260"/>
              </a:lnSpc>
              <a:spcBef>
                <a:spcPts val="1200"/>
              </a:spcBef>
              <a:buFont typeface="Arial" panose="020B0604020202020204" pitchFamily="34" charset="0"/>
              <a:buChar char="•"/>
            </a:pP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Requests for an opinion of the compatibility with the Treaties of a draft agreement of the EU and third parties</a:t>
            </a:r>
          </a:p>
          <a:p>
            <a:pPr marL="457200" indent="-457200" algn="just">
              <a:lnSpc>
                <a:spcPts val="2260"/>
              </a:lnSpc>
              <a:spcBef>
                <a:spcPts val="1200"/>
              </a:spcBef>
              <a:buFont typeface="Arial" panose="020B0604020202020204" pitchFamily="34" charset="0"/>
              <a:buChar char="•"/>
            </a:pP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Direct actions </a:t>
            </a:r>
            <a:r>
              <a:rPr lang="en-US" sz="2400" b="1" dirty="0">
                <a:solidFill>
                  <a:schemeClr val="tx1">
                    <a:lumMod val="85000"/>
                    <a:lumOff val="15000"/>
                  </a:schemeClr>
                </a:solidFill>
                <a:latin typeface="Georgia" panose="02040502050405020303" pitchFamily="18" charset="0"/>
                <a:cs typeface="Arial" panose="020B0604020202020204" pitchFamily="34" charset="0"/>
              </a:rPr>
              <a:t>against the EU institutions</a:t>
            </a: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bodies and agencies, submitted by individuals or by the MSs</a:t>
            </a:r>
          </a:p>
          <a:p>
            <a:pPr marL="914400" lvl="1" indent="-457200" algn="just">
              <a:lnSpc>
                <a:spcPts val="2260"/>
              </a:lnSpc>
              <a:spcBef>
                <a:spcPts val="600"/>
              </a:spcBef>
              <a:buFont typeface="Arial" panose="020B0604020202020204" pitchFamily="34" charset="0"/>
              <a:buChar char="•"/>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Actions for annulment of EU acts</a:t>
            </a:r>
          </a:p>
          <a:p>
            <a:pPr marL="914400" lvl="1" indent="-457200" algn="just">
              <a:lnSpc>
                <a:spcPts val="2260"/>
              </a:lnSpc>
              <a:spcBef>
                <a:spcPts val="600"/>
              </a:spcBef>
              <a:buFont typeface="Arial" panose="020B0604020202020204" pitchFamily="34" charset="0"/>
              <a:buChar char="•"/>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Actions seeking compensation for damage caused by the EU </a:t>
            </a:r>
          </a:p>
          <a:p>
            <a:pPr marL="914400" lvl="1" indent="-457200" algn="just">
              <a:lnSpc>
                <a:spcPts val="2260"/>
              </a:lnSpc>
              <a:spcBef>
                <a:spcPts val="600"/>
              </a:spcBef>
              <a:buFont typeface="Arial" panose="020B0604020202020204" pitchFamily="34" charset="0"/>
              <a:buChar char="•"/>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Actions for failure of EU institutions to act</a:t>
            </a:r>
          </a:p>
          <a:p>
            <a:pPr marL="457200" indent="-457200" algn="just">
              <a:lnSpc>
                <a:spcPts val="2260"/>
              </a:lnSpc>
              <a:spcBef>
                <a:spcPts val="1200"/>
              </a:spcBef>
              <a:buFont typeface="Arial" panose="020B0604020202020204" pitchFamily="34" charset="0"/>
              <a:buChar char="•"/>
            </a:pP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Staff cases</a:t>
            </a:r>
          </a:p>
          <a:p>
            <a:pPr marL="571500" indent="-571500" algn="just">
              <a:lnSpc>
                <a:spcPts val="2260"/>
              </a:lnSpc>
              <a:spcBef>
                <a:spcPts val="600"/>
              </a:spcBef>
              <a:buFont typeface="Arial" panose="020B0604020202020204" pitchFamily="34" charset="0"/>
              <a:buChar char="•"/>
            </a:pPr>
            <a:endPar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19543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National </a:t>
            </a: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courts</a:t>
            </a: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 deal with</a:t>
            </a:r>
            <a:endPar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3" y="2071093"/>
            <a:ext cx="10774680" cy="2395528"/>
          </a:xfrm>
          <a:prstGeom prst="rect">
            <a:avLst/>
          </a:prstGeom>
          <a:noFill/>
        </p:spPr>
        <p:txBody>
          <a:bodyPr wrap="square">
            <a:spAutoFit/>
          </a:bodyPr>
          <a:lstStyle/>
          <a:p>
            <a:pPr marL="0" indent="0" algn="just">
              <a:lnSpc>
                <a:spcPts val="3400"/>
              </a:lnSpc>
              <a:spcBef>
                <a:spcPts val="200"/>
              </a:spcBef>
              <a:buNone/>
            </a:pPr>
            <a:r>
              <a:rPr lang="en-GB"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Any legal claim not reserved to the Court of Justice (institution), provided it is admissible under national law.</a:t>
            </a:r>
          </a:p>
          <a:p>
            <a:pPr marL="0" indent="0" algn="just">
              <a:spcBef>
                <a:spcPts val="200"/>
              </a:spcBef>
              <a:buNone/>
            </a:pPr>
            <a:endParaRPr lang="en-GB" sz="28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a:p>
            <a:pPr algn="just">
              <a:spcBef>
                <a:spcPts val="200"/>
              </a:spcBef>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National courts are lawful judges for private parties.</a:t>
            </a:r>
          </a:p>
          <a:p>
            <a:pPr marL="0" indent="0" algn="just">
              <a:spcBef>
                <a:spcPts val="200"/>
              </a:spcBef>
              <a:buNone/>
            </a:pPr>
            <a:endParaRPr lang="en-GB" sz="32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72869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rPr>
              <a:t>NGOs and the GC (1)</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3" y="2071093"/>
            <a:ext cx="10774680" cy="2169825"/>
          </a:xfrm>
          <a:prstGeom prst="rect">
            <a:avLst/>
          </a:prstGeom>
          <a:noFill/>
        </p:spPr>
        <p:txBody>
          <a:bodyPr wrap="square">
            <a:spAutoFit/>
          </a:bodyPr>
          <a:lstStyle/>
          <a:p>
            <a:pPr algn="just">
              <a:lnSpc>
                <a:spcPts val="3000"/>
              </a:lnSpc>
              <a:spcBef>
                <a:spcPts val="1200"/>
              </a:spcBef>
            </a:pP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An application made by a legal person governed by private law shall be accompanied by </a:t>
            </a:r>
            <a:r>
              <a:rPr lang="en-US" sz="2400" b="1" dirty="0">
                <a:solidFill>
                  <a:schemeClr val="tx1">
                    <a:lumMod val="85000"/>
                    <a:lumOff val="15000"/>
                  </a:schemeClr>
                </a:solidFill>
                <a:latin typeface="Georgia" panose="02040502050405020303" pitchFamily="18" charset="0"/>
                <a:cs typeface="Arial" panose="020B0604020202020204" pitchFamily="34" charset="0"/>
              </a:rPr>
              <a:t>proof of that person’s existence in law </a:t>
            </a: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(extract from the register of companies, firms or associations or any other official document</a:t>
            </a: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 Art. 78(3) Rules of Procedure of the GC.</a:t>
            </a:r>
          </a:p>
          <a:p>
            <a:pPr marL="0" indent="0" algn="just">
              <a:lnSpc>
                <a:spcPts val="3000"/>
              </a:lnSpc>
              <a:spcBef>
                <a:spcPts val="1200"/>
              </a:spcBef>
              <a:buNone/>
            </a:pPr>
            <a:endParaRPr lang="en-GB" sz="320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470265164"/>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0E2841"/>
      </a:dk2>
      <a:lt2>
        <a:srgbClr val="E8E8E8"/>
      </a:lt2>
      <a:accent1>
        <a:srgbClr val="156082"/>
      </a:accent1>
      <a:accent2>
        <a:srgbClr val="2E9CB8"/>
      </a:accent2>
      <a:accent3>
        <a:srgbClr val="E97132"/>
      </a:accent3>
      <a:accent4>
        <a:srgbClr val="196B24"/>
      </a:accent4>
      <a:accent5>
        <a:srgbClr val="4EA72E"/>
      </a:accent5>
      <a:accent6>
        <a:srgbClr val="C80724"/>
      </a:accent6>
      <a:hlink>
        <a:srgbClr val="518B9B"/>
      </a:hlink>
      <a:folHlink>
        <a:srgbClr val="96607D"/>
      </a:folHlink>
    </a:clrScheme>
    <a:fontScheme name="Office Theme">
      <a:majorFont>
        <a:latin typeface="Bierstadt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ierstadt"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20762</TotalTime>
  <Words>1690</Words>
  <Application>Microsoft Macintosh PowerPoint</Application>
  <PresentationFormat>Widescreen</PresentationFormat>
  <Paragraphs>120</Paragraphs>
  <Slides>16</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Bierstadt</vt:lpstr>
      <vt:lpstr>BierstadtDisplay</vt:lpstr>
      <vt:lpstr>Calibri</vt:lpstr>
      <vt:lpstr>Georgia</vt:lpstr>
      <vt:lpstr>High Tower Text</vt:lpstr>
      <vt:lpstr>Roboto</vt:lpstr>
      <vt:lpstr>Tw Cen MT</vt:lpstr>
      <vt:lpstr>Tema di Office</vt:lpstr>
      <vt:lpstr>Presentazione standard di PowerPoint</vt:lpstr>
      <vt:lpstr>Can NGOs/civil society promote the protection of human rights by taking legal actions in EU or national courts?  https://curia.europa.eu/juris/document/document.jsf;jsessionid=0CC1C50678EE6D4BA1ADA0B97C250DCA?text=&amp;docid=210842&amp;pageIndex=0&amp;doclang=EN&amp;mode=lst&amp;dir=&amp;occ=first&amp;part=1&amp;cid=12998076</vt:lpstr>
      <vt:lpstr>The Court of Justice of the EU</vt:lpstr>
      <vt:lpstr>Right to an effective remedy and to a fair trial</vt:lpstr>
      <vt:lpstr>Art. 19 TEU</vt:lpstr>
      <vt:lpstr>Interesting Videos</vt:lpstr>
      <vt:lpstr>The CJ deals with</vt:lpstr>
      <vt:lpstr>National courts deal with</vt:lpstr>
      <vt:lpstr>NGOs and the GC (1)</vt:lpstr>
      <vt:lpstr>NGOs and the GC (2)</vt:lpstr>
      <vt:lpstr>NGOs and the GC (3)</vt:lpstr>
      <vt:lpstr>Presentazione standard di PowerPoint</vt:lpstr>
      <vt:lpstr>NGOs and national courts</vt:lpstr>
      <vt:lpstr>Other avenues to the EU Courts</vt:lpstr>
      <vt:lpstr>NGOs and national courts</vt:lpstr>
      <vt:lpstr>What are the main differences between the two provisions, regarding the action that NGOs can bring? Do these provisions create rights or impose obligations?  Can NGOs rely on these provisions to bring a case to national courts?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Favuzza</dc:creator>
  <cp:lastModifiedBy>Federica Favuzza</cp:lastModifiedBy>
  <cp:revision>81</cp:revision>
  <dcterms:created xsi:type="dcterms:W3CDTF">2023-01-18T11:50:09Z</dcterms:created>
  <dcterms:modified xsi:type="dcterms:W3CDTF">2025-12-15T14:23:27Z</dcterms:modified>
</cp:coreProperties>
</file>