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 ContentType="image/ti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p:sldMasterIdLst>
    <p:sldMasterId id="2147483648" r:id="rId1"/>
  </p:sldMasterIdLst>
  <p:notesMasterIdLst>
    <p:notesMasterId r:id="rId16"/>
  </p:notesMasterIdLst>
  <p:sldIdLst>
    <p:sldId id="256" r:id="rId2"/>
    <p:sldId id="290" r:id="rId3"/>
    <p:sldId id="565" r:id="rId4"/>
    <p:sldId id="261" r:id="rId5"/>
    <p:sldId id="262" r:id="rId6"/>
    <p:sldId id="263" r:id="rId7"/>
    <p:sldId id="276" r:id="rId8"/>
    <p:sldId id="560" r:id="rId9"/>
    <p:sldId id="564" r:id="rId10"/>
    <p:sldId id="562" r:id="rId11"/>
    <p:sldId id="547" r:id="rId12"/>
    <p:sldId id="550" r:id="rId13"/>
    <p:sldId id="377" r:id="rId14"/>
    <p:sldId id="258"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ECA5"/>
    <a:srgbClr val="FFD57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ile medio 2 - Color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Stile medio 3 - Colore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616DA210-FB5B-4158-B5E0-FEB733F419BA}" styleName="Stile chiaro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D7AC3CCA-C797-4891-BE02-D94E43425B78}" styleName="Stile medio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2392"/>
    <p:restoredTop sz="88966"/>
  </p:normalViewPr>
  <p:slideViewPr>
    <p:cSldViewPr snapToGrid="0">
      <p:cViewPr varScale="1">
        <p:scale>
          <a:sx n="94" d="100"/>
          <a:sy n="94" d="100"/>
        </p:scale>
        <p:origin x="216" y="2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B87FAB-4C08-C048-B703-9843F8965AE8}" type="datetimeFigureOut">
              <a:rPr lang="en-GB" smtClean="0"/>
              <a:t>12/12/2025</a:t>
            </a:fld>
            <a:endParaRPr lang="en-GB"/>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GB"/>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7151CA9-42EB-4440-90E5-77D0D261FD71}" type="slidenum">
              <a:rPr lang="en-GB" smtClean="0"/>
              <a:t>‹N›</a:t>
            </a:fld>
            <a:endParaRPr lang="en-GB"/>
          </a:p>
        </p:txBody>
      </p:sp>
    </p:spTree>
    <p:extLst>
      <p:ext uri="{BB962C8B-B14F-4D97-AF65-F5344CB8AC3E}">
        <p14:creationId xmlns:p14="http://schemas.microsoft.com/office/powerpoint/2010/main" val="14247732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algn="l"/>
            <a:r>
              <a:rPr lang="it-IT" b="0" i="1">
                <a:solidFill>
                  <a:srgbClr val="333333"/>
                </a:solidFill>
                <a:effectLst/>
                <a:latin typeface="Roboto" panose="020F0502020204030204" pitchFamily="34" charset="0"/>
              </a:rPr>
              <a:t>Are </a:t>
            </a:r>
            <a:r>
              <a:rPr lang="it-IT" b="0" i="1" err="1">
                <a:solidFill>
                  <a:srgbClr val="333333"/>
                </a:solidFill>
                <a:effectLst/>
                <a:latin typeface="Roboto" panose="020F0502020204030204" pitchFamily="34" charset="0"/>
              </a:rPr>
              <a:t>you</a:t>
            </a:r>
            <a:r>
              <a:rPr lang="it-IT" b="0" i="1">
                <a:solidFill>
                  <a:srgbClr val="333333"/>
                </a:solidFill>
                <a:effectLst/>
                <a:latin typeface="Roboto" panose="020F0502020204030204" pitchFamily="34" charset="0"/>
              </a:rPr>
              <a:t> a </a:t>
            </a:r>
            <a:r>
              <a:rPr lang="it-IT" b="0" i="1" err="1">
                <a:solidFill>
                  <a:srgbClr val="333333"/>
                </a:solidFill>
                <a:effectLst/>
                <a:latin typeface="Roboto" panose="020F0502020204030204" pitchFamily="34" charset="0"/>
              </a:rPr>
              <a:t>university</a:t>
            </a:r>
            <a:r>
              <a:rPr lang="it-IT" b="0" i="1">
                <a:solidFill>
                  <a:srgbClr val="333333"/>
                </a:solidFill>
                <a:effectLst/>
                <a:latin typeface="Roboto" panose="020F0502020204030204" pitchFamily="34" charset="0"/>
              </a:rPr>
              <a:t> </a:t>
            </a:r>
            <a:r>
              <a:rPr lang="it-IT" b="0" i="1" err="1">
                <a:solidFill>
                  <a:srgbClr val="333333"/>
                </a:solidFill>
                <a:effectLst/>
                <a:latin typeface="Roboto" panose="020F0502020204030204" pitchFamily="34" charset="0"/>
              </a:rPr>
              <a:t>student</a:t>
            </a:r>
            <a:r>
              <a:rPr lang="it-IT" b="0" i="1">
                <a:solidFill>
                  <a:srgbClr val="333333"/>
                </a:solidFill>
                <a:effectLst/>
                <a:latin typeface="Roboto" panose="020F0502020204030204" pitchFamily="34" charset="0"/>
              </a:rPr>
              <a:t> or a </a:t>
            </a:r>
            <a:r>
              <a:rPr lang="it-IT" b="0" i="1" err="1">
                <a:solidFill>
                  <a:srgbClr val="333333"/>
                </a:solidFill>
                <a:effectLst/>
                <a:latin typeface="Roboto" panose="020F0502020204030204" pitchFamily="34" charset="0"/>
              </a:rPr>
              <a:t>recent</a:t>
            </a:r>
            <a:r>
              <a:rPr lang="it-IT" b="0" i="1">
                <a:solidFill>
                  <a:srgbClr val="333333"/>
                </a:solidFill>
                <a:effectLst/>
                <a:latin typeface="Roboto" panose="020F0502020204030204" pitchFamily="34" charset="0"/>
              </a:rPr>
              <a:t> graduate?</a:t>
            </a:r>
          </a:p>
          <a:p>
            <a:pPr algn="l"/>
            <a:r>
              <a:rPr lang="it-IT" b="0" i="1" err="1">
                <a:solidFill>
                  <a:srgbClr val="333333"/>
                </a:solidFill>
                <a:effectLst/>
                <a:latin typeface="Roboto" panose="020F0502020204030204" pitchFamily="34" charset="0"/>
              </a:rPr>
              <a:t>Would</a:t>
            </a:r>
            <a:r>
              <a:rPr lang="it-IT" b="0" i="1">
                <a:solidFill>
                  <a:srgbClr val="333333"/>
                </a:solidFill>
                <a:effectLst/>
                <a:latin typeface="Roboto" panose="020F0502020204030204" pitchFamily="34" charset="0"/>
              </a:rPr>
              <a:t> </a:t>
            </a:r>
            <a:r>
              <a:rPr lang="it-IT" b="0" i="1" err="1">
                <a:solidFill>
                  <a:srgbClr val="333333"/>
                </a:solidFill>
                <a:effectLst/>
                <a:latin typeface="Roboto" panose="020F0502020204030204" pitchFamily="34" charset="0"/>
              </a:rPr>
              <a:t>you</a:t>
            </a:r>
            <a:r>
              <a:rPr lang="it-IT" b="0" i="1">
                <a:solidFill>
                  <a:srgbClr val="333333"/>
                </a:solidFill>
                <a:effectLst/>
                <a:latin typeface="Roboto" panose="020F0502020204030204" pitchFamily="34" charset="0"/>
              </a:rPr>
              <a:t> like to </a:t>
            </a:r>
            <a:r>
              <a:rPr lang="it-IT" b="0" i="1" err="1">
                <a:solidFill>
                  <a:srgbClr val="333333"/>
                </a:solidFill>
                <a:effectLst/>
                <a:latin typeface="Roboto" panose="020F0502020204030204" pitchFamily="34" charset="0"/>
              </a:rPr>
              <a:t>pursue</a:t>
            </a:r>
            <a:r>
              <a:rPr lang="it-IT" b="0" i="1">
                <a:solidFill>
                  <a:srgbClr val="333333"/>
                </a:solidFill>
                <a:effectLst/>
                <a:latin typeface="Roboto" panose="020F0502020204030204" pitchFamily="34" charset="0"/>
              </a:rPr>
              <a:t> a career in international human </a:t>
            </a:r>
            <a:r>
              <a:rPr lang="it-IT" b="0" i="1" err="1">
                <a:solidFill>
                  <a:srgbClr val="333333"/>
                </a:solidFill>
                <a:effectLst/>
                <a:latin typeface="Roboto" panose="020F0502020204030204" pitchFamily="34" charset="0"/>
              </a:rPr>
              <a:t>rights</a:t>
            </a:r>
            <a:r>
              <a:rPr lang="it-IT" b="0" i="1">
                <a:solidFill>
                  <a:srgbClr val="333333"/>
                </a:solidFill>
                <a:effectLst/>
                <a:latin typeface="Roboto" panose="020F0502020204030204" pitchFamily="34" charset="0"/>
              </a:rPr>
              <a:t> or </a:t>
            </a:r>
            <a:r>
              <a:rPr lang="it-IT" b="0" i="1" err="1">
                <a:solidFill>
                  <a:srgbClr val="333333"/>
                </a:solidFill>
                <a:effectLst/>
                <a:latin typeface="Roboto" panose="020F0502020204030204" pitchFamily="34" charset="0"/>
              </a:rPr>
              <a:t>humanitarian</a:t>
            </a:r>
            <a:r>
              <a:rPr lang="it-IT" b="0" i="1">
                <a:solidFill>
                  <a:srgbClr val="333333"/>
                </a:solidFill>
                <a:effectLst/>
                <a:latin typeface="Roboto" panose="020F0502020204030204" pitchFamily="34" charset="0"/>
              </a:rPr>
              <a:t> </a:t>
            </a:r>
            <a:r>
              <a:rPr lang="it-IT" b="0" i="1" err="1">
                <a:solidFill>
                  <a:srgbClr val="333333"/>
                </a:solidFill>
                <a:effectLst/>
                <a:latin typeface="Roboto" panose="020F0502020204030204" pitchFamily="34" charset="0"/>
              </a:rPr>
              <a:t>law</a:t>
            </a:r>
            <a:r>
              <a:rPr lang="it-IT" b="0" i="1">
                <a:solidFill>
                  <a:srgbClr val="333333"/>
                </a:solidFill>
                <a:effectLst/>
                <a:latin typeface="Roboto" panose="020F0502020204030204" pitchFamily="34" charset="0"/>
              </a:rPr>
              <a:t> advocacy?</a:t>
            </a:r>
          </a:p>
          <a:p>
            <a:pPr algn="l"/>
            <a:r>
              <a:rPr lang="it-IT" b="0" i="1" err="1">
                <a:solidFill>
                  <a:srgbClr val="333333"/>
                </a:solidFill>
                <a:effectLst/>
                <a:latin typeface="Roboto" panose="020F0502020204030204" pitchFamily="34" charset="0"/>
              </a:rPr>
              <a:t>Then</a:t>
            </a:r>
            <a:r>
              <a:rPr lang="it-IT" b="0" i="1">
                <a:solidFill>
                  <a:srgbClr val="333333"/>
                </a:solidFill>
                <a:effectLst/>
                <a:latin typeface="Roboto" panose="020F0502020204030204" pitchFamily="34" charset="0"/>
              </a:rPr>
              <a:t> </a:t>
            </a:r>
            <a:r>
              <a:rPr lang="it-IT" b="0" i="1" err="1">
                <a:solidFill>
                  <a:srgbClr val="333333"/>
                </a:solidFill>
                <a:effectLst/>
                <a:latin typeface="Roboto" panose="020F0502020204030204" pitchFamily="34" charset="0"/>
              </a:rPr>
              <a:t>this</a:t>
            </a:r>
            <a:r>
              <a:rPr lang="it-IT" b="0" i="1">
                <a:solidFill>
                  <a:srgbClr val="333333"/>
                </a:solidFill>
                <a:effectLst/>
                <a:latin typeface="Roboto" panose="020F0502020204030204" pitchFamily="34" charset="0"/>
              </a:rPr>
              <a:t> </a:t>
            </a:r>
            <a:r>
              <a:rPr lang="it-IT" b="0" i="1" err="1">
                <a:solidFill>
                  <a:srgbClr val="333333"/>
                </a:solidFill>
                <a:effectLst/>
                <a:latin typeface="Roboto" panose="020F0502020204030204" pitchFamily="34" charset="0"/>
              </a:rPr>
              <a:t>is</a:t>
            </a:r>
            <a:r>
              <a:rPr lang="it-IT" b="0" i="1">
                <a:solidFill>
                  <a:srgbClr val="333333"/>
                </a:solidFill>
                <a:effectLst/>
                <a:latin typeface="Roboto" panose="020F0502020204030204" pitchFamily="34" charset="0"/>
              </a:rPr>
              <a:t> the </a:t>
            </a:r>
            <a:r>
              <a:rPr lang="it-IT" b="0" i="1" err="1">
                <a:solidFill>
                  <a:srgbClr val="333333"/>
                </a:solidFill>
                <a:effectLst/>
                <a:latin typeface="Roboto" panose="020F0502020204030204" pitchFamily="34" charset="0"/>
              </a:rPr>
              <a:t>course</a:t>
            </a:r>
            <a:r>
              <a:rPr lang="it-IT" b="0" i="1">
                <a:solidFill>
                  <a:srgbClr val="333333"/>
                </a:solidFill>
                <a:effectLst/>
                <a:latin typeface="Roboto" panose="020F0502020204030204" pitchFamily="34" charset="0"/>
              </a:rPr>
              <a:t> for </a:t>
            </a:r>
            <a:r>
              <a:rPr lang="it-IT" b="0" i="1" err="1">
                <a:solidFill>
                  <a:srgbClr val="333333"/>
                </a:solidFill>
                <a:effectLst/>
                <a:latin typeface="Roboto" panose="020F0502020204030204" pitchFamily="34" charset="0"/>
              </a:rPr>
              <a:t>you</a:t>
            </a:r>
            <a:r>
              <a:rPr lang="it-IT" b="0" i="1">
                <a:solidFill>
                  <a:srgbClr val="333333"/>
                </a:solidFill>
                <a:effectLst/>
                <a:latin typeface="Roboto" panose="020F0502020204030204" pitchFamily="34" charset="0"/>
              </a:rPr>
              <a:t>! </a:t>
            </a:r>
            <a:r>
              <a:rPr lang="it-IT" b="0" i="1" err="1">
                <a:solidFill>
                  <a:srgbClr val="333333"/>
                </a:solidFill>
                <a:effectLst/>
                <a:latin typeface="Roboto" panose="020F0502020204030204" pitchFamily="34" charset="0"/>
              </a:rPr>
              <a:t>AdvoC</a:t>
            </a:r>
            <a:r>
              <a:rPr lang="it-IT" b="0" i="1">
                <a:solidFill>
                  <a:srgbClr val="333333"/>
                </a:solidFill>
                <a:effectLst/>
                <a:latin typeface="Roboto" panose="020F0502020204030204" pitchFamily="34" charset="0"/>
              </a:rPr>
              <a:t>: The international human </a:t>
            </a:r>
            <a:r>
              <a:rPr lang="it-IT" b="0" i="1" err="1">
                <a:solidFill>
                  <a:srgbClr val="333333"/>
                </a:solidFill>
                <a:effectLst/>
                <a:latin typeface="Roboto" panose="020F0502020204030204" pitchFamily="34" charset="0"/>
              </a:rPr>
              <a:t>rights</a:t>
            </a:r>
            <a:r>
              <a:rPr lang="it-IT" b="0" i="1">
                <a:solidFill>
                  <a:srgbClr val="333333"/>
                </a:solidFill>
                <a:effectLst/>
                <a:latin typeface="Roboto" panose="020F0502020204030204" pitchFamily="34" charset="0"/>
              </a:rPr>
              <a:t> and </a:t>
            </a:r>
            <a:r>
              <a:rPr lang="it-IT" b="0" i="1" err="1">
                <a:solidFill>
                  <a:srgbClr val="333333"/>
                </a:solidFill>
                <a:effectLst/>
                <a:latin typeface="Roboto" panose="020F0502020204030204" pitchFamily="34" charset="0"/>
              </a:rPr>
              <a:t>humanitarian</a:t>
            </a:r>
            <a:r>
              <a:rPr lang="it-IT" b="0" i="1">
                <a:solidFill>
                  <a:srgbClr val="333333"/>
                </a:solidFill>
                <a:effectLst/>
                <a:latin typeface="Roboto" panose="020F0502020204030204" pitchFamily="34" charset="0"/>
              </a:rPr>
              <a:t> </a:t>
            </a:r>
            <a:r>
              <a:rPr lang="it-IT" b="0" i="1" err="1">
                <a:solidFill>
                  <a:srgbClr val="333333"/>
                </a:solidFill>
                <a:effectLst/>
                <a:latin typeface="Roboto" panose="020F0502020204030204" pitchFamily="34" charset="0"/>
              </a:rPr>
              <a:t>law</a:t>
            </a:r>
            <a:r>
              <a:rPr lang="it-IT" b="0" i="1">
                <a:solidFill>
                  <a:srgbClr val="333333"/>
                </a:solidFill>
                <a:effectLst/>
                <a:latin typeface="Roboto" panose="020F0502020204030204" pitchFamily="34" charset="0"/>
              </a:rPr>
              <a:t> advocacy clinic </a:t>
            </a:r>
            <a:r>
              <a:rPr lang="it-IT" b="0" i="1" err="1">
                <a:solidFill>
                  <a:srgbClr val="333333"/>
                </a:solidFill>
                <a:effectLst/>
                <a:latin typeface="Roboto" panose="020F0502020204030204" pitchFamily="34" charset="0"/>
              </a:rPr>
              <a:t>starting</a:t>
            </a:r>
            <a:r>
              <a:rPr lang="it-IT" b="0" i="1">
                <a:solidFill>
                  <a:srgbClr val="333333"/>
                </a:solidFill>
                <a:effectLst/>
                <a:latin typeface="Roboto" panose="020F0502020204030204" pitchFamily="34" charset="0"/>
              </a:rPr>
              <a:t> in April </a:t>
            </a:r>
            <a:r>
              <a:rPr lang="it-IT" b="0" i="1" err="1">
                <a:solidFill>
                  <a:srgbClr val="333333"/>
                </a:solidFill>
                <a:effectLst/>
                <a:latin typeface="Roboto" panose="020F0502020204030204" pitchFamily="34" charset="0"/>
              </a:rPr>
              <a:t>at</a:t>
            </a:r>
            <a:r>
              <a:rPr lang="it-IT" b="0" i="1">
                <a:solidFill>
                  <a:srgbClr val="333333"/>
                </a:solidFill>
                <a:effectLst/>
                <a:latin typeface="Roboto" panose="020F0502020204030204" pitchFamily="34" charset="0"/>
              </a:rPr>
              <a:t> the University of Milan.</a:t>
            </a:r>
          </a:p>
        </p:txBody>
      </p:sp>
      <p:sp>
        <p:nvSpPr>
          <p:cNvPr id="4" name="Segnaposto numero diapositiva 3"/>
          <p:cNvSpPr>
            <a:spLocks noGrp="1"/>
          </p:cNvSpPr>
          <p:nvPr>
            <p:ph type="sldNum" sz="quarter" idx="5"/>
          </p:nvPr>
        </p:nvSpPr>
        <p:spPr/>
        <p:txBody>
          <a:bodyPr/>
          <a:lstStyle/>
          <a:p>
            <a:fld id="{87151CA9-42EB-4440-90E5-77D0D261FD71}" type="slidenum">
              <a:rPr lang="en-GB" smtClean="0"/>
              <a:t>1</a:t>
            </a:fld>
            <a:endParaRPr lang="en-GB"/>
          </a:p>
        </p:txBody>
      </p:sp>
    </p:spTree>
    <p:extLst>
      <p:ext uri="{BB962C8B-B14F-4D97-AF65-F5344CB8AC3E}">
        <p14:creationId xmlns:p14="http://schemas.microsoft.com/office/powerpoint/2010/main" val="4868789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33301720-96EB-E944-9BD4-B0B280585ED4}" type="datetime1">
              <a:rPr lang="it-IT" smtClean="0"/>
              <a:t>12/12/25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a:t>‹N›</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863EADB2-E33B-504B-9BAF-FCBB7A7AC14B}" type="datetime1">
              <a:rPr lang="it-IT" smtClean="0"/>
              <a:t>12/12/25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a:t>‹N›</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4C209242-D871-C845-BAA3-1BF963663E6D}" type="datetime1">
              <a:rPr lang="it-IT" smtClean="0"/>
              <a:t>12/12/25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a:t>‹N›</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Punktory">
    <p:spTree>
      <p:nvGrpSpPr>
        <p:cNvPr id="1" name=""/>
        <p:cNvGrpSpPr/>
        <p:nvPr/>
      </p:nvGrpSpPr>
      <p:grpSpPr>
        <a:xfrm>
          <a:off x="0" y="0"/>
          <a:ext cx="0" cy="0"/>
          <a:chOff x="0" y="0"/>
          <a:chExt cx="0" cy="0"/>
        </a:xfrm>
      </p:grpSpPr>
      <p:sp>
        <p:nvSpPr>
          <p:cNvPr id="89" name="Treść - poziom 1…"/>
          <p:cNvSpPr txBox="1">
            <a:spLocks noGrp="1"/>
          </p:cNvSpPr>
          <p:nvPr>
            <p:ph type="body" idx="1"/>
          </p:nvPr>
        </p:nvSpPr>
        <p:spPr>
          <a:xfrm>
            <a:off x="476250" y="892969"/>
            <a:ext cx="11239500" cy="5072063"/>
          </a:xfrm>
          <a:prstGeom prst="rect">
            <a:avLst/>
          </a:prstGeom>
        </p:spPr>
        <p:txBody>
          <a:bodyPr/>
          <a:lstStyle/>
          <a:p>
            <a:r>
              <a:t>Treść - poziom 1</a:t>
            </a:r>
          </a:p>
          <a:p>
            <a:pPr lvl="1"/>
            <a:r>
              <a:t>Treść - poziom 2</a:t>
            </a:r>
          </a:p>
          <a:p>
            <a:pPr lvl="2"/>
            <a:r>
              <a:t>Treść - poziom 3</a:t>
            </a:r>
          </a:p>
          <a:p>
            <a:pPr lvl="3"/>
            <a:r>
              <a:t>Treść - poziom 4</a:t>
            </a:r>
          </a:p>
          <a:p>
            <a:pPr lvl="4"/>
            <a:r>
              <a:t>Treść - poziom 5</a:t>
            </a:r>
          </a:p>
        </p:txBody>
      </p:sp>
      <p:sp>
        <p:nvSpPr>
          <p:cNvPr id="90" name="Numer slajdu"/>
          <p:cNvSpPr txBox="1">
            <a:spLocks noGrp="1"/>
          </p:cNvSpPr>
          <p:nvPr>
            <p:ph type="sldNum" sz="quarter" idx="2"/>
          </p:nvPr>
        </p:nvSpPr>
        <p:spPr>
          <a:prstGeom prst="rect">
            <a:avLst/>
          </a:prstGeom>
        </p:spPr>
        <p:txBody>
          <a:bodyPr/>
          <a:lstStyle/>
          <a:p>
            <a:fld id="{86CB4B4D-7CA3-9044-876B-883B54F8677D}" type="slidenum">
              <a:rPr/>
              <a:t>‹N›</a:t>
            </a:fld>
            <a:endParaRPr/>
          </a:p>
        </p:txBody>
      </p:sp>
    </p:spTree>
    <p:extLst>
      <p:ext uri="{BB962C8B-B14F-4D97-AF65-F5344CB8AC3E}">
        <p14:creationId xmlns:p14="http://schemas.microsoft.com/office/powerpoint/2010/main" val="2083678066"/>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Tytuł i punktory ze zdjęciem">
    <p:spTree>
      <p:nvGrpSpPr>
        <p:cNvPr id="1" name=""/>
        <p:cNvGrpSpPr/>
        <p:nvPr/>
      </p:nvGrpSpPr>
      <p:grpSpPr>
        <a:xfrm>
          <a:off x="0" y="0"/>
          <a:ext cx="0" cy="0"/>
          <a:chOff x="0" y="0"/>
          <a:chExt cx="0" cy="0"/>
        </a:xfrm>
      </p:grpSpPr>
      <p:sp>
        <p:nvSpPr>
          <p:cNvPr id="79" name="obrazek"/>
          <p:cNvSpPr>
            <a:spLocks noGrp="1"/>
          </p:cNvSpPr>
          <p:nvPr>
            <p:ph type="pic" sz="half" idx="21"/>
          </p:nvPr>
        </p:nvSpPr>
        <p:spPr>
          <a:xfrm>
            <a:off x="6393656" y="1223367"/>
            <a:ext cx="5226844" cy="5744289"/>
          </a:xfrm>
          <a:prstGeom prst="rect">
            <a:avLst/>
          </a:prstGeom>
          <a:ln w="9525">
            <a:round/>
          </a:ln>
        </p:spPr>
        <p:txBody>
          <a:bodyPr lIns="91439" tIns="45719" rIns="91439" bIns="45719" anchor="t">
            <a:noAutofit/>
          </a:bodyPr>
          <a:lstStyle/>
          <a:p>
            <a:endParaRPr/>
          </a:p>
        </p:txBody>
      </p:sp>
      <p:sp>
        <p:nvSpPr>
          <p:cNvPr id="80" name="Tekst tytułowy"/>
          <p:cNvSpPr txBox="1">
            <a:spLocks noGrp="1"/>
          </p:cNvSpPr>
          <p:nvPr>
            <p:ph type="title"/>
          </p:nvPr>
        </p:nvSpPr>
        <p:spPr>
          <a:prstGeom prst="rect">
            <a:avLst/>
          </a:prstGeom>
        </p:spPr>
        <p:txBody>
          <a:bodyPr/>
          <a:lstStyle/>
          <a:p>
            <a:r>
              <a:t>Tekst tytułowy</a:t>
            </a:r>
          </a:p>
        </p:txBody>
      </p:sp>
      <p:sp>
        <p:nvSpPr>
          <p:cNvPr id="81" name="Treść - poziom 1…"/>
          <p:cNvSpPr txBox="1">
            <a:spLocks noGrp="1"/>
          </p:cNvSpPr>
          <p:nvPr>
            <p:ph type="body" sz="half" idx="1"/>
          </p:nvPr>
        </p:nvSpPr>
        <p:spPr>
          <a:xfrm>
            <a:off x="476250" y="1919883"/>
            <a:ext cx="5453063" cy="4464844"/>
          </a:xfrm>
          <a:prstGeom prst="rect">
            <a:avLst/>
          </a:prstGeom>
        </p:spPr>
        <p:txBody>
          <a:bodyPr/>
          <a:lstStyle>
            <a:lvl1pPr marL="276810" indent="-276810">
              <a:spcBef>
                <a:spcPts val="1266"/>
              </a:spcBef>
              <a:buSzPct val="65000"/>
              <a:defRPr sz="2109"/>
            </a:lvl1pPr>
            <a:lvl2pPr marL="553621" indent="-276810">
              <a:spcBef>
                <a:spcPts val="1266"/>
              </a:spcBef>
              <a:buSzPct val="65000"/>
              <a:defRPr sz="2109"/>
            </a:lvl2pPr>
            <a:lvl3pPr marL="830431" indent="-276810">
              <a:spcBef>
                <a:spcPts val="1266"/>
              </a:spcBef>
              <a:buSzPct val="65000"/>
              <a:defRPr sz="2109"/>
            </a:lvl3pPr>
            <a:lvl4pPr marL="1107242" indent="-276810">
              <a:spcBef>
                <a:spcPts val="1266"/>
              </a:spcBef>
              <a:buSzPct val="65000"/>
              <a:defRPr sz="2109"/>
            </a:lvl4pPr>
            <a:lvl5pPr marL="1384052" indent="-276810">
              <a:spcBef>
                <a:spcPts val="1266"/>
              </a:spcBef>
              <a:buSzPct val="65000"/>
              <a:defRPr sz="2109"/>
            </a:lvl5pPr>
          </a:lstStyle>
          <a:p>
            <a:r>
              <a:t>Treść - poziom 1</a:t>
            </a:r>
          </a:p>
          <a:p>
            <a:pPr lvl="1"/>
            <a:r>
              <a:t>Treść - poziom 2</a:t>
            </a:r>
          </a:p>
          <a:p>
            <a:pPr lvl="2"/>
            <a:r>
              <a:t>Treść - poziom 3</a:t>
            </a:r>
          </a:p>
          <a:p>
            <a:pPr lvl="3"/>
            <a:r>
              <a:t>Treść - poziom 4</a:t>
            </a:r>
          </a:p>
          <a:p>
            <a:pPr lvl="4"/>
            <a:r>
              <a:t>Treść - poziom 5</a:t>
            </a:r>
          </a:p>
        </p:txBody>
      </p:sp>
      <p:sp>
        <p:nvSpPr>
          <p:cNvPr id="82" name="Numer slajdu"/>
          <p:cNvSpPr txBox="1">
            <a:spLocks noGrp="1"/>
          </p:cNvSpPr>
          <p:nvPr>
            <p:ph type="sldNum" sz="quarter" idx="2"/>
          </p:nvPr>
        </p:nvSpPr>
        <p:spPr>
          <a:prstGeom prst="rect">
            <a:avLst/>
          </a:prstGeom>
        </p:spPr>
        <p:txBody>
          <a:bodyPr/>
          <a:lstStyle/>
          <a:p>
            <a:fld id="{86CB4B4D-7CA3-9044-876B-883B54F8677D}" type="slidenum">
              <a:rPr/>
              <a:t>‹N›</a:t>
            </a:fld>
            <a:endParaRPr/>
          </a:p>
        </p:txBody>
      </p:sp>
    </p:spTree>
    <p:extLst>
      <p:ext uri="{BB962C8B-B14F-4D97-AF65-F5344CB8AC3E}">
        <p14:creationId xmlns:p14="http://schemas.microsoft.com/office/powerpoint/2010/main" val="2830932912"/>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Tytuł i punktory">
    <p:spTree>
      <p:nvGrpSpPr>
        <p:cNvPr id="1" name=""/>
        <p:cNvGrpSpPr/>
        <p:nvPr/>
      </p:nvGrpSpPr>
      <p:grpSpPr>
        <a:xfrm>
          <a:off x="0" y="0"/>
          <a:ext cx="0" cy="0"/>
          <a:chOff x="0" y="0"/>
          <a:chExt cx="0" cy="0"/>
        </a:xfrm>
      </p:grpSpPr>
      <p:sp>
        <p:nvSpPr>
          <p:cNvPr id="70" name="Tekst tytułowy"/>
          <p:cNvSpPr txBox="1">
            <a:spLocks noGrp="1"/>
          </p:cNvSpPr>
          <p:nvPr>
            <p:ph type="title"/>
          </p:nvPr>
        </p:nvSpPr>
        <p:spPr>
          <a:prstGeom prst="rect">
            <a:avLst/>
          </a:prstGeom>
        </p:spPr>
        <p:txBody>
          <a:bodyPr/>
          <a:lstStyle/>
          <a:p>
            <a:r>
              <a:t>Tekst tytułowy</a:t>
            </a:r>
          </a:p>
        </p:txBody>
      </p:sp>
      <p:sp>
        <p:nvSpPr>
          <p:cNvPr id="71" name="Treść - poziom 1…"/>
          <p:cNvSpPr txBox="1">
            <a:spLocks noGrp="1"/>
          </p:cNvSpPr>
          <p:nvPr>
            <p:ph type="body" idx="1"/>
          </p:nvPr>
        </p:nvSpPr>
        <p:spPr>
          <a:prstGeom prst="rect">
            <a:avLst/>
          </a:prstGeom>
        </p:spPr>
        <p:txBody>
          <a:bodyPr/>
          <a:lstStyle/>
          <a:p>
            <a:r>
              <a:t>Treść - poziom 1</a:t>
            </a:r>
          </a:p>
          <a:p>
            <a:pPr lvl="1"/>
            <a:r>
              <a:t>Treść - poziom 2</a:t>
            </a:r>
          </a:p>
          <a:p>
            <a:pPr lvl="2"/>
            <a:r>
              <a:t>Treść - poziom 3</a:t>
            </a:r>
          </a:p>
          <a:p>
            <a:pPr lvl="3"/>
            <a:r>
              <a:t>Treść - poziom 4</a:t>
            </a:r>
          </a:p>
          <a:p>
            <a:pPr lvl="4"/>
            <a:r>
              <a:t>Treść - poziom 5</a:t>
            </a:r>
          </a:p>
        </p:txBody>
      </p:sp>
      <p:sp>
        <p:nvSpPr>
          <p:cNvPr id="72" name="Numer slajdu"/>
          <p:cNvSpPr txBox="1">
            <a:spLocks noGrp="1"/>
          </p:cNvSpPr>
          <p:nvPr>
            <p:ph type="sldNum" sz="quarter" idx="2"/>
          </p:nvPr>
        </p:nvSpPr>
        <p:spPr>
          <a:prstGeom prst="rect">
            <a:avLst/>
          </a:prstGeom>
        </p:spPr>
        <p:txBody>
          <a:bodyPr/>
          <a:lstStyle/>
          <a:p>
            <a:fld id="{86CB4B4D-7CA3-9044-876B-883B54F8677D}" type="slidenum">
              <a:rPr/>
              <a:t>‹N›</a:t>
            </a:fld>
            <a:endParaRPr/>
          </a:p>
        </p:txBody>
      </p:sp>
    </p:spTree>
    <p:extLst>
      <p:ext uri="{BB962C8B-B14F-4D97-AF65-F5344CB8AC3E}">
        <p14:creationId xmlns:p14="http://schemas.microsoft.com/office/powerpoint/2010/main" val="3060097276"/>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EFD66914-A3AB-0542-9C78-C4E840E8ED59}" type="datetime1">
              <a:rPr lang="it-IT" smtClean="0"/>
              <a:t>12/12/25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a:t>‹N›</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Date Placeholder 3"/>
          <p:cNvSpPr>
            <a:spLocks noGrp="1"/>
          </p:cNvSpPr>
          <p:nvPr>
            <p:ph type="dt" sz="half" idx="10"/>
          </p:nvPr>
        </p:nvSpPr>
        <p:spPr/>
        <p:txBody>
          <a:bodyPr/>
          <a:lstStyle/>
          <a:p>
            <a:fld id="{A12D1C1A-A209-E54F-AE61-2ABD436CED97}" type="datetime1">
              <a:rPr lang="it-IT" smtClean="0"/>
              <a:t>12/12/25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a:t>‹N›</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p:txBody>
          <a:bodyPr/>
          <a:lstStyle/>
          <a:p>
            <a:fld id="{E4E3F419-F58F-2A41-B405-A0BF7C6CB90D}" type="datetime1">
              <a:rPr lang="it-IT" smtClean="0"/>
              <a:t>12/12/25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F63A3B-78C7-47BE-AE5E-E10140E04643}" type="slidenum">
              <a:rPr lang="en-US"/>
              <a:t>‹N›</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Content Placeholder 3"/>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Content Placeholder 5"/>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p:txBody>
          <a:bodyPr/>
          <a:lstStyle/>
          <a:p>
            <a:fld id="{DE94C8E9-18A7-D54B-8FCB-088F226597E4}" type="datetime1">
              <a:rPr lang="it-IT" smtClean="0"/>
              <a:t>12/12/25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8F63A3B-78C7-47BE-AE5E-E10140E04643}" type="slidenum">
              <a:rPr lang="en-US"/>
              <a:t>‹N›</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Date Placeholder 2"/>
          <p:cNvSpPr>
            <a:spLocks noGrp="1"/>
          </p:cNvSpPr>
          <p:nvPr>
            <p:ph type="dt" sz="half" idx="10"/>
          </p:nvPr>
        </p:nvSpPr>
        <p:spPr/>
        <p:txBody>
          <a:bodyPr/>
          <a:lstStyle/>
          <a:p>
            <a:fld id="{58C5E151-7222-1549-BE7F-4369F8454D1C}" type="datetime1">
              <a:rPr lang="it-IT" smtClean="0"/>
              <a:t>12/12/25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8F63A3B-78C7-47BE-AE5E-E10140E04643}" type="slidenum">
              <a:rPr lang="en-US"/>
              <a:t>‹N›</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06BECD-3B5A-7541-844B-30CEE13DAA09}" type="datetime1">
              <a:rPr lang="it-IT" smtClean="0"/>
              <a:t>12/12/25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8F63A3B-78C7-47BE-AE5E-E10140E04643}" type="slidenum">
              <a:rPr lang="en-US"/>
              <a:t>‹N›</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13BE3293-77AD-E046-8991-BCC6539FCB1A}" type="datetime1">
              <a:rPr lang="it-IT" smtClean="0"/>
              <a:t>12/12/25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F63A3B-78C7-47BE-AE5E-E10140E04643}" type="slidenum">
              <a:rPr lang="en-US"/>
              <a:t>‹N›</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C7C3C175-1BFB-3442-A643-5798CB8DEAD6}" type="datetime1">
              <a:rPr lang="it-IT" smtClean="0"/>
              <a:t>12/12/25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F63A3B-78C7-47BE-AE5E-E10140E04643}" type="slidenum">
              <a:rPr lang="en-US"/>
              <a:t>‹N›</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4F359C-09F4-5A40-B54A-70B6786F5B8B}" type="datetime1">
              <a:rPr lang="it-IT" smtClean="0"/>
              <a:t>12/12/25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a:t>‹N›</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emf"/><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8.tif"/><Relationship Id="rId2" Type="http://schemas.openxmlformats.org/officeDocument/2006/relationships/hyperlink" Target="https://www.unicef.org/child-rights-convention" TargetMode="External"/><Relationship Id="rId1" Type="http://schemas.openxmlformats.org/officeDocument/2006/relationships/slideLayout" Target="../slideLayouts/slideLayout2.xml"/><Relationship Id="rId4" Type="http://schemas.openxmlformats.org/officeDocument/2006/relationships/image" Target="../media/image1.emf"/></Relationships>
</file>

<file path=ppt/slides/_rels/slide1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emf"/><Relationship Id="rId1" Type="http://schemas.openxmlformats.org/officeDocument/2006/relationships/slideLayout" Target="../slideLayouts/slideLayout13.xml"/><Relationship Id="rId4" Type="http://schemas.openxmlformats.org/officeDocument/2006/relationships/hyperlink" Target="https://www.thebritishacademy.ac.uk/documents/4494/46p309.pdf"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emf"/><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1.emf"/><Relationship Id="rId1" Type="http://schemas.openxmlformats.org/officeDocument/2006/relationships/slideLayout" Target="../slideLayouts/slideLayout13.xml"/><Relationship Id="rId5" Type="http://schemas.openxmlformats.org/officeDocument/2006/relationships/hyperlink" Target="https://unsplash.com/it/foto/una-scimmia-seduta-in-cima-a-un-palo-di-legno-V2YCt1G1ylw?utm_source=unsplash&amp;utm_medium=referral&amp;utm_content=creditCopyText" TargetMode="External"/><Relationship Id="rId4" Type="http://schemas.openxmlformats.org/officeDocument/2006/relationships/hyperlink" Target="https://unsplash.com/it/@matthieur68?utm_source=unsplash&amp;utm_medium=referral&amp;utm_content=creditCopyText"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8537B233-9CDD-4A90-AABB-A8963DEE4F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w Cen MT" panose="020B0602020104020603"/>
              <a:ea typeface="+mn-ea"/>
              <a:cs typeface="+mn-cs"/>
            </a:endParaRPr>
          </a:p>
        </p:txBody>
      </p:sp>
      <p:sp>
        <p:nvSpPr>
          <p:cNvPr id="7" name="CasellaDiTesto 6">
            <a:extLst>
              <a:ext uri="{FF2B5EF4-FFF2-40B4-BE49-F238E27FC236}">
                <a16:creationId xmlns:a16="http://schemas.microsoft.com/office/drawing/2014/main" id="{BE059180-9475-0CB7-7E3A-0BD40519D30E}"/>
              </a:ext>
            </a:extLst>
          </p:cNvPr>
          <p:cNvSpPr txBox="1"/>
          <p:nvPr/>
        </p:nvSpPr>
        <p:spPr>
          <a:xfrm>
            <a:off x="6570249" y="2704901"/>
            <a:ext cx="5267143" cy="2797310"/>
          </a:xfrm>
          <a:prstGeom prst="rect">
            <a:avLst/>
          </a:prstGeom>
        </p:spPr>
        <p:txBody>
          <a:bodyPr vert="horz" lIns="91440" tIns="45720" rIns="91440" bIns="45720" rtlCol="0" anchor="b">
            <a:noAutofit/>
          </a:bodyPr>
          <a:lstStyle/>
          <a:p>
            <a:pPr algn="ctr" defTabSz="914400">
              <a:lnSpc>
                <a:spcPct val="90000"/>
              </a:lnSpc>
              <a:spcBef>
                <a:spcPct val="0"/>
              </a:spcBef>
              <a:spcAft>
                <a:spcPts val="600"/>
              </a:spcAft>
            </a:pPr>
            <a:r>
              <a:rPr lang="en-US" sz="4400" dirty="0">
                <a:solidFill>
                  <a:schemeClr val="bg1">
                    <a:lumMod val="65000"/>
                    <a:lumOff val="35000"/>
                  </a:schemeClr>
                </a:solidFill>
                <a:latin typeface="High Tower Text" panose="02040502050506030303" pitchFamily="18" charset="0"/>
                <a:ea typeface="+mj-ea"/>
                <a:cs typeface="Phosphate Inline" panose="02000506050000020004" pitchFamily="2" charset="77"/>
              </a:rPr>
              <a:t>Communicating international law</a:t>
            </a:r>
          </a:p>
          <a:p>
            <a:pPr algn="ctr" defTabSz="914400">
              <a:lnSpc>
                <a:spcPct val="90000"/>
              </a:lnSpc>
              <a:spcBef>
                <a:spcPct val="0"/>
              </a:spcBef>
              <a:spcAft>
                <a:spcPts val="600"/>
              </a:spcAft>
            </a:pPr>
            <a:endParaRPr lang="en-US" sz="4400" dirty="0">
              <a:solidFill>
                <a:schemeClr val="bg1">
                  <a:lumMod val="65000"/>
                  <a:lumOff val="35000"/>
                </a:schemeClr>
              </a:solidFill>
              <a:latin typeface="High Tower Text" panose="02040502050506030303" pitchFamily="18" charset="0"/>
              <a:ea typeface="+mj-ea"/>
              <a:cs typeface="Phosphate Inline" panose="02000506050000020004" pitchFamily="2" charset="77"/>
            </a:endParaRPr>
          </a:p>
          <a:p>
            <a:pPr algn="ctr" defTabSz="914400">
              <a:lnSpc>
                <a:spcPct val="90000"/>
              </a:lnSpc>
              <a:spcBef>
                <a:spcPct val="0"/>
              </a:spcBef>
              <a:spcAft>
                <a:spcPts val="600"/>
              </a:spcAft>
            </a:pPr>
            <a:r>
              <a:rPr lang="en-US" sz="1600" dirty="0">
                <a:solidFill>
                  <a:schemeClr val="bg1">
                    <a:lumMod val="65000"/>
                    <a:lumOff val="35000"/>
                  </a:schemeClr>
                </a:solidFill>
                <a:latin typeface="High Tower Text" panose="02040502050506030303" pitchFamily="18" charset="0"/>
                <a:ea typeface="+mj-ea"/>
                <a:cs typeface="Phosphate Inline" panose="02000506050000020004" pitchFamily="2" charset="77"/>
              </a:rPr>
              <a:t>Template prepared using materials provided by Professor Joanna </a:t>
            </a:r>
            <a:r>
              <a:rPr lang="en-US" sz="1600" dirty="0" err="1">
                <a:solidFill>
                  <a:schemeClr val="bg1">
                    <a:lumMod val="65000"/>
                    <a:lumOff val="35000"/>
                  </a:schemeClr>
                </a:solidFill>
                <a:latin typeface="High Tower Text" panose="02040502050506030303" pitchFamily="18" charset="0"/>
                <a:ea typeface="+mj-ea"/>
                <a:cs typeface="Phosphate Inline" panose="02000506050000020004" pitchFamily="2" charset="77"/>
              </a:rPr>
              <a:t>Osiejewicz</a:t>
            </a:r>
            <a:r>
              <a:rPr lang="en-US" sz="1600">
                <a:solidFill>
                  <a:schemeClr val="bg1">
                    <a:lumMod val="65000"/>
                    <a:lumOff val="35000"/>
                  </a:schemeClr>
                </a:solidFill>
                <a:latin typeface="High Tower Text" panose="02040502050506030303" pitchFamily="18" charset="0"/>
                <a:ea typeface="+mj-ea"/>
                <a:cs typeface="Phosphate Inline" panose="02000506050000020004" pitchFamily="2" charset="77"/>
              </a:rPr>
              <a:t> for </a:t>
            </a:r>
            <a:r>
              <a:rPr lang="en-US" sz="1600" err="1">
                <a:solidFill>
                  <a:schemeClr val="bg1">
                    <a:lumMod val="65000"/>
                    <a:lumOff val="35000"/>
                  </a:schemeClr>
                </a:solidFill>
                <a:latin typeface="High Tower Text" panose="02040502050506030303" pitchFamily="18" charset="0"/>
                <a:ea typeface="+mj-ea"/>
                <a:cs typeface="Phosphate Inline" panose="02000506050000020004" pitchFamily="2" charset="77"/>
              </a:rPr>
              <a:t>AdvoC</a:t>
            </a:r>
            <a:r>
              <a:rPr lang="en-US" sz="1600">
                <a:solidFill>
                  <a:schemeClr val="bg1">
                    <a:lumMod val="65000"/>
                    <a:lumOff val="35000"/>
                  </a:schemeClr>
                </a:solidFill>
                <a:latin typeface="High Tower Text" panose="02040502050506030303" pitchFamily="18" charset="0"/>
                <a:ea typeface="+mj-ea"/>
                <a:cs typeface="Phosphate Inline" panose="02000506050000020004" pitchFamily="2" charset="77"/>
              </a:rPr>
              <a:t>. This template is a simplified educational tool based on original lecture slides.</a:t>
            </a:r>
          </a:p>
          <a:p>
            <a:pPr algn="ctr" defTabSz="914400">
              <a:lnSpc>
                <a:spcPct val="90000"/>
              </a:lnSpc>
              <a:spcBef>
                <a:spcPct val="0"/>
              </a:spcBef>
              <a:spcAft>
                <a:spcPts val="600"/>
              </a:spcAft>
            </a:pPr>
            <a:endParaRPr lang="en-US" sz="4400" kern="1200">
              <a:solidFill>
                <a:schemeClr val="bg1">
                  <a:lumMod val="65000"/>
                  <a:lumOff val="35000"/>
                </a:schemeClr>
              </a:solidFill>
              <a:latin typeface="Phosphate Inline" panose="02000506050000020004" pitchFamily="2" charset="77"/>
              <a:ea typeface="+mj-ea"/>
              <a:cs typeface="Phosphate Inline" panose="02000506050000020004" pitchFamily="2" charset="77"/>
            </a:endParaRPr>
          </a:p>
        </p:txBody>
      </p:sp>
      <p:pic>
        <p:nvPicPr>
          <p:cNvPr id="5" name="Immagine 4">
            <a:extLst>
              <a:ext uri="{FF2B5EF4-FFF2-40B4-BE49-F238E27FC236}">
                <a16:creationId xmlns:a16="http://schemas.microsoft.com/office/drawing/2014/main" id="{8024F698-799D-97BE-FC64-5DAF1097B40E}"/>
              </a:ext>
            </a:extLst>
          </p:cNvPr>
          <p:cNvPicPr>
            <a:picLocks noChangeAspect="1"/>
          </p:cNvPicPr>
          <p:nvPr/>
        </p:nvPicPr>
        <p:blipFill rotWithShape="1">
          <a:blip r:embed="rId3"/>
          <a:srcRect l="22798" t="38667" r="21540" b="39000"/>
          <a:stretch/>
        </p:blipFill>
        <p:spPr>
          <a:xfrm>
            <a:off x="752856" y="1108199"/>
            <a:ext cx="5077769" cy="2879851"/>
          </a:xfrm>
          <a:prstGeom prst="rect">
            <a:avLst/>
          </a:prstGeom>
        </p:spPr>
      </p:pic>
      <p:cxnSp>
        <p:nvCxnSpPr>
          <p:cNvPr id="14" name="Straight Connector 13">
            <a:extLst>
              <a:ext uri="{FF2B5EF4-FFF2-40B4-BE49-F238E27FC236}">
                <a16:creationId xmlns:a16="http://schemas.microsoft.com/office/drawing/2014/main" id="{040575EE-C594-4566-BC00-663004E52AB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215641" y="1417320"/>
            <a:ext cx="0" cy="402336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Immagine 7">
            <a:extLst>
              <a:ext uri="{FF2B5EF4-FFF2-40B4-BE49-F238E27FC236}">
                <a16:creationId xmlns:a16="http://schemas.microsoft.com/office/drawing/2014/main" id="{A4E800FA-EB2F-528C-AD9B-9782F69874C8}"/>
              </a:ext>
            </a:extLst>
          </p:cNvPr>
          <p:cNvPicPr>
            <a:picLocks noChangeAspect="1"/>
          </p:cNvPicPr>
          <p:nvPr/>
        </p:nvPicPr>
        <p:blipFill>
          <a:blip r:embed="rId4"/>
          <a:stretch>
            <a:fillRect/>
          </a:stretch>
        </p:blipFill>
        <p:spPr>
          <a:xfrm>
            <a:off x="6131014" y="5892160"/>
            <a:ext cx="993619" cy="960863"/>
          </a:xfrm>
          <a:prstGeom prst="rect">
            <a:avLst/>
          </a:prstGeom>
        </p:spPr>
      </p:pic>
      <p:sp>
        <p:nvSpPr>
          <p:cNvPr id="10" name="CasellaDiTesto 9">
            <a:extLst>
              <a:ext uri="{FF2B5EF4-FFF2-40B4-BE49-F238E27FC236}">
                <a16:creationId xmlns:a16="http://schemas.microsoft.com/office/drawing/2014/main" id="{5110AC2F-B39D-5F00-F6AC-55F15D691211}"/>
              </a:ext>
            </a:extLst>
          </p:cNvPr>
          <p:cNvSpPr txBox="1"/>
          <p:nvPr/>
        </p:nvSpPr>
        <p:spPr>
          <a:xfrm>
            <a:off x="7126095" y="5905520"/>
            <a:ext cx="4724530" cy="861774"/>
          </a:xfrm>
          <a:prstGeom prst="rect">
            <a:avLst/>
          </a:prstGeom>
          <a:noFill/>
        </p:spPr>
        <p:txBody>
          <a:bodyPr wrap="square">
            <a:spAutoFit/>
          </a:bodyPr>
          <a:lstStyle/>
          <a:p>
            <a:pPr algn="just">
              <a:lnSpc>
                <a:spcPts val="1200"/>
              </a:lnSpc>
            </a:pPr>
            <a:r>
              <a:rPr lang="it-IT" sz="1100" err="1">
                <a:solidFill>
                  <a:schemeClr val="bg1">
                    <a:lumMod val="50000"/>
                    <a:lumOff val="50000"/>
                  </a:schemeClr>
                </a:solidFill>
                <a:effectLst/>
                <a:latin typeface="Georgia" panose="02040502050405020303" pitchFamily="18" charset="0"/>
              </a:rPr>
              <a:t>Funded</a:t>
            </a:r>
            <a:r>
              <a:rPr lang="it-IT" sz="1100">
                <a:solidFill>
                  <a:schemeClr val="bg1">
                    <a:lumMod val="50000"/>
                    <a:lumOff val="50000"/>
                  </a:schemeClr>
                </a:solidFill>
                <a:effectLst/>
                <a:latin typeface="Georgia" panose="02040502050405020303" pitchFamily="18" charset="0"/>
              </a:rPr>
              <a:t> by the </a:t>
            </a:r>
            <a:r>
              <a:rPr lang="it-IT" sz="1100" err="1">
                <a:solidFill>
                  <a:schemeClr val="bg1">
                    <a:lumMod val="50000"/>
                    <a:lumOff val="50000"/>
                  </a:schemeClr>
                </a:solidFill>
                <a:effectLst/>
                <a:latin typeface="Georgia" panose="02040502050405020303" pitchFamily="18" charset="0"/>
              </a:rPr>
              <a:t>European</a:t>
            </a:r>
            <a:r>
              <a:rPr lang="it-IT" sz="1100">
                <a:solidFill>
                  <a:schemeClr val="bg1">
                    <a:lumMod val="50000"/>
                    <a:lumOff val="50000"/>
                  </a:schemeClr>
                </a:solidFill>
                <a:effectLst/>
                <a:latin typeface="Georgia" panose="02040502050405020303" pitchFamily="18" charset="0"/>
              </a:rPr>
              <a:t> Union. </a:t>
            </a:r>
            <a:r>
              <a:rPr lang="it-IT" sz="1100" err="1">
                <a:solidFill>
                  <a:schemeClr val="bg1">
                    <a:lumMod val="50000"/>
                    <a:lumOff val="50000"/>
                  </a:schemeClr>
                </a:solidFill>
                <a:effectLst/>
                <a:latin typeface="Georgia" panose="02040502050405020303" pitchFamily="18" charset="0"/>
              </a:rPr>
              <a:t>Views</a:t>
            </a:r>
            <a:r>
              <a:rPr lang="it-IT" sz="1100">
                <a:solidFill>
                  <a:schemeClr val="bg1">
                    <a:lumMod val="50000"/>
                    <a:lumOff val="50000"/>
                  </a:schemeClr>
                </a:solidFill>
                <a:effectLst/>
                <a:latin typeface="Georgia" panose="02040502050405020303" pitchFamily="18" charset="0"/>
              </a:rPr>
              <a:t> and opinions </a:t>
            </a:r>
            <a:r>
              <a:rPr lang="it-IT" sz="1100" err="1">
                <a:solidFill>
                  <a:schemeClr val="bg1">
                    <a:lumMod val="50000"/>
                    <a:lumOff val="50000"/>
                  </a:schemeClr>
                </a:solidFill>
                <a:effectLst/>
                <a:latin typeface="Georgia" panose="02040502050405020303" pitchFamily="18" charset="0"/>
              </a:rPr>
              <a:t>expressed</a:t>
            </a:r>
            <a:r>
              <a:rPr lang="it-IT" sz="1100">
                <a:solidFill>
                  <a:schemeClr val="bg1">
                    <a:lumMod val="50000"/>
                    <a:lumOff val="50000"/>
                  </a:schemeClr>
                </a:solidFill>
                <a:effectLst/>
                <a:latin typeface="Georgia" panose="02040502050405020303" pitchFamily="18" charset="0"/>
              </a:rPr>
              <a:t> are </a:t>
            </a:r>
            <a:r>
              <a:rPr lang="it-IT" sz="1100" err="1">
                <a:solidFill>
                  <a:schemeClr val="bg1">
                    <a:lumMod val="50000"/>
                    <a:lumOff val="50000"/>
                  </a:schemeClr>
                </a:solidFill>
                <a:effectLst/>
                <a:latin typeface="Georgia" panose="02040502050405020303" pitchFamily="18" charset="0"/>
              </a:rPr>
              <a:t>however</a:t>
            </a:r>
            <a:r>
              <a:rPr lang="it-IT" sz="1100">
                <a:solidFill>
                  <a:schemeClr val="bg1">
                    <a:lumMod val="50000"/>
                    <a:lumOff val="50000"/>
                  </a:schemeClr>
                </a:solidFill>
                <a:effectLst/>
                <a:latin typeface="Georgia" panose="02040502050405020303" pitchFamily="18" charset="0"/>
              </a:rPr>
              <a:t> </a:t>
            </a:r>
            <a:r>
              <a:rPr lang="it-IT" sz="1100" err="1">
                <a:solidFill>
                  <a:schemeClr val="bg1">
                    <a:lumMod val="50000"/>
                    <a:lumOff val="50000"/>
                  </a:schemeClr>
                </a:solidFill>
                <a:effectLst/>
                <a:latin typeface="Georgia" panose="02040502050405020303" pitchFamily="18" charset="0"/>
              </a:rPr>
              <a:t>those</a:t>
            </a:r>
            <a:r>
              <a:rPr lang="it-IT" sz="1100">
                <a:solidFill>
                  <a:schemeClr val="bg1">
                    <a:lumMod val="50000"/>
                    <a:lumOff val="50000"/>
                  </a:schemeClr>
                </a:solidFill>
                <a:effectLst/>
                <a:latin typeface="Georgia" panose="02040502050405020303" pitchFamily="18" charset="0"/>
              </a:rPr>
              <a:t> of the </a:t>
            </a:r>
            <a:r>
              <a:rPr lang="it-IT" sz="1100" err="1">
                <a:solidFill>
                  <a:schemeClr val="bg1">
                    <a:lumMod val="50000"/>
                    <a:lumOff val="50000"/>
                  </a:schemeClr>
                </a:solidFill>
                <a:effectLst/>
                <a:latin typeface="Georgia" panose="02040502050405020303" pitchFamily="18" charset="0"/>
              </a:rPr>
              <a:t>author</a:t>
            </a:r>
            <a:r>
              <a:rPr lang="it-IT" sz="1100">
                <a:solidFill>
                  <a:schemeClr val="bg1">
                    <a:lumMod val="50000"/>
                    <a:lumOff val="50000"/>
                  </a:schemeClr>
                </a:solidFill>
                <a:effectLst/>
                <a:latin typeface="Georgia" panose="02040502050405020303" pitchFamily="18" charset="0"/>
              </a:rPr>
              <a:t>(</a:t>
            </a:r>
            <a:r>
              <a:rPr lang="it-IT" sz="1100" err="1">
                <a:solidFill>
                  <a:schemeClr val="bg1">
                    <a:lumMod val="50000"/>
                    <a:lumOff val="50000"/>
                  </a:schemeClr>
                </a:solidFill>
                <a:effectLst/>
                <a:latin typeface="Georgia" panose="02040502050405020303" pitchFamily="18" charset="0"/>
              </a:rPr>
              <a:t>s</a:t>
            </a:r>
            <a:r>
              <a:rPr lang="it-IT" sz="1100">
                <a:solidFill>
                  <a:schemeClr val="bg1">
                    <a:lumMod val="50000"/>
                    <a:lumOff val="50000"/>
                  </a:schemeClr>
                </a:solidFill>
                <a:effectLst/>
                <a:latin typeface="Georgia" panose="02040502050405020303" pitchFamily="18" charset="0"/>
              </a:rPr>
              <a:t>) </a:t>
            </a:r>
            <a:r>
              <a:rPr lang="it-IT" sz="1100" err="1">
                <a:solidFill>
                  <a:schemeClr val="bg1">
                    <a:lumMod val="50000"/>
                    <a:lumOff val="50000"/>
                  </a:schemeClr>
                </a:solidFill>
                <a:effectLst/>
                <a:latin typeface="Georgia" panose="02040502050405020303" pitchFamily="18" charset="0"/>
              </a:rPr>
              <a:t>only</a:t>
            </a:r>
            <a:r>
              <a:rPr lang="it-IT" sz="1100">
                <a:solidFill>
                  <a:schemeClr val="bg1">
                    <a:lumMod val="50000"/>
                    <a:lumOff val="50000"/>
                  </a:schemeClr>
                </a:solidFill>
                <a:latin typeface="Georgia" panose="02040502050405020303" pitchFamily="18" charset="0"/>
              </a:rPr>
              <a:t> </a:t>
            </a:r>
            <a:r>
              <a:rPr lang="it-IT" sz="1100">
                <a:solidFill>
                  <a:schemeClr val="bg1">
                    <a:lumMod val="50000"/>
                    <a:lumOff val="50000"/>
                  </a:schemeClr>
                </a:solidFill>
                <a:effectLst/>
                <a:latin typeface="Georgia" panose="02040502050405020303" pitchFamily="18" charset="0"/>
              </a:rPr>
              <a:t>and do </a:t>
            </a:r>
            <a:r>
              <a:rPr lang="it-IT" sz="1100" err="1">
                <a:solidFill>
                  <a:schemeClr val="bg1">
                    <a:lumMod val="50000"/>
                    <a:lumOff val="50000"/>
                  </a:schemeClr>
                </a:solidFill>
                <a:effectLst/>
                <a:latin typeface="Georgia" panose="02040502050405020303" pitchFamily="18" charset="0"/>
              </a:rPr>
              <a:t>not</a:t>
            </a:r>
            <a:r>
              <a:rPr lang="it-IT" sz="1100">
                <a:solidFill>
                  <a:schemeClr val="bg1">
                    <a:lumMod val="50000"/>
                    <a:lumOff val="50000"/>
                  </a:schemeClr>
                </a:solidFill>
                <a:effectLst/>
                <a:latin typeface="Georgia" panose="02040502050405020303" pitchFamily="18" charset="0"/>
              </a:rPr>
              <a:t> </a:t>
            </a:r>
            <a:r>
              <a:rPr lang="it-IT" sz="1100" err="1">
                <a:solidFill>
                  <a:schemeClr val="bg1">
                    <a:lumMod val="50000"/>
                    <a:lumOff val="50000"/>
                  </a:schemeClr>
                </a:solidFill>
                <a:effectLst/>
                <a:latin typeface="Georgia" panose="02040502050405020303" pitchFamily="18" charset="0"/>
              </a:rPr>
              <a:t>necessarily</a:t>
            </a:r>
            <a:r>
              <a:rPr lang="it-IT" sz="1100">
                <a:solidFill>
                  <a:schemeClr val="bg1">
                    <a:lumMod val="50000"/>
                    <a:lumOff val="50000"/>
                  </a:schemeClr>
                </a:solidFill>
                <a:effectLst/>
                <a:latin typeface="Georgia" panose="02040502050405020303" pitchFamily="18" charset="0"/>
              </a:rPr>
              <a:t> </a:t>
            </a:r>
            <a:r>
              <a:rPr lang="it-IT" sz="1100" err="1">
                <a:solidFill>
                  <a:schemeClr val="bg1">
                    <a:lumMod val="50000"/>
                    <a:lumOff val="50000"/>
                  </a:schemeClr>
                </a:solidFill>
                <a:effectLst/>
                <a:latin typeface="Georgia" panose="02040502050405020303" pitchFamily="18" charset="0"/>
              </a:rPr>
              <a:t>reflect</a:t>
            </a:r>
            <a:r>
              <a:rPr lang="it-IT" sz="1100">
                <a:solidFill>
                  <a:schemeClr val="bg1">
                    <a:lumMod val="50000"/>
                    <a:lumOff val="50000"/>
                  </a:schemeClr>
                </a:solidFill>
                <a:effectLst/>
                <a:latin typeface="Georgia" panose="02040502050405020303" pitchFamily="18" charset="0"/>
              </a:rPr>
              <a:t> </a:t>
            </a:r>
            <a:r>
              <a:rPr lang="it-IT" sz="1100" err="1">
                <a:solidFill>
                  <a:schemeClr val="bg1">
                    <a:lumMod val="50000"/>
                    <a:lumOff val="50000"/>
                  </a:schemeClr>
                </a:solidFill>
                <a:effectLst/>
                <a:latin typeface="Georgia" panose="02040502050405020303" pitchFamily="18" charset="0"/>
              </a:rPr>
              <a:t>those</a:t>
            </a:r>
            <a:r>
              <a:rPr lang="it-IT" sz="1100">
                <a:solidFill>
                  <a:schemeClr val="bg1">
                    <a:lumMod val="50000"/>
                    <a:lumOff val="50000"/>
                  </a:schemeClr>
                </a:solidFill>
                <a:effectLst/>
                <a:latin typeface="Georgia" panose="02040502050405020303" pitchFamily="18" charset="0"/>
              </a:rPr>
              <a:t> of the </a:t>
            </a:r>
            <a:r>
              <a:rPr lang="it-IT" sz="1100" err="1">
                <a:solidFill>
                  <a:schemeClr val="bg1">
                    <a:lumMod val="50000"/>
                    <a:lumOff val="50000"/>
                  </a:schemeClr>
                </a:solidFill>
                <a:effectLst/>
                <a:latin typeface="Georgia" panose="02040502050405020303" pitchFamily="18" charset="0"/>
              </a:rPr>
              <a:t>European</a:t>
            </a:r>
            <a:r>
              <a:rPr lang="it-IT" sz="1100">
                <a:solidFill>
                  <a:schemeClr val="bg1">
                    <a:lumMod val="50000"/>
                    <a:lumOff val="50000"/>
                  </a:schemeClr>
                </a:solidFill>
                <a:effectLst/>
                <a:latin typeface="Georgia" panose="02040502050405020303" pitchFamily="18" charset="0"/>
              </a:rPr>
              <a:t> Union or </a:t>
            </a:r>
            <a:r>
              <a:rPr lang="it-IT" sz="1100">
                <a:solidFill>
                  <a:schemeClr val="bg1">
                    <a:lumMod val="50000"/>
                    <a:lumOff val="50000"/>
                  </a:schemeClr>
                </a:solidFill>
                <a:latin typeface="Georgia" panose="02040502050405020303" pitchFamily="18" charset="0"/>
              </a:rPr>
              <a:t>the </a:t>
            </a:r>
            <a:r>
              <a:rPr lang="it-IT" sz="1100" err="1">
                <a:solidFill>
                  <a:schemeClr val="bg1">
                    <a:lumMod val="50000"/>
                    <a:lumOff val="50000"/>
                  </a:schemeClr>
                </a:solidFill>
                <a:latin typeface="Georgia" panose="02040502050405020303" pitchFamily="18" charset="0"/>
              </a:rPr>
              <a:t>European</a:t>
            </a:r>
            <a:r>
              <a:rPr lang="it-IT" sz="1100">
                <a:solidFill>
                  <a:schemeClr val="bg1">
                    <a:lumMod val="50000"/>
                    <a:lumOff val="50000"/>
                  </a:schemeClr>
                </a:solidFill>
                <a:latin typeface="Georgia" panose="02040502050405020303" pitchFamily="18" charset="0"/>
              </a:rPr>
              <a:t> </a:t>
            </a:r>
            <a:r>
              <a:rPr lang="it-IT" sz="1100" err="1">
                <a:solidFill>
                  <a:schemeClr val="bg1">
                    <a:lumMod val="50000"/>
                    <a:lumOff val="50000"/>
                  </a:schemeClr>
                </a:solidFill>
                <a:latin typeface="Georgia" panose="02040502050405020303" pitchFamily="18" charset="0"/>
              </a:rPr>
              <a:t>Education</a:t>
            </a:r>
            <a:r>
              <a:rPr lang="it-IT" sz="1100">
                <a:solidFill>
                  <a:schemeClr val="bg1">
                    <a:lumMod val="50000"/>
                    <a:lumOff val="50000"/>
                  </a:schemeClr>
                </a:solidFill>
                <a:latin typeface="Georgia" panose="02040502050405020303" pitchFamily="18" charset="0"/>
              </a:rPr>
              <a:t> and Culture Executive Agency (EACEA). </a:t>
            </a:r>
            <a:r>
              <a:rPr lang="it-IT" sz="1100" err="1">
                <a:solidFill>
                  <a:schemeClr val="bg1">
                    <a:lumMod val="50000"/>
                    <a:lumOff val="50000"/>
                  </a:schemeClr>
                </a:solidFill>
                <a:effectLst/>
                <a:latin typeface="Georgia" panose="02040502050405020303" pitchFamily="18" charset="0"/>
              </a:rPr>
              <a:t>Neither</a:t>
            </a:r>
            <a:r>
              <a:rPr lang="it-IT" sz="1100">
                <a:solidFill>
                  <a:schemeClr val="bg1">
                    <a:lumMod val="50000"/>
                    <a:lumOff val="50000"/>
                  </a:schemeClr>
                </a:solidFill>
                <a:latin typeface="Georgia" panose="02040502050405020303" pitchFamily="18" charset="0"/>
              </a:rPr>
              <a:t> </a:t>
            </a:r>
            <a:r>
              <a:rPr lang="it-IT" sz="1100">
                <a:solidFill>
                  <a:schemeClr val="bg1">
                    <a:lumMod val="50000"/>
                    <a:lumOff val="50000"/>
                  </a:schemeClr>
                </a:solidFill>
                <a:effectLst/>
                <a:latin typeface="Georgia" panose="02040502050405020303" pitchFamily="18" charset="0"/>
              </a:rPr>
              <a:t>the </a:t>
            </a:r>
            <a:r>
              <a:rPr lang="it-IT" sz="1100" err="1">
                <a:solidFill>
                  <a:schemeClr val="bg1">
                    <a:lumMod val="50000"/>
                    <a:lumOff val="50000"/>
                  </a:schemeClr>
                </a:solidFill>
                <a:effectLst/>
                <a:latin typeface="Georgia" panose="02040502050405020303" pitchFamily="18" charset="0"/>
              </a:rPr>
              <a:t>European</a:t>
            </a:r>
            <a:r>
              <a:rPr lang="it-IT" sz="1100">
                <a:solidFill>
                  <a:schemeClr val="bg1">
                    <a:lumMod val="50000"/>
                    <a:lumOff val="50000"/>
                  </a:schemeClr>
                </a:solidFill>
                <a:effectLst/>
                <a:latin typeface="Georgia" panose="02040502050405020303" pitchFamily="18" charset="0"/>
              </a:rPr>
              <a:t> Union </a:t>
            </a:r>
            <a:r>
              <a:rPr lang="it-IT" sz="1100" err="1">
                <a:solidFill>
                  <a:schemeClr val="bg1">
                    <a:lumMod val="50000"/>
                    <a:lumOff val="50000"/>
                  </a:schemeClr>
                </a:solidFill>
                <a:effectLst/>
                <a:latin typeface="Georgia" panose="02040502050405020303" pitchFamily="18" charset="0"/>
              </a:rPr>
              <a:t>nor</a:t>
            </a:r>
            <a:r>
              <a:rPr lang="it-IT" sz="1100">
                <a:solidFill>
                  <a:schemeClr val="bg1">
                    <a:lumMod val="50000"/>
                    <a:lumOff val="50000"/>
                  </a:schemeClr>
                </a:solidFill>
                <a:effectLst/>
                <a:latin typeface="Georgia" panose="02040502050405020303" pitchFamily="18" charset="0"/>
              </a:rPr>
              <a:t> the </a:t>
            </a:r>
            <a:r>
              <a:rPr lang="it-IT" sz="1100" err="1">
                <a:solidFill>
                  <a:schemeClr val="bg1">
                    <a:lumMod val="50000"/>
                    <a:lumOff val="50000"/>
                  </a:schemeClr>
                </a:solidFill>
                <a:effectLst/>
                <a:latin typeface="Georgia" panose="02040502050405020303" pitchFamily="18" charset="0"/>
              </a:rPr>
              <a:t>granting</a:t>
            </a:r>
            <a:r>
              <a:rPr lang="it-IT" sz="1100">
                <a:solidFill>
                  <a:schemeClr val="bg1">
                    <a:lumMod val="50000"/>
                    <a:lumOff val="50000"/>
                  </a:schemeClr>
                </a:solidFill>
                <a:effectLst/>
                <a:latin typeface="Georgia" panose="02040502050405020303" pitchFamily="18" charset="0"/>
              </a:rPr>
              <a:t> authority can be </a:t>
            </a:r>
            <a:r>
              <a:rPr lang="it-IT" sz="1100" err="1">
                <a:solidFill>
                  <a:schemeClr val="bg1">
                    <a:lumMod val="50000"/>
                    <a:lumOff val="50000"/>
                  </a:schemeClr>
                </a:solidFill>
                <a:effectLst/>
                <a:latin typeface="Georgia" panose="02040502050405020303" pitchFamily="18" charset="0"/>
              </a:rPr>
              <a:t>held</a:t>
            </a:r>
            <a:r>
              <a:rPr lang="it-IT" sz="1100">
                <a:solidFill>
                  <a:schemeClr val="bg1">
                    <a:lumMod val="50000"/>
                    <a:lumOff val="50000"/>
                  </a:schemeClr>
                </a:solidFill>
                <a:effectLst/>
                <a:latin typeface="Georgia" panose="02040502050405020303" pitchFamily="18" charset="0"/>
              </a:rPr>
              <a:t> </a:t>
            </a:r>
            <a:r>
              <a:rPr lang="it-IT" sz="1100" err="1">
                <a:solidFill>
                  <a:schemeClr val="bg1">
                    <a:lumMod val="50000"/>
                    <a:lumOff val="50000"/>
                  </a:schemeClr>
                </a:solidFill>
                <a:effectLst/>
                <a:latin typeface="Georgia" panose="02040502050405020303" pitchFamily="18" charset="0"/>
              </a:rPr>
              <a:t>responsible</a:t>
            </a:r>
            <a:r>
              <a:rPr lang="it-IT" sz="1100">
                <a:solidFill>
                  <a:schemeClr val="bg1">
                    <a:lumMod val="50000"/>
                    <a:lumOff val="50000"/>
                  </a:schemeClr>
                </a:solidFill>
                <a:effectLst/>
                <a:latin typeface="Georgia" panose="02040502050405020303" pitchFamily="18" charset="0"/>
              </a:rPr>
              <a:t> for </a:t>
            </a:r>
            <a:r>
              <a:rPr lang="it-IT" sz="1100" err="1">
                <a:solidFill>
                  <a:schemeClr val="bg1">
                    <a:lumMod val="50000"/>
                    <a:lumOff val="50000"/>
                  </a:schemeClr>
                </a:solidFill>
                <a:effectLst/>
                <a:latin typeface="Georgia" panose="02040502050405020303" pitchFamily="18" charset="0"/>
              </a:rPr>
              <a:t>them</a:t>
            </a:r>
            <a:r>
              <a:rPr lang="it-IT" sz="1100">
                <a:solidFill>
                  <a:schemeClr val="bg1">
                    <a:lumMod val="50000"/>
                    <a:lumOff val="50000"/>
                  </a:schemeClr>
                </a:solidFill>
                <a:effectLst/>
                <a:latin typeface="Georgia" panose="02040502050405020303" pitchFamily="18" charset="0"/>
              </a:rPr>
              <a:t>.</a:t>
            </a:r>
          </a:p>
        </p:txBody>
      </p:sp>
      <p:pic>
        <p:nvPicPr>
          <p:cNvPr id="18" name="Immagine 17">
            <a:extLst>
              <a:ext uri="{FF2B5EF4-FFF2-40B4-BE49-F238E27FC236}">
                <a16:creationId xmlns:a16="http://schemas.microsoft.com/office/drawing/2014/main" id="{4E974534-D5BF-708F-90AF-52DCCF720DD7}"/>
              </a:ext>
            </a:extLst>
          </p:cNvPr>
          <p:cNvPicPr>
            <a:picLocks noChangeAspect="1"/>
          </p:cNvPicPr>
          <p:nvPr/>
        </p:nvPicPr>
        <p:blipFill rotWithShape="1">
          <a:blip r:embed="rId5">
            <a:extLst>
              <a:ext uri="{28A0092B-C50C-407E-A947-70E740481C1C}">
                <a14:useLocalDpi xmlns:a14="http://schemas.microsoft.com/office/drawing/2010/main" val="0"/>
              </a:ext>
            </a:extLst>
          </a:blip>
          <a:srcRect r="14520" b="-8324"/>
          <a:stretch/>
        </p:blipFill>
        <p:spPr bwMode="auto">
          <a:xfrm>
            <a:off x="187759" y="5921511"/>
            <a:ext cx="4810868" cy="866363"/>
          </a:xfrm>
          <a:prstGeom prst="rect">
            <a:avLst/>
          </a:prstGeom>
          <a:noFill/>
          <a:ln>
            <a:noFill/>
          </a:ln>
        </p:spPr>
      </p:pic>
      <p:cxnSp>
        <p:nvCxnSpPr>
          <p:cNvPr id="20" name="Connettore 1 19">
            <a:extLst>
              <a:ext uri="{FF2B5EF4-FFF2-40B4-BE49-F238E27FC236}">
                <a16:creationId xmlns:a16="http://schemas.microsoft.com/office/drawing/2014/main" id="{9B2FBE91-B7EA-72A6-FA72-0780BC5E40B7}"/>
              </a:ext>
            </a:extLst>
          </p:cNvPr>
          <p:cNvCxnSpPr>
            <a:cxnSpLocks/>
          </p:cNvCxnSpPr>
          <p:nvPr/>
        </p:nvCxnSpPr>
        <p:spPr>
          <a:xfrm>
            <a:off x="6096000" y="499504"/>
            <a:ext cx="0" cy="4097240"/>
          </a:xfrm>
          <a:prstGeom prst="line">
            <a:avLst/>
          </a:prstGeom>
          <a:ln w="38100">
            <a:solidFill>
              <a:schemeClr val="tx2">
                <a:lumMod val="50000"/>
              </a:schemeClr>
            </a:solidFill>
          </a:ln>
          <a:effectLst/>
        </p:spPr>
        <p:style>
          <a:lnRef idx="1">
            <a:schemeClr val="accent1"/>
          </a:lnRef>
          <a:fillRef idx="0">
            <a:schemeClr val="accent1"/>
          </a:fillRef>
          <a:effectRef idx="0">
            <a:schemeClr val="accent1"/>
          </a:effectRef>
          <a:fontRef idx="minor">
            <a:schemeClr val="tx1"/>
          </a:fontRef>
        </p:style>
      </p:cxnSp>
      <p:cxnSp>
        <p:nvCxnSpPr>
          <p:cNvPr id="33" name="Connettore 1 32">
            <a:extLst>
              <a:ext uri="{FF2B5EF4-FFF2-40B4-BE49-F238E27FC236}">
                <a16:creationId xmlns:a16="http://schemas.microsoft.com/office/drawing/2014/main" id="{AEE8A902-A994-9F8B-F9DD-B4B3533E435A}"/>
              </a:ext>
            </a:extLst>
          </p:cNvPr>
          <p:cNvCxnSpPr>
            <a:cxnSpLocks/>
          </p:cNvCxnSpPr>
          <p:nvPr/>
        </p:nvCxnSpPr>
        <p:spPr>
          <a:xfrm>
            <a:off x="0" y="5851384"/>
            <a:ext cx="12192000" cy="0"/>
          </a:xfrm>
          <a:prstGeom prst="line">
            <a:avLst/>
          </a:prstGeom>
          <a:ln w="19050">
            <a:solidFill>
              <a:schemeClr val="tx2">
                <a:lumMod val="50000"/>
              </a:schemeClr>
            </a:solidFill>
          </a:ln>
          <a:effectLst/>
        </p:spPr>
        <p:style>
          <a:lnRef idx="1">
            <a:schemeClr val="accent1"/>
          </a:lnRef>
          <a:fillRef idx="0">
            <a:schemeClr val="accent1"/>
          </a:fillRef>
          <a:effectRef idx="0">
            <a:schemeClr val="accent1"/>
          </a:effectRef>
          <a:fontRef idx="minor">
            <a:schemeClr val="tx1"/>
          </a:fontRef>
        </p:style>
      </p:cxnSp>
      <p:sp>
        <p:nvSpPr>
          <p:cNvPr id="2" name="Freeform 8">
            <a:extLst>
              <a:ext uri="{FF2B5EF4-FFF2-40B4-BE49-F238E27FC236}">
                <a16:creationId xmlns:a16="http://schemas.microsoft.com/office/drawing/2014/main" id="{889E2DB9-BAAD-1EE9-C399-0EC41C1FEE57}"/>
              </a:ext>
            </a:extLst>
          </p:cNvPr>
          <p:cNvSpPr/>
          <p:nvPr/>
        </p:nvSpPr>
        <p:spPr>
          <a:xfrm>
            <a:off x="5159510" y="5933129"/>
            <a:ext cx="674598" cy="813801"/>
          </a:xfrm>
          <a:custGeom>
            <a:avLst/>
            <a:gdLst/>
            <a:ahLst/>
            <a:cxnLst/>
            <a:rect l="l" t="t" r="r" b="b"/>
            <a:pathLst>
              <a:path w="524577" h="585106">
                <a:moveTo>
                  <a:pt x="0" y="0"/>
                </a:moveTo>
                <a:lnTo>
                  <a:pt x="524578" y="0"/>
                </a:lnTo>
                <a:lnTo>
                  <a:pt x="524578" y="585106"/>
                </a:lnTo>
                <a:lnTo>
                  <a:pt x="0" y="585106"/>
                </a:lnTo>
                <a:lnTo>
                  <a:pt x="0" y="0"/>
                </a:lnTo>
                <a:close/>
              </a:path>
            </a:pathLst>
          </a:custGeom>
          <a:blipFill>
            <a:blip r:embed="rId6"/>
            <a:stretch>
              <a:fillRect/>
            </a:stretch>
          </a:blipFill>
        </p:spPr>
        <p:txBody>
          <a:bodyPr/>
          <a:lstStyle/>
          <a:p>
            <a:endParaRPr lang="it-IT"/>
          </a:p>
        </p:txBody>
      </p:sp>
    </p:spTree>
    <p:extLst>
      <p:ext uri="{BB962C8B-B14F-4D97-AF65-F5344CB8AC3E}">
        <p14:creationId xmlns:p14="http://schemas.microsoft.com/office/powerpoint/2010/main" val="1147580417"/>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7D8FBD1-8969-45B6-C4FB-918346E4F944}"/>
              </a:ext>
            </a:extLst>
          </p:cNvPr>
          <p:cNvSpPr>
            <a:spLocks noGrp="1"/>
          </p:cNvSpPr>
          <p:nvPr>
            <p:ph type="body" idx="1"/>
          </p:nvPr>
        </p:nvSpPr>
        <p:spPr>
          <a:xfrm>
            <a:off x="380715" y="1649412"/>
            <a:ext cx="11239500" cy="5072063"/>
          </a:xfrm>
        </p:spPr>
        <p:txBody>
          <a:bodyPr>
            <a:normAutofit fontScale="92500" lnSpcReduction="10000"/>
          </a:bodyPr>
          <a:lstStyle/>
          <a:p>
            <a:pPr algn="just">
              <a:buNone/>
            </a:pPr>
            <a:r>
              <a:rPr lang="en-US" sz="2200" b="1" i="0" u="none" strike="noStrike">
                <a:solidFill>
                  <a:srgbClr val="000000"/>
                </a:solidFill>
                <a:effectLst/>
                <a:latin typeface="Georgia" panose="02040502050405020303" pitchFamily="18" charset="0"/>
              </a:rPr>
              <a:t>Exercise 2: Extreme Situations Simulation</a:t>
            </a:r>
          </a:p>
          <a:p>
            <a:pPr algn="just">
              <a:buNone/>
            </a:pPr>
            <a:r>
              <a:rPr lang="en-US" sz="2200" b="1" i="0" u="none" strike="noStrike">
                <a:solidFill>
                  <a:srgbClr val="000000"/>
                </a:solidFill>
                <a:effectLst/>
                <a:latin typeface="Georgia" panose="02040502050405020303" pitchFamily="18" charset="0"/>
              </a:rPr>
              <a:t>Format</a:t>
            </a:r>
            <a:r>
              <a:rPr lang="en-US" sz="2200" b="0" i="0" u="none" strike="noStrike">
                <a:solidFill>
                  <a:srgbClr val="000000"/>
                </a:solidFill>
                <a:effectLst/>
                <a:latin typeface="Georgia" panose="02040502050405020303" pitchFamily="18" charset="0"/>
              </a:rPr>
              <a:t>: Role play.</a:t>
            </a:r>
          </a:p>
          <a:p>
            <a:pPr algn="just">
              <a:buNone/>
            </a:pPr>
            <a:r>
              <a:rPr lang="en-US" sz="2200" b="1" i="0" u="none" strike="noStrike">
                <a:solidFill>
                  <a:srgbClr val="000000"/>
                </a:solidFill>
                <a:effectLst/>
                <a:latin typeface="Georgia" panose="02040502050405020303" pitchFamily="18" charset="0"/>
              </a:rPr>
              <a:t>Objective</a:t>
            </a:r>
            <a:r>
              <a:rPr lang="en-US" sz="2200" b="0" i="0" u="none" strike="noStrike">
                <a:solidFill>
                  <a:srgbClr val="000000"/>
                </a:solidFill>
                <a:effectLst/>
                <a:latin typeface="Georgia" panose="02040502050405020303" pitchFamily="18" charset="0"/>
              </a:rPr>
              <a:t>: Understand how open texture arises in unpredictable scenarios.</a:t>
            </a:r>
          </a:p>
          <a:p>
            <a:pPr marL="12700" indent="0">
              <a:buNone/>
            </a:pPr>
            <a:r>
              <a:rPr lang="en-US" sz="2200" b="1" i="0" u="none" strike="noStrike">
                <a:solidFill>
                  <a:srgbClr val="000000"/>
                </a:solidFill>
                <a:effectLst/>
                <a:latin typeface="Georgia" panose="02040502050405020303" pitchFamily="18" charset="0"/>
              </a:rPr>
              <a:t>Instructions</a:t>
            </a:r>
            <a:r>
              <a:rPr lang="en-US" sz="2200" b="0" i="0" u="none" strike="noStrike">
                <a:solidFill>
                  <a:srgbClr val="000000"/>
                </a:solidFill>
                <a:effectLst/>
                <a:latin typeface="Georgia" panose="02040502050405020303" pitchFamily="18" charset="0"/>
              </a:rPr>
              <a:t>:</a:t>
            </a:r>
            <a:br>
              <a:rPr lang="en-US" sz="2200" b="0" i="0" u="none" strike="noStrike">
                <a:solidFill>
                  <a:srgbClr val="000000"/>
                </a:solidFill>
                <a:effectLst/>
                <a:latin typeface="Georgia" panose="02040502050405020303" pitchFamily="18" charset="0"/>
              </a:rPr>
            </a:br>
            <a:r>
              <a:rPr lang="en-US" sz="2200" b="0" i="0" u="none" strike="noStrike">
                <a:solidFill>
                  <a:srgbClr val="000000"/>
                </a:solidFill>
                <a:effectLst/>
                <a:latin typeface="Georgia" panose="02040502050405020303" pitchFamily="18" charset="0"/>
              </a:rPr>
              <a:t>Each group receives a fictional scenario in which a familiar legal term becomes problematic.</a:t>
            </a:r>
          </a:p>
          <a:p>
            <a:pPr algn="just">
              <a:buNone/>
            </a:pPr>
            <a:r>
              <a:rPr lang="en-US" sz="2200" b="1" i="0" u="none" strike="noStrike">
                <a:solidFill>
                  <a:srgbClr val="000000"/>
                </a:solidFill>
                <a:effectLst/>
                <a:latin typeface="Georgia" panose="02040502050405020303" pitchFamily="18" charset="0"/>
              </a:rPr>
              <a:t>Examples</a:t>
            </a:r>
            <a:r>
              <a:rPr lang="en-US" sz="2200" b="0" i="0" u="none" strike="noStrike">
                <a:solidFill>
                  <a:srgbClr val="000000"/>
                </a:solidFill>
                <a:effectLst/>
                <a:latin typeface="Georgia" panose="02040502050405020303" pitchFamily="18" charset="0"/>
              </a:rPr>
              <a:t>:</a:t>
            </a:r>
          </a:p>
          <a:p>
            <a:pPr algn="just">
              <a:buFont typeface="Arial" panose="020B0604020202020204" pitchFamily="34" charset="0"/>
              <a:buChar char="•"/>
            </a:pPr>
            <a:r>
              <a:rPr lang="en-US" sz="2200" b="0" i="0" u="none" strike="noStrike">
                <a:solidFill>
                  <a:srgbClr val="000000"/>
                </a:solidFill>
                <a:effectLst/>
                <a:latin typeface="Georgia" panose="02040502050405020303" pitchFamily="18" charset="0"/>
              </a:rPr>
              <a:t>A robot is elected to public office. Is it a </a:t>
            </a:r>
            <a:r>
              <a:rPr lang="en-US" sz="2200">
                <a:solidFill>
                  <a:srgbClr val="000000"/>
                </a:solidFill>
                <a:latin typeface="Georgia" panose="02040502050405020303" pitchFamily="18" charset="0"/>
              </a:rPr>
              <a:t>“</a:t>
            </a:r>
            <a:r>
              <a:rPr lang="en-US" sz="2200" b="0" i="0" u="none" strike="noStrike">
                <a:solidFill>
                  <a:srgbClr val="000000"/>
                </a:solidFill>
                <a:effectLst/>
                <a:latin typeface="Georgia" panose="02040502050405020303" pitchFamily="18" charset="0"/>
              </a:rPr>
              <a:t>citizen”?</a:t>
            </a:r>
          </a:p>
          <a:p>
            <a:pPr algn="just">
              <a:buFont typeface="Arial" panose="020B0604020202020204" pitchFamily="34" charset="0"/>
              <a:buChar char="•"/>
            </a:pPr>
            <a:r>
              <a:rPr lang="en-US" sz="2200" b="0" i="0" u="none" strike="noStrike">
                <a:solidFill>
                  <a:srgbClr val="000000"/>
                </a:solidFill>
                <a:effectLst/>
                <a:latin typeface="Georgia" panose="02040502050405020303" pitchFamily="18" charset="0"/>
              </a:rPr>
              <a:t>A genetically modified organism with human DNA wants asylum. Is it a </a:t>
            </a:r>
            <a:r>
              <a:rPr lang="en-US" sz="2200">
                <a:solidFill>
                  <a:srgbClr val="000000"/>
                </a:solidFill>
                <a:latin typeface="Georgia" panose="02040502050405020303" pitchFamily="18" charset="0"/>
              </a:rPr>
              <a:t>“</a:t>
            </a:r>
            <a:r>
              <a:rPr lang="en-US" sz="2200" b="0" i="0" u="none" strike="noStrike">
                <a:solidFill>
                  <a:srgbClr val="000000"/>
                </a:solidFill>
                <a:effectLst/>
                <a:latin typeface="Georgia" panose="02040502050405020303" pitchFamily="18" charset="0"/>
              </a:rPr>
              <a:t>person”?</a:t>
            </a:r>
          </a:p>
          <a:p>
            <a:pPr algn="just">
              <a:buFont typeface="Arial" panose="020B0604020202020204" pitchFamily="34" charset="0"/>
              <a:buChar char="•"/>
            </a:pPr>
            <a:r>
              <a:rPr lang="en-US" sz="2200" b="0" i="0" u="none" strike="noStrike">
                <a:solidFill>
                  <a:srgbClr val="000000"/>
                </a:solidFill>
                <a:effectLst/>
                <a:latin typeface="Georgia" panose="02040502050405020303" pitchFamily="18" charset="0"/>
              </a:rPr>
              <a:t>AI creates a masterpiece. Who is the ‘author</a:t>
            </a:r>
            <a:r>
              <a:rPr lang="en-US" sz="2200">
                <a:solidFill>
                  <a:srgbClr val="000000"/>
                </a:solidFill>
                <a:latin typeface="Georgia" panose="02040502050405020303" pitchFamily="18" charset="0"/>
              </a:rPr>
              <a:t>’</a:t>
            </a:r>
            <a:r>
              <a:rPr lang="en-US" sz="2200" b="0" i="0" u="none" strike="noStrike">
                <a:solidFill>
                  <a:srgbClr val="000000"/>
                </a:solidFill>
                <a:effectLst/>
                <a:latin typeface="Georgia" panose="02040502050405020303" pitchFamily="18" charset="0"/>
              </a:rPr>
              <a:t>?</a:t>
            </a:r>
          </a:p>
          <a:p>
            <a:pPr algn="just">
              <a:buNone/>
            </a:pPr>
            <a:r>
              <a:rPr lang="en-US" sz="2200" b="0" i="0" u="none" strike="noStrike">
                <a:solidFill>
                  <a:srgbClr val="000000"/>
                </a:solidFill>
                <a:effectLst/>
                <a:latin typeface="Georgia" panose="02040502050405020303" pitchFamily="18" charset="0"/>
              </a:rPr>
              <a:t>Each group must:</a:t>
            </a:r>
          </a:p>
          <a:p>
            <a:pPr algn="just">
              <a:buFont typeface="+mj-lt"/>
              <a:buAutoNum type="arabicPeriod"/>
            </a:pPr>
            <a:r>
              <a:rPr lang="en-US" sz="2200" b="0" i="0" u="none" strike="noStrike">
                <a:solidFill>
                  <a:srgbClr val="000000"/>
                </a:solidFill>
                <a:effectLst/>
                <a:latin typeface="Georgia" panose="02040502050405020303" pitchFamily="18" charset="0"/>
              </a:rPr>
              <a:t>Define the contested term as it is traditionally understood;</a:t>
            </a:r>
          </a:p>
          <a:p>
            <a:pPr algn="just">
              <a:buFont typeface="+mj-lt"/>
              <a:buAutoNum type="arabicPeriod"/>
            </a:pPr>
            <a:r>
              <a:rPr lang="en-US" sz="2200" b="0" i="0" u="none" strike="noStrike">
                <a:solidFill>
                  <a:srgbClr val="000000"/>
                </a:solidFill>
                <a:effectLst/>
                <a:latin typeface="Georgia" panose="02040502050405020303" pitchFamily="18" charset="0"/>
              </a:rPr>
              <a:t>Identify the new situation that challenges the definition;</a:t>
            </a:r>
          </a:p>
          <a:p>
            <a:pPr algn="just">
              <a:buFont typeface="+mj-lt"/>
              <a:buAutoNum type="arabicPeriod"/>
            </a:pPr>
            <a:r>
              <a:rPr lang="en-US" sz="2200" b="0" i="0" u="none" strike="noStrike">
                <a:solidFill>
                  <a:srgbClr val="000000"/>
                </a:solidFill>
                <a:effectLst/>
                <a:latin typeface="Georgia" panose="02040502050405020303" pitchFamily="18" charset="0"/>
              </a:rPr>
              <a:t>Decide whether the definition should be expanded, narrowed, or fundamentally revised; and</a:t>
            </a:r>
          </a:p>
          <a:p>
            <a:pPr algn="just">
              <a:buFont typeface="+mj-lt"/>
              <a:buAutoNum type="arabicPeriod"/>
            </a:pPr>
            <a:r>
              <a:rPr lang="en-US" sz="2200" b="0" i="0" u="none" strike="noStrike">
                <a:solidFill>
                  <a:srgbClr val="000000"/>
                </a:solidFill>
                <a:effectLst/>
                <a:latin typeface="Georgia" panose="02040502050405020303" pitchFamily="18" charset="0"/>
              </a:rPr>
              <a:t>Present your solution to the class and justify it based on open texture.</a:t>
            </a:r>
          </a:p>
          <a:p>
            <a:endParaRPr lang="en-US"/>
          </a:p>
        </p:txBody>
      </p:sp>
      <p:sp>
        <p:nvSpPr>
          <p:cNvPr id="3" name="Slide Number Placeholder 2">
            <a:extLst>
              <a:ext uri="{FF2B5EF4-FFF2-40B4-BE49-F238E27FC236}">
                <a16:creationId xmlns:a16="http://schemas.microsoft.com/office/drawing/2014/main" id="{06E6DE7E-864F-5E33-812D-0E078F23C6CC}"/>
              </a:ext>
            </a:extLst>
          </p:cNvPr>
          <p:cNvSpPr>
            <a:spLocks noGrp="1"/>
          </p:cNvSpPr>
          <p:nvPr>
            <p:ph type="sldNum" sz="quarter" idx="2"/>
          </p:nvPr>
        </p:nvSpPr>
        <p:spPr/>
        <p:txBody>
          <a:bodyPr/>
          <a:lstStyle/>
          <a:p>
            <a:fld id="{86CB4B4D-7CA3-9044-876B-883B54F8677D}" type="slidenum">
              <a:rPr lang="en-US" smtClean="0"/>
              <a:t>10</a:t>
            </a:fld>
            <a:endParaRPr lang="en-US"/>
          </a:p>
        </p:txBody>
      </p:sp>
      <p:sp>
        <p:nvSpPr>
          <p:cNvPr id="4" name="Living instrument doctrine in other regimes">
            <a:extLst>
              <a:ext uri="{FF2B5EF4-FFF2-40B4-BE49-F238E27FC236}">
                <a16:creationId xmlns:a16="http://schemas.microsoft.com/office/drawing/2014/main" id="{05D7426A-5E60-CC0A-4754-B678540D78DE}"/>
              </a:ext>
            </a:extLst>
          </p:cNvPr>
          <p:cNvSpPr txBox="1">
            <a:spLocks/>
          </p:cNvSpPr>
          <p:nvPr/>
        </p:nvSpPr>
        <p:spPr>
          <a:xfrm>
            <a:off x="3048000" y="340548"/>
            <a:ext cx="8305800" cy="1286792"/>
          </a:xfrm>
          <a:prstGeom prst="rect">
            <a:avLst/>
          </a:prstGeom>
        </p:spPr>
        <p:txBody>
          <a:bodyPr>
            <a:normAutofit/>
          </a:bodyPr>
          <a:lstStyle>
            <a:lvl1pPr algn="l" defTabSz="473201" rtl="0" eaLnBrk="1" latinLnBrk="0" hangingPunct="1">
              <a:lnSpc>
                <a:spcPct val="90000"/>
              </a:lnSpc>
              <a:spcBef>
                <a:spcPts val="1200"/>
              </a:spcBef>
              <a:buNone/>
              <a:defRPr sz="5670" kern="1200">
                <a:solidFill>
                  <a:schemeClr val="tx1"/>
                </a:solidFill>
                <a:latin typeface="+mj-lt"/>
                <a:ea typeface="+mj-ea"/>
                <a:cs typeface="+mj-cs"/>
              </a:defRPr>
            </a:lvl1pPr>
          </a:lstStyle>
          <a:p>
            <a:pPr algn="just"/>
            <a:r>
              <a:rPr lang="pl-PL" sz="3200" b="1" cap="all" err="1">
                <a:solidFill>
                  <a:schemeClr val="tx1">
                    <a:lumMod val="85000"/>
                    <a:lumOff val="15000"/>
                  </a:schemeClr>
                </a:solidFill>
                <a:latin typeface="High Tower Text" panose="02040502050506030303" pitchFamily="18" charset="77"/>
                <a:cs typeface="Phosphate Inline" panose="02000506050000020004" pitchFamily="2" charset="77"/>
              </a:rPr>
              <a:t>Communication</a:t>
            </a:r>
            <a:r>
              <a:rPr lang="pl-PL" sz="3200" b="1" cap="all">
                <a:solidFill>
                  <a:schemeClr val="tx1">
                    <a:lumMod val="85000"/>
                    <a:lumOff val="15000"/>
                  </a:schemeClr>
                </a:solidFill>
                <a:latin typeface="High Tower Text" panose="02040502050506030303" pitchFamily="18" charset="77"/>
                <a:cs typeface="Phosphate Inline" panose="02000506050000020004" pitchFamily="2" charset="77"/>
              </a:rPr>
              <a:t> with </a:t>
            </a:r>
            <a:r>
              <a:rPr lang="pl-PL" sz="3200" b="1" cap="all" err="1">
                <a:solidFill>
                  <a:schemeClr val="tx1">
                    <a:lumMod val="85000"/>
                    <a:lumOff val="15000"/>
                  </a:schemeClr>
                </a:solidFill>
                <a:latin typeface="High Tower Text" panose="02040502050506030303" pitchFamily="18" charset="77"/>
                <a:cs typeface="Phosphate Inline" panose="02000506050000020004" pitchFamily="2" charset="77"/>
              </a:rPr>
              <a:t>States</a:t>
            </a:r>
            <a:r>
              <a:rPr lang="pl-PL" sz="3200" b="1" cap="all">
                <a:solidFill>
                  <a:schemeClr val="tx1">
                    <a:lumMod val="85000"/>
                    <a:lumOff val="15000"/>
                  </a:schemeClr>
                </a:solidFill>
                <a:latin typeface="High Tower Text" panose="02040502050506030303" pitchFamily="18" charset="77"/>
                <a:cs typeface="Phosphate Inline" panose="02000506050000020004" pitchFamily="2" charset="77"/>
              </a:rPr>
              <a:t> </a:t>
            </a:r>
            <a:r>
              <a:rPr lang="pl-PL" sz="3200" b="1" cap="all" err="1">
                <a:solidFill>
                  <a:schemeClr val="tx1">
                    <a:lumMod val="85000"/>
                    <a:lumOff val="15000"/>
                  </a:schemeClr>
                </a:solidFill>
                <a:latin typeface="High Tower Text" panose="02040502050506030303" pitchFamily="18" charset="77"/>
                <a:cs typeface="Phosphate Inline" panose="02000506050000020004" pitchFamily="2" charset="77"/>
              </a:rPr>
              <a:t>parties</a:t>
            </a:r>
            <a:r>
              <a:rPr lang="pl-PL" sz="3200" b="1" cap="all">
                <a:solidFill>
                  <a:schemeClr val="tx1">
                    <a:lumMod val="85000"/>
                    <a:lumOff val="15000"/>
                  </a:schemeClr>
                </a:solidFill>
                <a:latin typeface="High Tower Text" panose="02040502050506030303" pitchFamily="18" charset="77"/>
                <a:cs typeface="Phosphate Inline" panose="02000506050000020004" pitchFamily="2" charset="77"/>
              </a:rPr>
              <a:t> (8)</a:t>
            </a:r>
          </a:p>
        </p:txBody>
      </p:sp>
      <p:pic>
        <p:nvPicPr>
          <p:cNvPr id="5" name="Immagine 3">
            <a:extLst>
              <a:ext uri="{FF2B5EF4-FFF2-40B4-BE49-F238E27FC236}">
                <a16:creationId xmlns:a16="http://schemas.microsoft.com/office/drawing/2014/main" id="{4EFA2D61-4441-B1A2-C35D-BFB4D158EE71}"/>
              </a:ext>
            </a:extLst>
          </p:cNvPr>
          <p:cNvPicPr>
            <a:picLocks noChangeAspect="1"/>
          </p:cNvPicPr>
          <p:nvPr/>
        </p:nvPicPr>
        <p:blipFill rotWithShape="1">
          <a:blip r:embed="rId2"/>
          <a:srcRect l="22798" t="38667" r="21540" b="39000"/>
          <a:stretch/>
        </p:blipFill>
        <p:spPr>
          <a:xfrm>
            <a:off x="-18289" y="-963"/>
            <a:ext cx="2871032" cy="1628303"/>
          </a:xfrm>
          <a:prstGeom prst="rect">
            <a:avLst/>
          </a:prstGeom>
        </p:spPr>
      </p:pic>
    </p:spTree>
    <p:extLst>
      <p:ext uri="{BB962C8B-B14F-4D97-AF65-F5344CB8AC3E}">
        <p14:creationId xmlns:p14="http://schemas.microsoft.com/office/powerpoint/2010/main" val="3477397920"/>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 name="“Clear and plain language”"/>
          <p:cNvSpPr txBox="1">
            <a:spLocks noGrp="1"/>
          </p:cNvSpPr>
          <p:nvPr>
            <p:ph type="title"/>
          </p:nvPr>
        </p:nvSpPr>
        <p:spPr>
          <a:xfrm>
            <a:off x="442415" y="1378424"/>
            <a:ext cx="11458433" cy="467435"/>
          </a:xfrm>
          <a:prstGeom prst="rect">
            <a:avLst/>
          </a:prstGeom>
        </p:spPr>
        <p:txBody>
          <a:bodyPr>
            <a:normAutofit/>
          </a:bodyPr>
          <a:lstStyle/>
          <a:p>
            <a:pPr algn="ctr"/>
            <a:r>
              <a:rPr sz="2000" cap="small">
                <a:solidFill>
                  <a:srgbClr val="7030A0"/>
                </a:solidFill>
                <a:latin typeface="Georgia" panose="02040502050405020303" pitchFamily="18" charset="0"/>
              </a:rPr>
              <a:t>“Clear and plain language”</a:t>
            </a:r>
            <a:r>
              <a:rPr lang="pl-PL" sz="2000" cap="small">
                <a:solidFill>
                  <a:srgbClr val="7030A0"/>
                </a:solidFill>
                <a:latin typeface="Georgia" panose="02040502050405020303" pitchFamily="18" charset="0"/>
              </a:rPr>
              <a:t> (GDPR)</a:t>
            </a:r>
            <a:endParaRPr sz="2000" cap="small">
              <a:solidFill>
                <a:srgbClr val="7030A0"/>
              </a:solidFill>
              <a:latin typeface="Georgia" panose="02040502050405020303" pitchFamily="18" charset="0"/>
            </a:endParaRPr>
          </a:p>
        </p:txBody>
      </p:sp>
      <p:sp>
        <p:nvSpPr>
          <p:cNvPr id="148" name="Information in as simple a manner as possible, avoiding complex sentence and language structures…"/>
          <p:cNvSpPr txBox="1">
            <a:spLocks noGrp="1"/>
          </p:cNvSpPr>
          <p:nvPr>
            <p:ph type="body" idx="1"/>
          </p:nvPr>
        </p:nvSpPr>
        <p:spPr>
          <a:xfrm>
            <a:off x="442775" y="2255293"/>
            <a:ext cx="11362537" cy="4351338"/>
          </a:xfrm>
          <a:prstGeom prst="rect">
            <a:avLst/>
          </a:prstGeom>
        </p:spPr>
        <p:txBody>
          <a:bodyPr>
            <a:normAutofit fontScale="92500"/>
          </a:bodyPr>
          <a:lstStyle/>
          <a:p>
            <a:pPr algn="just" defTabSz="238235">
              <a:spcBef>
                <a:spcPts val="914"/>
              </a:spcBef>
              <a:defRPr sz="2088"/>
            </a:pPr>
            <a:r>
              <a:rPr sz="2000">
                <a:latin typeface="Georgia" panose="02040502050405020303" pitchFamily="18" charset="0"/>
              </a:rPr>
              <a:t>Information in as simple a manner as possible, avoiding complex sentence and language structures</a:t>
            </a:r>
            <a:r>
              <a:rPr lang="it-IT" sz="2000">
                <a:latin typeface="Georgia" panose="02040502050405020303" pitchFamily="18" charset="0"/>
              </a:rPr>
              <a:t>.</a:t>
            </a:r>
            <a:endParaRPr sz="2000">
              <a:latin typeface="Georgia" panose="02040502050405020303" pitchFamily="18" charset="0"/>
            </a:endParaRPr>
          </a:p>
          <a:p>
            <a:pPr marL="191624" indent="-191624" algn="just" defTabSz="238235">
              <a:spcBef>
                <a:spcPts val="914"/>
              </a:spcBef>
              <a:defRPr sz="2088"/>
            </a:pPr>
            <a:r>
              <a:rPr sz="2000">
                <a:latin typeface="Georgia" panose="02040502050405020303" pitchFamily="18" charset="0"/>
              </a:rPr>
              <a:t>Concrete and definitive information - not phrased in abstract or ambivalent terms </a:t>
            </a:r>
            <a:r>
              <a:rPr lang="it-IT" sz="2000" err="1">
                <a:latin typeface="Georgia" panose="02040502050405020303" pitchFamily="18" charset="0"/>
              </a:rPr>
              <a:t>n</a:t>
            </a:r>
            <a:r>
              <a:rPr sz="2000">
                <a:latin typeface="Georgia" panose="02040502050405020303" pitchFamily="18" charset="0"/>
              </a:rPr>
              <a:t>or </a:t>
            </a:r>
            <a:r>
              <a:rPr sz="2000" err="1">
                <a:latin typeface="Georgia" panose="02040502050405020303" pitchFamily="18" charset="0"/>
              </a:rPr>
              <a:t>leav</a:t>
            </a:r>
            <a:r>
              <a:rPr lang="it-IT" sz="2000" err="1">
                <a:latin typeface="Georgia" panose="02040502050405020303" pitchFamily="18" charset="0"/>
              </a:rPr>
              <a:t>ing</a:t>
            </a:r>
            <a:r>
              <a:rPr sz="2000">
                <a:latin typeface="Georgia" panose="02040502050405020303" pitchFamily="18" charset="0"/>
              </a:rPr>
              <a:t> room for different interpretations</a:t>
            </a:r>
            <a:r>
              <a:rPr lang="it-IT" sz="2000">
                <a:latin typeface="Georgia" panose="02040502050405020303" pitchFamily="18" charset="0"/>
              </a:rPr>
              <a:t>.</a:t>
            </a:r>
            <a:endParaRPr sz="2000">
              <a:latin typeface="Georgia" panose="02040502050405020303" pitchFamily="18" charset="0"/>
            </a:endParaRPr>
          </a:p>
          <a:p>
            <a:pPr marL="191624" indent="-191624" algn="just" defTabSz="238235">
              <a:spcBef>
                <a:spcPts val="914"/>
              </a:spcBef>
              <a:defRPr sz="2088"/>
            </a:pPr>
            <a:r>
              <a:rPr sz="2000">
                <a:latin typeface="Georgia" panose="02040502050405020303" pitchFamily="18" charset="0"/>
              </a:rPr>
              <a:t>Avoiding language qualifiers: </a:t>
            </a:r>
            <a:r>
              <a:rPr lang="it-IT" sz="2000">
                <a:latin typeface="Georgia" panose="02040502050405020303" pitchFamily="18" charset="0"/>
              </a:rPr>
              <a:t>“</a:t>
            </a:r>
            <a:r>
              <a:rPr sz="2000">
                <a:latin typeface="Georgia" panose="02040502050405020303" pitchFamily="18" charset="0"/>
              </a:rPr>
              <a:t>may</a:t>
            </a:r>
            <a:r>
              <a:rPr lang="it-IT" sz="2000">
                <a:latin typeface="Georgia" panose="02040502050405020303" pitchFamily="18" charset="0"/>
              </a:rPr>
              <a:t>”</a:t>
            </a:r>
            <a:r>
              <a:rPr sz="2000">
                <a:latin typeface="Georgia" panose="02040502050405020303" pitchFamily="18" charset="0"/>
              </a:rPr>
              <a:t>, </a:t>
            </a:r>
            <a:r>
              <a:rPr lang="it-IT" sz="2000">
                <a:latin typeface="Georgia" panose="02040502050405020303" pitchFamily="18" charset="0"/>
              </a:rPr>
              <a:t>“</a:t>
            </a:r>
            <a:r>
              <a:rPr sz="2000">
                <a:latin typeface="Georgia" panose="02040502050405020303" pitchFamily="18" charset="0"/>
              </a:rPr>
              <a:t>might</a:t>
            </a:r>
            <a:r>
              <a:rPr lang="it-IT" sz="2000">
                <a:latin typeface="Georgia" panose="02040502050405020303" pitchFamily="18" charset="0"/>
              </a:rPr>
              <a:t>”</a:t>
            </a:r>
            <a:r>
              <a:rPr sz="2000">
                <a:latin typeface="Georgia" panose="02040502050405020303" pitchFamily="18" charset="0"/>
              </a:rPr>
              <a:t>, </a:t>
            </a:r>
            <a:r>
              <a:rPr lang="it-IT" sz="2000">
                <a:latin typeface="Georgia" panose="02040502050405020303" pitchFamily="18" charset="0"/>
              </a:rPr>
              <a:t>“</a:t>
            </a:r>
            <a:r>
              <a:rPr sz="2000">
                <a:latin typeface="Georgia" panose="02040502050405020303" pitchFamily="18" charset="0"/>
              </a:rPr>
              <a:t>some</a:t>
            </a:r>
            <a:r>
              <a:rPr lang="it-IT" sz="2000">
                <a:latin typeface="Georgia" panose="02040502050405020303" pitchFamily="18" charset="0"/>
              </a:rPr>
              <a:t>”</a:t>
            </a:r>
            <a:r>
              <a:rPr sz="2000">
                <a:latin typeface="Georgia" panose="02040502050405020303" pitchFamily="18" charset="0"/>
              </a:rPr>
              <a:t>, “often” and “possible”</a:t>
            </a:r>
            <a:r>
              <a:rPr lang="it-IT" sz="2000">
                <a:latin typeface="Georgia" panose="02040502050405020303" pitchFamily="18" charset="0"/>
              </a:rPr>
              <a:t>.</a:t>
            </a:r>
            <a:endParaRPr sz="2000">
              <a:latin typeface="Georgia" panose="02040502050405020303" pitchFamily="18" charset="0"/>
            </a:endParaRPr>
          </a:p>
          <a:p>
            <a:pPr marL="191624" indent="-191624" algn="just" defTabSz="238235">
              <a:spcBef>
                <a:spcPts val="914"/>
              </a:spcBef>
              <a:defRPr sz="2088"/>
            </a:pPr>
            <a:r>
              <a:rPr sz="2000">
                <a:latin typeface="Georgia" panose="02040502050405020303" pitchFamily="18" charset="0"/>
              </a:rPr>
              <a:t>Where indefinite language is used, the data controllers should be able to demonstrate why the use could not be avoided and how it does not undermine the fairness of processing</a:t>
            </a:r>
            <a:r>
              <a:rPr lang="it-IT" sz="2000">
                <a:latin typeface="Georgia" panose="02040502050405020303" pitchFamily="18" charset="0"/>
              </a:rPr>
              <a:t>.</a:t>
            </a:r>
            <a:endParaRPr lang="pl-PL" sz="2000">
              <a:latin typeface="Georgia" panose="02040502050405020303" pitchFamily="18" charset="0"/>
            </a:endParaRPr>
          </a:p>
          <a:p>
            <a:pPr marL="191624" indent="-191624" algn="just" defTabSz="238235">
              <a:spcBef>
                <a:spcPts val="914"/>
              </a:spcBef>
              <a:defRPr sz="2088"/>
            </a:pPr>
            <a:r>
              <a:rPr lang="pl-PL" sz="2000" err="1">
                <a:latin typeface="Georgia" panose="02040502050405020303" pitchFamily="18" charset="0"/>
              </a:rPr>
              <a:t>Well</a:t>
            </a:r>
            <a:r>
              <a:rPr lang="pl-PL" sz="2000">
                <a:latin typeface="Georgia" panose="02040502050405020303" pitchFamily="18" charset="0"/>
              </a:rPr>
              <a:t> </a:t>
            </a:r>
            <a:r>
              <a:rPr lang="pl-PL" sz="2000" err="1">
                <a:latin typeface="Georgia" panose="02040502050405020303" pitchFamily="18" charset="0"/>
              </a:rPr>
              <a:t>structured</a:t>
            </a:r>
            <a:r>
              <a:rPr lang="pl-PL" sz="2000">
                <a:latin typeface="Georgia" panose="02040502050405020303" pitchFamily="18" charset="0"/>
              </a:rPr>
              <a:t> </a:t>
            </a:r>
            <a:r>
              <a:rPr lang="pl-PL" sz="2000" err="1">
                <a:latin typeface="Georgia" panose="02040502050405020303" pitchFamily="18" charset="0"/>
              </a:rPr>
              <a:t>paragraphs</a:t>
            </a:r>
            <a:r>
              <a:rPr lang="pl-PL" sz="2000">
                <a:latin typeface="Georgia" panose="02040502050405020303" pitchFamily="18" charset="0"/>
              </a:rPr>
              <a:t> and </a:t>
            </a:r>
            <a:r>
              <a:rPr lang="pl-PL" sz="2000" err="1">
                <a:latin typeface="Georgia" panose="02040502050405020303" pitchFamily="18" charset="0"/>
              </a:rPr>
              <a:t>sentences</a:t>
            </a:r>
            <a:r>
              <a:rPr lang="pl-PL" sz="2000">
                <a:latin typeface="Georgia" panose="02040502050405020303" pitchFamily="18" charset="0"/>
              </a:rPr>
              <a:t> - </a:t>
            </a:r>
            <a:r>
              <a:rPr lang="pl-PL" sz="2000" err="1">
                <a:latin typeface="Georgia" panose="02040502050405020303" pitchFamily="18" charset="0"/>
              </a:rPr>
              <a:t>bullets</a:t>
            </a:r>
            <a:r>
              <a:rPr lang="pl-PL" sz="2000">
                <a:latin typeface="Georgia" panose="02040502050405020303" pitchFamily="18" charset="0"/>
              </a:rPr>
              <a:t> and </a:t>
            </a:r>
            <a:r>
              <a:rPr lang="pl-PL" sz="2000" err="1">
                <a:latin typeface="Georgia" panose="02040502050405020303" pitchFamily="18" charset="0"/>
              </a:rPr>
              <a:t>indents</a:t>
            </a:r>
            <a:r>
              <a:rPr lang="pl-PL" sz="2000">
                <a:latin typeface="Georgia" panose="02040502050405020303" pitchFamily="18" charset="0"/>
              </a:rPr>
              <a:t> to </a:t>
            </a:r>
            <a:r>
              <a:rPr lang="pl-PL" sz="2000" err="1">
                <a:latin typeface="Georgia" panose="02040502050405020303" pitchFamily="18" charset="0"/>
              </a:rPr>
              <a:t>signal</a:t>
            </a:r>
            <a:r>
              <a:rPr lang="pl-PL" sz="2000">
                <a:latin typeface="Georgia" panose="02040502050405020303" pitchFamily="18" charset="0"/>
              </a:rPr>
              <a:t> </a:t>
            </a:r>
            <a:r>
              <a:rPr lang="pl-PL" sz="2000" err="1">
                <a:latin typeface="Georgia" panose="02040502050405020303" pitchFamily="18" charset="0"/>
              </a:rPr>
              <a:t>hierarchical</a:t>
            </a:r>
            <a:r>
              <a:rPr lang="pl-PL" sz="2000">
                <a:latin typeface="Georgia" panose="02040502050405020303" pitchFamily="18" charset="0"/>
              </a:rPr>
              <a:t> </a:t>
            </a:r>
            <a:r>
              <a:rPr lang="pl-PL" sz="2000" err="1">
                <a:latin typeface="Georgia" panose="02040502050405020303" pitchFamily="18" charset="0"/>
              </a:rPr>
              <a:t>relationships</a:t>
            </a:r>
            <a:r>
              <a:rPr lang="pl-PL" sz="2000">
                <a:latin typeface="Georgia" panose="02040502050405020303" pitchFamily="18" charset="0"/>
              </a:rPr>
              <a:t>.</a:t>
            </a:r>
          </a:p>
          <a:p>
            <a:pPr marL="191624" indent="-191624" algn="just" defTabSz="238235">
              <a:spcBef>
                <a:spcPts val="914"/>
              </a:spcBef>
              <a:defRPr sz="2088"/>
            </a:pPr>
            <a:r>
              <a:rPr lang="pl-PL" sz="2000" err="1">
                <a:latin typeface="Georgia" panose="02040502050405020303" pitchFamily="18" charset="0"/>
              </a:rPr>
              <a:t>Writing</a:t>
            </a:r>
            <a:r>
              <a:rPr lang="pl-PL" sz="2000">
                <a:latin typeface="Georgia" panose="02040502050405020303" pitchFamily="18" charset="0"/>
              </a:rPr>
              <a:t> </a:t>
            </a:r>
            <a:r>
              <a:rPr lang="pl-PL" sz="2000" err="1">
                <a:latin typeface="Georgia" panose="02040502050405020303" pitchFamily="18" charset="0"/>
              </a:rPr>
              <a:t>should</a:t>
            </a:r>
            <a:r>
              <a:rPr lang="pl-PL" sz="2000">
                <a:latin typeface="Georgia" panose="02040502050405020303" pitchFamily="18" charset="0"/>
              </a:rPr>
              <a:t> be in the </a:t>
            </a:r>
            <a:r>
              <a:rPr lang="pl-PL" sz="2000" err="1">
                <a:latin typeface="Georgia" panose="02040502050405020303" pitchFamily="18" charset="0"/>
              </a:rPr>
              <a:t>active</a:t>
            </a:r>
            <a:r>
              <a:rPr lang="pl-PL" sz="2000">
                <a:latin typeface="Georgia" panose="02040502050405020303" pitchFamily="18" charset="0"/>
              </a:rPr>
              <a:t> </a:t>
            </a:r>
            <a:r>
              <a:rPr lang="pl-PL" sz="2000" err="1">
                <a:latin typeface="Georgia" panose="02040502050405020303" pitchFamily="18" charset="0"/>
              </a:rPr>
              <a:t>instead</a:t>
            </a:r>
            <a:r>
              <a:rPr lang="pl-PL" sz="2000">
                <a:latin typeface="Georgia" panose="02040502050405020303" pitchFamily="18" charset="0"/>
              </a:rPr>
              <a:t> of the </a:t>
            </a:r>
            <a:r>
              <a:rPr lang="pl-PL" sz="2000" err="1">
                <a:latin typeface="Georgia" panose="02040502050405020303" pitchFamily="18" charset="0"/>
              </a:rPr>
              <a:t>passive</a:t>
            </a:r>
            <a:r>
              <a:rPr lang="pl-PL" sz="2000">
                <a:latin typeface="Georgia" panose="02040502050405020303" pitchFamily="18" charset="0"/>
              </a:rPr>
              <a:t> form. </a:t>
            </a:r>
          </a:p>
          <a:p>
            <a:pPr marL="191624" indent="-191624" algn="just" defTabSz="238235">
              <a:spcBef>
                <a:spcPts val="914"/>
              </a:spcBef>
              <a:defRPr sz="2088"/>
            </a:pPr>
            <a:r>
              <a:rPr lang="pl-PL" sz="2000" err="1">
                <a:latin typeface="Georgia" panose="02040502050405020303" pitchFamily="18" charset="0"/>
              </a:rPr>
              <a:t>Excess</a:t>
            </a:r>
            <a:r>
              <a:rPr lang="pl-PL" sz="2000">
                <a:latin typeface="Georgia" panose="02040502050405020303" pitchFamily="18" charset="0"/>
              </a:rPr>
              <a:t> </a:t>
            </a:r>
            <a:r>
              <a:rPr lang="pl-PL" sz="2000" err="1">
                <a:latin typeface="Georgia" panose="02040502050405020303" pitchFamily="18" charset="0"/>
              </a:rPr>
              <a:t>nouns</a:t>
            </a:r>
            <a:r>
              <a:rPr lang="pl-PL" sz="2000">
                <a:latin typeface="Georgia" panose="02040502050405020303" pitchFamily="18" charset="0"/>
              </a:rPr>
              <a:t> </a:t>
            </a:r>
            <a:r>
              <a:rPr lang="pl-PL" sz="2000" err="1">
                <a:latin typeface="Georgia" panose="02040502050405020303" pitchFamily="18" charset="0"/>
              </a:rPr>
              <a:t>should</a:t>
            </a:r>
            <a:r>
              <a:rPr lang="pl-PL" sz="2000">
                <a:latin typeface="Georgia" panose="02040502050405020303" pitchFamily="18" charset="0"/>
              </a:rPr>
              <a:t> be </a:t>
            </a:r>
            <a:r>
              <a:rPr lang="pl-PL" sz="2000" err="1">
                <a:latin typeface="Georgia" panose="02040502050405020303" pitchFamily="18" charset="0"/>
              </a:rPr>
              <a:t>avoided</a:t>
            </a:r>
            <a:r>
              <a:rPr lang="pl-PL" sz="2000">
                <a:latin typeface="Georgia" panose="02040502050405020303" pitchFamily="18" charset="0"/>
              </a:rPr>
              <a:t>.</a:t>
            </a:r>
          </a:p>
          <a:p>
            <a:pPr marL="191624" indent="-191624" algn="just" defTabSz="238235">
              <a:spcBef>
                <a:spcPts val="914"/>
              </a:spcBef>
              <a:defRPr sz="2088"/>
            </a:pPr>
            <a:r>
              <a:rPr lang="pl-PL" sz="2000" err="1">
                <a:latin typeface="Georgia" panose="02040502050405020303" pitchFamily="18" charset="0"/>
              </a:rPr>
              <a:t>Avoiding</a:t>
            </a:r>
            <a:r>
              <a:rPr lang="pl-PL" sz="2000">
                <a:latin typeface="Georgia" panose="02040502050405020303" pitchFamily="18" charset="0"/>
              </a:rPr>
              <a:t> </a:t>
            </a:r>
            <a:r>
              <a:rPr lang="pl-PL" sz="2000" err="1">
                <a:latin typeface="Georgia" panose="02040502050405020303" pitchFamily="18" charset="0"/>
              </a:rPr>
              <a:t>overly</a:t>
            </a:r>
            <a:r>
              <a:rPr lang="pl-PL" sz="2000">
                <a:latin typeface="Georgia" panose="02040502050405020303" pitchFamily="18" charset="0"/>
              </a:rPr>
              <a:t> </a:t>
            </a:r>
            <a:r>
              <a:rPr lang="pl-PL" sz="2000" err="1">
                <a:latin typeface="Georgia" panose="02040502050405020303" pitchFamily="18" charset="0"/>
              </a:rPr>
              <a:t>legalistic</a:t>
            </a:r>
            <a:r>
              <a:rPr lang="pl-PL" sz="2000">
                <a:latin typeface="Georgia" panose="02040502050405020303" pitchFamily="18" charset="0"/>
              </a:rPr>
              <a:t>, </a:t>
            </a:r>
            <a:r>
              <a:rPr lang="pl-PL" sz="2000" err="1">
                <a:latin typeface="Georgia" panose="02040502050405020303" pitchFamily="18" charset="0"/>
              </a:rPr>
              <a:t>technical</a:t>
            </a:r>
            <a:r>
              <a:rPr lang="pl-PL" sz="2000">
                <a:latin typeface="Georgia" panose="02040502050405020303" pitchFamily="18" charset="0"/>
              </a:rPr>
              <a:t> </a:t>
            </a:r>
            <a:r>
              <a:rPr lang="pl-PL" sz="2000" err="1">
                <a:latin typeface="Georgia" panose="02040502050405020303" pitchFamily="18" charset="0"/>
              </a:rPr>
              <a:t>or</a:t>
            </a:r>
            <a:r>
              <a:rPr lang="pl-PL" sz="2000">
                <a:latin typeface="Georgia" panose="02040502050405020303" pitchFamily="18" charset="0"/>
              </a:rPr>
              <a:t> </a:t>
            </a:r>
            <a:r>
              <a:rPr lang="pl-PL" sz="2000" err="1">
                <a:latin typeface="Georgia" panose="02040502050405020303" pitchFamily="18" charset="0"/>
              </a:rPr>
              <a:t>specialist</a:t>
            </a:r>
            <a:r>
              <a:rPr lang="pl-PL" sz="2000">
                <a:latin typeface="Georgia" panose="02040502050405020303" pitchFamily="18" charset="0"/>
              </a:rPr>
              <a:t> </a:t>
            </a:r>
            <a:r>
              <a:rPr lang="pl-PL" sz="2000" err="1">
                <a:latin typeface="Georgia" panose="02040502050405020303" pitchFamily="18" charset="0"/>
              </a:rPr>
              <a:t>language</a:t>
            </a:r>
            <a:r>
              <a:rPr lang="pl-PL" sz="2000">
                <a:latin typeface="Georgia" panose="02040502050405020303" pitchFamily="18" charset="0"/>
              </a:rPr>
              <a:t> </a:t>
            </a:r>
            <a:r>
              <a:rPr lang="pl-PL" sz="2000" err="1">
                <a:latin typeface="Georgia" panose="02040502050405020303" pitchFamily="18" charset="0"/>
              </a:rPr>
              <a:t>or</a:t>
            </a:r>
            <a:r>
              <a:rPr lang="pl-PL" sz="2000">
                <a:latin typeface="Georgia" panose="02040502050405020303" pitchFamily="18" charset="0"/>
              </a:rPr>
              <a:t> </a:t>
            </a:r>
            <a:r>
              <a:rPr lang="pl-PL" sz="2000" err="1">
                <a:latin typeface="Georgia" panose="02040502050405020303" pitchFamily="18" charset="0"/>
              </a:rPr>
              <a:t>terminology</a:t>
            </a:r>
            <a:r>
              <a:rPr lang="pl-PL" sz="2000">
                <a:latin typeface="Georgia" panose="02040502050405020303" pitchFamily="18" charset="0"/>
              </a:rPr>
              <a:t>.</a:t>
            </a:r>
          </a:p>
          <a:p>
            <a:pPr marL="191624" indent="-191624" algn="just" defTabSz="238235">
              <a:spcBef>
                <a:spcPts val="914"/>
              </a:spcBef>
              <a:defRPr sz="2088"/>
            </a:pPr>
            <a:r>
              <a:rPr lang="pl-PL" sz="2000">
                <a:latin typeface="Georgia" panose="02040502050405020303" pitchFamily="18" charset="0"/>
              </a:rPr>
              <a:t>The </a:t>
            </a:r>
            <a:r>
              <a:rPr lang="pl-PL" sz="2000" err="1">
                <a:latin typeface="Georgia" panose="02040502050405020303" pitchFamily="18" charset="0"/>
              </a:rPr>
              <a:t>quality</a:t>
            </a:r>
            <a:r>
              <a:rPr lang="pl-PL" sz="2000">
                <a:latin typeface="Georgia" panose="02040502050405020303" pitchFamily="18" charset="0"/>
              </a:rPr>
              <a:t> of </a:t>
            </a:r>
            <a:r>
              <a:rPr lang="pl-PL" sz="2000" err="1">
                <a:latin typeface="Georgia" panose="02040502050405020303" pitchFamily="18" charset="0"/>
              </a:rPr>
              <a:t>translations</a:t>
            </a:r>
            <a:r>
              <a:rPr lang="pl-PL" sz="2000">
                <a:latin typeface="Georgia" panose="02040502050405020303" pitchFamily="18" charset="0"/>
              </a:rPr>
              <a:t> </a:t>
            </a:r>
            <a:r>
              <a:rPr lang="pl-PL" sz="2000" err="1">
                <a:latin typeface="Georgia" panose="02040502050405020303" pitchFamily="18" charset="0"/>
              </a:rPr>
              <a:t>must</a:t>
            </a:r>
            <a:r>
              <a:rPr lang="pl-PL" sz="2000">
                <a:latin typeface="Georgia" panose="02040502050405020303" pitchFamily="18" charset="0"/>
              </a:rPr>
              <a:t> be </a:t>
            </a:r>
            <a:r>
              <a:rPr lang="pl-PL" sz="2000" err="1">
                <a:latin typeface="Georgia" panose="02040502050405020303" pitchFamily="18" charset="0"/>
              </a:rPr>
              <a:t>accurate</a:t>
            </a:r>
            <a:r>
              <a:rPr lang="pl-PL" sz="2000">
                <a:latin typeface="Georgia" panose="02040502050405020303" pitchFamily="18" charset="0"/>
              </a:rPr>
              <a:t> and the </a:t>
            </a:r>
            <a:r>
              <a:rPr lang="pl-PL" sz="2000" err="1">
                <a:latin typeface="Georgia" panose="02040502050405020303" pitchFamily="18" charset="0"/>
              </a:rPr>
              <a:t>phraseology</a:t>
            </a:r>
            <a:r>
              <a:rPr lang="pl-PL" sz="2000">
                <a:latin typeface="Georgia" panose="02040502050405020303" pitchFamily="18" charset="0"/>
              </a:rPr>
              <a:t> and </a:t>
            </a:r>
            <a:r>
              <a:rPr lang="pl-PL" sz="2000" err="1">
                <a:latin typeface="Georgia" panose="02040502050405020303" pitchFamily="18" charset="0"/>
              </a:rPr>
              <a:t>syntax</a:t>
            </a:r>
            <a:r>
              <a:rPr lang="pl-PL" sz="2000">
                <a:latin typeface="Georgia" panose="02040502050405020303" pitchFamily="18" charset="0"/>
              </a:rPr>
              <a:t> </a:t>
            </a:r>
            <a:r>
              <a:rPr lang="pl-PL" sz="2000" err="1">
                <a:latin typeface="Georgia" panose="02040502050405020303" pitchFamily="18" charset="0"/>
              </a:rPr>
              <a:t>must</a:t>
            </a:r>
            <a:r>
              <a:rPr lang="pl-PL" sz="2000">
                <a:latin typeface="Georgia" panose="02040502050405020303" pitchFamily="18" charset="0"/>
              </a:rPr>
              <a:t> </a:t>
            </a:r>
            <a:r>
              <a:rPr lang="pl-PL" sz="2000" err="1">
                <a:latin typeface="Georgia" panose="02040502050405020303" pitchFamily="18" charset="0"/>
              </a:rPr>
              <a:t>make</a:t>
            </a:r>
            <a:r>
              <a:rPr lang="pl-PL" sz="2000">
                <a:latin typeface="Georgia" panose="02040502050405020303" pitchFamily="18" charset="0"/>
              </a:rPr>
              <a:t> </a:t>
            </a:r>
            <a:r>
              <a:rPr lang="pl-PL" sz="2000" err="1">
                <a:latin typeface="Georgia" panose="02040502050405020303" pitchFamily="18" charset="0"/>
              </a:rPr>
              <a:t>sense</a:t>
            </a:r>
            <a:r>
              <a:rPr lang="pl-PL" sz="2000">
                <a:latin typeface="Georgia" panose="02040502050405020303" pitchFamily="18" charset="0"/>
              </a:rPr>
              <a:t> in the </a:t>
            </a:r>
            <a:r>
              <a:rPr lang="pl-PL" sz="2000" err="1">
                <a:latin typeface="Georgia" panose="02040502050405020303" pitchFamily="18" charset="0"/>
              </a:rPr>
              <a:t>second</a:t>
            </a:r>
            <a:r>
              <a:rPr lang="pl-PL" sz="2000">
                <a:latin typeface="Georgia" panose="02040502050405020303" pitchFamily="18" charset="0"/>
              </a:rPr>
              <a:t> </a:t>
            </a:r>
            <a:r>
              <a:rPr lang="pl-PL" sz="2000" err="1">
                <a:latin typeface="Georgia" panose="02040502050405020303" pitchFamily="18" charset="0"/>
              </a:rPr>
              <a:t>language</a:t>
            </a:r>
            <a:r>
              <a:rPr lang="pl-PL" sz="2000">
                <a:latin typeface="Georgia" panose="02040502050405020303" pitchFamily="18" charset="0"/>
              </a:rPr>
              <a:t>(s) </a:t>
            </a:r>
            <a:r>
              <a:rPr lang="pl-PL" sz="2000" err="1">
                <a:latin typeface="Georgia" panose="02040502050405020303" pitchFamily="18" charset="0"/>
              </a:rPr>
              <a:t>so</a:t>
            </a:r>
            <a:r>
              <a:rPr lang="pl-PL" sz="2000">
                <a:latin typeface="Georgia" panose="02040502050405020303" pitchFamily="18" charset="0"/>
              </a:rPr>
              <a:t> </a:t>
            </a:r>
            <a:r>
              <a:rPr lang="pl-PL" sz="2000" err="1">
                <a:latin typeface="Georgia" panose="02040502050405020303" pitchFamily="18" charset="0"/>
              </a:rPr>
              <a:t>that</a:t>
            </a:r>
            <a:r>
              <a:rPr lang="pl-PL" sz="2000">
                <a:latin typeface="Georgia" panose="02040502050405020303" pitchFamily="18" charset="0"/>
              </a:rPr>
              <a:t> the </a:t>
            </a:r>
            <a:r>
              <a:rPr lang="pl-PL" sz="2000" err="1">
                <a:latin typeface="Georgia" panose="02040502050405020303" pitchFamily="18" charset="0"/>
              </a:rPr>
              <a:t>translated</a:t>
            </a:r>
            <a:r>
              <a:rPr lang="pl-PL" sz="2000">
                <a:latin typeface="Georgia" panose="02040502050405020303" pitchFamily="18" charset="0"/>
              </a:rPr>
              <a:t> </a:t>
            </a:r>
            <a:r>
              <a:rPr lang="pl-PL" sz="2000" err="1">
                <a:latin typeface="Georgia" panose="02040502050405020303" pitchFamily="18" charset="0"/>
              </a:rPr>
              <a:t>text</a:t>
            </a:r>
            <a:r>
              <a:rPr lang="pl-PL" sz="2000">
                <a:latin typeface="Georgia" panose="02040502050405020303" pitchFamily="18" charset="0"/>
              </a:rPr>
              <a:t> </a:t>
            </a:r>
            <a:r>
              <a:rPr lang="pl-PL" sz="2000" err="1">
                <a:latin typeface="Georgia" panose="02040502050405020303" pitchFamily="18" charset="0"/>
              </a:rPr>
              <a:t>does</a:t>
            </a:r>
            <a:r>
              <a:rPr lang="pl-PL" sz="2000">
                <a:latin typeface="Georgia" panose="02040502050405020303" pitchFamily="18" charset="0"/>
              </a:rPr>
              <a:t> not </a:t>
            </a:r>
            <a:r>
              <a:rPr lang="pl-PL" sz="2000" err="1">
                <a:latin typeface="Georgia" panose="02040502050405020303" pitchFamily="18" charset="0"/>
              </a:rPr>
              <a:t>have</a:t>
            </a:r>
            <a:r>
              <a:rPr lang="pl-PL" sz="2000">
                <a:latin typeface="Georgia" panose="02040502050405020303" pitchFamily="18" charset="0"/>
              </a:rPr>
              <a:t> to be </a:t>
            </a:r>
            <a:r>
              <a:rPr lang="pl-PL" sz="2000" err="1">
                <a:latin typeface="Georgia" panose="02040502050405020303" pitchFamily="18" charset="0"/>
              </a:rPr>
              <a:t>deciphered</a:t>
            </a:r>
            <a:r>
              <a:rPr lang="pl-PL" sz="2000">
                <a:latin typeface="Georgia" panose="02040502050405020303" pitchFamily="18" charset="0"/>
              </a:rPr>
              <a:t> </a:t>
            </a:r>
            <a:r>
              <a:rPr lang="pl-PL" sz="2000" err="1">
                <a:latin typeface="Georgia" panose="02040502050405020303" pitchFamily="18" charset="0"/>
              </a:rPr>
              <a:t>or</a:t>
            </a:r>
            <a:r>
              <a:rPr lang="pl-PL" sz="2000">
                <a:latin typeface="Georgia" panose="02040502050405020303" pitchFamily="18" charset="0"/>
              </a:rPr>
              <a:t> re-</a:t>
            </a:r>
            <a:r>
              <a:rPr lang="pl-PL" sz="2000" err="1">
                <a:latin typeface="Georgia" panose="02040502050405020303" pitchFamily="18" charset="0"/>
              </a:rPr>
              <a:t>interpreted</a:t>
            </a:r>
            <a:r>
              <a:rPr lang="pl-PL" sz="2000">
                <a:latin typeface="Georgia" panose="02040502050405020303" pitchFamily="18" charset="0"/>
              </a:rPr>
              <a:t>.</a:t>
            </a:r>
          </a:p>
        </p:txBody>
      </p:sp>
      <p:pic>
        <p:nvPicPr>
          <p:cNvPr id="2" name="Immagine 3">
            <a:extLst>
              <a:ext uri="{FF2B5EF4-FFF2-40B4-BE49-F238E27FC236}">
                <a16:creationId xmlns:a16="http://schemas.microsoft.com/office/drawing/2014/main" id="{25324216-2FEA-67B1-8722-7C398461B903}"/>
              </a:ext>
            </a:extLst>
          </p:cNvPr>
          <p:cNvPicPr>
            <a:picLocks noChangeAspect="1"/>
          </p:cNvPicPr>
          <p:nvPr/>
        </p:nvPicPr>
        <p:blipFill rotWithShape="1">
          <a:blip r:embed="rId2"/>
          <a:srcRect l="22798" t="38667" r="21540" b="39000"/>
          <a:stretch/>
        </p:blipFill>
        <p:spPr>
          <a:xfrm>
            <a:off x="-18289" y="-963"/>
            <a:ext cx="2871032" cy="1628303"/>
          </a:xfrm>
          <a:prstGeom prst="rect">
            <a:avLst/>
          </a:prstGeom>
        </p:spPr>
      </p:pic>
      <p:sp>
        <p:nvSpPr>
          <p:cNvPr id="3" name="Living instrument doctrine in other regimes">
            <a:extLst>
              <a:ext uri="{FF2B5EF4-FFF2-40B4-BE49-F238E27FC236}">
                <a16:creationId xmlns:a16="http://schemas.microsoft.com/office/drawing/2014/main" id="{10AAFBA1-EB20-7F5B-7471-B81FFD73B38B}"/>
              </a:ext>
            </a:extLst>
          </p:cNvPr>
          <p:cNvSpPr txBox="1">
            <a:spLocks/>
          </p:cNvSpPr>
          <p:nvPr/>
        </p:nvSpPr>
        <p:spPr>
          <a:xfrm>
            <a:off x="3048000" y="340548"/>
            <a:ext cx="8305800" cy="1286792"/>
          </a:xfrm>
          <a:prstGeom prst="rect">
            <a:avLst/>
          </a:prstGeom>
        </p:spPr>
        <p:txBody>
          <a:bodyPr>
            <a:normAutofit/>
          </a:bodyPr>
          <a:lstStyle>
            <a:lvl1pPr algn="l" defTabSz="473201" rtl="0" eaLnBrk="1" latinLnBrk="0" hangingPunct="1">
              <a:lnSpc>
                <a:spcPct val="90000"/>
              </a:lnSpc>
              <a:spcBef>
                <a:spcPts val="1200"/>
              </a:spcBef>
              <a:buNone/>
              <a:defRPr sz="5670" kern="1200">
                <a:solidFill>
                  <a:schemeClr val="tx1"/>
                </a:solidFill>
                <a:latin typeface="+mj-lt"/>
                <a:ea typeface="+mj-ea"/>
                <a:cs typeface="+mj-cs"/>
              </a:defRPr>
            </a:lvl1pPr>
          </a:lstStyle>
          <a:p>
            <a:pPr algn="just"/>
            <a:r>
              <a:rPr lang="pl-PL" sz="3200" b="1" cap="all" err="1">
                <a:solidFill>
                  <a:schemeClr val="tx1">
                    <a:lumMod val="85000"/>
                    <a:lumOff val="15000"/>
                  </a:schemeClr>
                </a:solidFill>
                <a:latin typeface="High Tower Text" panose="02040502050506030303" pitchFamily="18" charset="77"/>
                <a:cs typeface="Phosphate Inline" panose="02000506050000020004" pitchFamily="2" charset="77"/>
              </a:rPr>
              <a:t>Communication</a:t>
            </a:r>
            <a:r>
              <a:rPr lang="pl-PL" sz="3200" b="1" cap="all">
                <a:solidFill>
                  <a:schemeClr val="tx1">
                    <a:lumMod val="85000"/>
                    <a:lumOff val="15000"/>
                  </a:schemeClr>
                </a:solidFill>
                <a:latin typeface="High Tower Text" panose="02040502050506030303" pitchFamily="18" charset="77"/>
                <a:cs typeface="Phosphate Inline" panose="02000506050000020004" pitchFamily="2" charset="77"/>
              </a:rPr>
              <a:t> with </a:t>
            </a:r>
            <a:r>
              <a:rPr lang="pl-PL" sz="3200" b="1" cap="all" err="1">
                <a:solidFill>
                  <a:schemeClr val="tx1">
                    <a:lumMod val="85000"/>
                    <a:lumOff val="15000"/>
                  </a:schemeClr>
                </a:solidFill>
                <a:latin typeface="High Tower Text" panose="02040502050506030303" pitchFamily="18" charset="77"/>
                <a:cs typeface="Phosphate Inline" panose="02000506050000020004" pitchFamily="2" charset="77"/>
              </a:rPr>
              <a:t>citizens</a:t>
            </a:r>
            <a:r>
              <a:rPr lang="pl-PL" sz="3200" b="1" cap="all">
                <a:solidFill>
                  <a:schemeClr val="tx1">
                    <a:lumMod val="85000"/>
                    <a:lumOff val="15000"/>
                  </a:schemeClr>
                </a:solidFill>
                <a:latin typeface="High Tower Text" panose="02040502050506030303" pitchFamily="18" charset="77"/>
                <a:cs typeface="Phosphate Inline" panose="02000506050000020004" pitchFamily="2" charset="77"/>
              </a:rPr>
              <a:t> (1)</a:t>
            </a:r>
          </a:p>
        </p:txBody>
      </p:sp>
    </p:spTree>
    <p:extLst>
      <p:ext uri="{BB962C8B-B14F-4D97-AF65-F5344CB8AC3E}">
        <p14:creationId xmlns:p14="http://schemas.microsoft.com/office/powerpoint/2010/main" val="641783381"/>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 name="“We may use your personal data to develop new services”…"/>
          <p:cNvSpPr txBox="1">
            <a:spLocks noGrp="1"/>
          </p:cNvSpPr>
          <p:nvPr>
            <p:ph type="body" idx="1"/>
          </p:nvPr>
        </p:nvSpPr>
        <p:spPr>
          <a:xfrm>
            <a:off x="442414" y="1845860"/>
            <a:ext cx="11458433" cy="4416910"/>
          </a:xfrm>
          <a:prstGeom prst="rect">
            <a:avLst/>
          </a:prstGeom>
        </p:spPr>
        <p:txBody>
          <a:bodyPr>
            <a:normAutofit/>
          </a:bodyPr>
          <a:lstStyle/>
          <a:p>
            <a:pPr marL="269875" lvl="1" indent="-242888">
              <a:buNone/>
            </a:pPr>
            <a:r>
              <a:rPr lang="it-IT" dirty="0" err="1"/>
              <a:t>Poor</a:t>
            </a:r>
            <a:r>
              <a:rPr lang="it-IT" dirty="0"/>
              <a:t> Practice </a:t>
            </a:r>
            <a:r>
              <a:rPr lang="it-IT" dirty="0" err="1"/>
              <a:t>Examples</a:t>
            </a:r>
            <a:r>
              <a:rPr lang="it-IT" dirty="0"/>
              <a:t> </a:t>
            </a:r>
          </a:p>
          <a:p>
            <a:pPr marL="269875" lvl="1" indent="-242888">
              <a:spcBef>
                <a:spcPts val="600"/>
              </a:spcBef>
            </a:pPr>
            <a:r>
              <a:rPr lang="it-IT" sz="1800" dirty="0"/>
              <a:t>‘</a:t>
            </a:r>
            <a:r>
              <a:rPr sz="1800" dirty="0"/>
              <a:t>We may use your personal data to develop new services</a:t>
            </a:r>
            <a:r>
              <a:rPr lang="it-IT" sz="1800" dirty="0"/>
              <a:t>.’</a:t>
            </a:r>
            <a:endParaRPr sz="1800" dirty="0"/>
          </a:p>
          <a:p>
            <a:pPr marL="269875" lvl="1" indent="-242888">
              <a:spcBef>
                <a:spcPts val="600"/>
              </a:spcBef>
            </a:pPr>
            <a:r>
              <a:rPr lang="it-IT" sz="1800" dirty="0"/>
              <a:t>‘</a:t>
            </a:r>
            <a:r>
              <a:rPr sz="1800" dirty="0"/>
              <a:t>We may use your personal data for research purposes</a:t>
            </a:r>
            <a:r>
              <a:rPr lang="it-IT" sz="1800" dirty="0"/>
              <a:t>.’</a:t>
            </a:r>
            <a:endParaRPr sz="1800" dirty="0"/>
          </a:p>
          <a:p>
            <a:pPr marL="269875" lvl="1" indent="-242888">
              <a:spcBef>
                <a:spcPts val="600"/>
              </a:spcBef>
            </a:pPr>
            <a:r>
              <a:rPr lang="it-IT" sz="1800" dirty="0"/>
              <a:t>‘</a:t>
            </a:r>
            <a:r>
              <a:rPr sz="1800" dirty="0"/>
              <a:t>We may use your personal data to offer </a:t>
            </a:r>
            <a:r>
              <a:rPr sz="1800" dirty="0" err="1"/>
              <a:t>personalised</a:t>
            </a:r>
            <a:r>
              <a:rPr sz="1800" dirty="0"/>
              <a:t> services</a:t>
            </a:r>
            <a:r>
              <a:rPr lang="it-IT" sz="1800" dirty="0"/>
              <a:t>.’</a:t>
            </a:r>
          </a:p>
          <a:p>
            <a:pPr marL="26987" lvl="1" indent="0">
              <a:buNone/>
            </a:pPr>
            <a:endParaRPr lang="it-IT" dirty="0"/>
          </a:p>
          <a:p>
            <a:pPr marL="26987" lvl="1" indent="0">
              <a:buNone/>
            </a:pPr>
            <a:r>
              <a:rPr lang="it-IT" dirty="0"/>
              <a:t>Good Practice </a:t>
            </a:r>
            <a:r>
              <a:rPr lang="it-IT" dirty="0" err="1"/>
              <a:t>Examples</a:t>
            </a:r>
            <a:endParaRPr lang="it-IT" dirty="0"/>
          </a:p>
          <a:p>
            <a:pPr marL="261005" indent="-261005" defTabSz="324493">
              <a:spcBef>
                <a:spcPts val="600"/>
              </a:spcBef>
              <a:defRPr sz="2844"/>
            </a:pPr>
            <a:r>
              <a:rPr lang="it-IT" sz="1800" dirty="0"/>
              <a:t>‘</a:t>
            </a:r>
            <a:r>
              <a:rPr lang="it-IT" sz="1800" dirty="0" err="1"/>
              <a:t>We</a:t>
            </a:r>
            <a:r>
              <a:rPr lang="it-IT" sz="1800" dirty="0"/>
              <a:t> </a:t>
            </a:r>
            <a:r>
              <a:rPr lang="it-IT" sz="1800" dirty="0" err="1"/>
              <a:t>will</a:t>
            </a:r>
            <a:r>
              <a:rPr lang="it-IT" sz="1800" dirty="0"/>
              <a:t> </a:t>
            </a:r>
            <a:r>
              <a:rPr lang="it-IT" sz="1800" dirty="0" err="1"/>
              <a:t>retain</a:t>
            </a:r>
            <a:r>
              <a:rPr lang="it-IT" sz="1800" dirty="0"/>
              <a:t> </a:t>
            </a:r>
            <a:r>
              <a:rPr lang="it-IT" sz="1800" dirty="0" err="1"/>
              <a:t>your</a:t>
            </a:r>
            <a:r>
              <a:rPr lang="it-IT" sz="1800" dirty="0"/>
              <a:t> </a:t>
            </a:r>
            <a:r>
              <a:rPr lang="it-IT" sz="1800" u="sng" dirty="0"/>
              <a:t>shopping history and use </a:t>
            </a:r>
            <a:r>
              <a:rPr lang="it-IT" sz="1800" u="sng" dirty="0" err="1"/>
              <a:t>details</a:t>
            </a:r>
            <a:r>
              <a:rPr lang="it-IT" sz="1800" u="sng" dirty="0"/>
              <a:t> of the products </a:t>
            </a:r>
            <a:r>
              <a:rPr lang="it-IT" sz="1800" u="sng" dirty="0" err="1"/>
              <a:t>you</a:t>
            </a:r>
            <a:r>
              <a:rPr lang="it-IT" sz="1800" u="sng" dirty="0"/>
              <a:t> </a:t>
            </a:r>
            <a:r>
              <a:rPr lang="it-IT" sz="1800" u="sng" dirty="0" err="1"/>
              <a:t>have</a:t>
            </a:r>
            <a:r>
              <a:rPr lang="it-IT" sz="1800" u="sng" dirty="0"/>
              <a:t> </a:t>
            </a:r>
            <a:r>
              <a:rPr lang="it-IT" sz="1800" u="sng" dirty="0" err="1"/>
              <a:t>previously</a:t>
            </a:r>
            <a:r>
              <a:rPr lang="it-IT" sz="1800" u="sng" dirty="0"/>
              <a:t> </a:t>
            </a:r>
            <a:r>
              <a:rPr lang="it-IT" sz="1800" u="sng" dirty="0" err="1"/>
              <a:t>purchased</a:t>
            </a:r>
            <a:r>
              <a:rPr lang="it-IT" sz="1800" dirty="0"/>
              <a:t> to </a:t>
            </a:r>
            <a:r>
              <a:rPr lang="it-IT" sz="1800" u="sng" dirty="0"/>
              <a:t>make </a:t>
            </a:r>
            <a:r>
              <a:rPr lang="it-IT" sz="1800" u="sng" dirty="0" err="1"/>
              <a:t>suggestions</a:t>
            </a:r>
            <a:r>
              <a:rPr lang="it-IT" sz="1800" u="sng" dirty="0"/>
              <a:t> to </a:t>
            </a:r>
            <a:r>
              <a:rPr lang="it-IT" sz="1800" u="sng" dirty="0" err="1"/>
              <a:t>you</a:t>
            </a:r>
            <a:r>
              <a:rPr lang="it-IT" sz="1800" u="sng" dirty="0"/>
              <a:t> for </a:t>
            </a:r>
            <a:r>
              <a:rPr lang="it-IT" sz="1800" u="sng" dirty="0" err="1"/>
              <a:t>other</a:t>
            </a:r>
            <a:r>
              <a:rPr lang="it-IT" sz="1800" u="sng" dirty="0"/>
              <a:t> products</a:t>
            </a:r>
            <a:r>
              <a:rPr lang="it-IT" sz="1800" dirty="0"/>
              <a:t> </a:t>
            </a:r>
            <a:r>
              <a:rPr lang="it-IT" sz="1800" dirty="0" err="1"/>
              <a:t>which</a:t>
            </a:r>
            <a:r>
              <a:rPr lang="it-IT" sz="1800" dirty="0"/>
              <a:t> </a:t>
            </a:r>
            <a:r>
              <a:rPr lang="it-IT" sz="1800" dirty="0" err="1"/>
              <a:t>we</a:t>
            </a:r>
            <a:r>
              <a:rPr lang="it-IT" sz="1800" dirty="0"/>
              <a:t> </a:t>
            </a:r>
            <a:r>
              <a:rPr lang="it-IT" sz="1800" dirty="0" err="1"/>
              <a:t>believe</a:t>
            </a:r>
            <a:r>
              <a:rPr lang="it-IT" sz="1800" dirty="0"/>
              <a:t> </a:t>
            </a:r>
            <a:r>
              <a:rPr lang="it-IT" sz="1800" dirty="0" err="1"/>
              <a:t>you</a:t>
            </a:r>
            <a:r>
              <a:rPr lang="it-IT" sz="1800" dirty="0"/>
              <a:t> </a:t>
            </a:r>
            <a:r>
              <a:rPr lang="it-IT" sz="1800" dirty="0" err="1"/>
              <a:t>will</a:t>
            </a:r>
            <a:r>
              <a:rPr lang="it-IT" sz="1800" dirty="0"/>
              <a:t> </a:t>
            </a:r>
            <a:r>
              <a:rPr lang="it-IT" sz="1800" dirty="0" err="1"/>
              <a:t>also</a:t>
            </a:r>
            <a:r>
              <a:rPr lang="it-IT" sz="1800" dirty="0"/>
              <a:t> be </a:t>
            </a:r>
            <a:r>
              <a:rPr lang="it-IT" sz="1800" dirty="0" err="1"/>
              <a:t>interested</a:t>
            </a:r>
            <a:r>
              <a:rPr lang="it-IT" sz="1800" dirty="0"/>
              <a:t> in.’</a:t>
            </a:r>
          </a:p>
          <a:p>
            <a:pPr marL="261005" indent="-261005" defTabSz="324493">
              <a:spcBef>
                <a:spcPts val="600"/>
              </a:spcBef>
              <a:defRPr sz="2844"/>
            </a:pPr>
            <a:r>
              <a:rPr lang="it-IT" sz="1800" dirty="0"/>
              <a:t>‘</a:t>
            </a:r>
            <a:r>
              <a:rPr lang="it-IT" sz="1800" dirty="0" err="1"/>
              <a:t>We</a:t>
            </a:r>
            <a:r>
              <a:rPr lang="it-IT" sz="1800" dirty="0"/>
              <a:t> </a:t>
            </a:r>
            <a:r>
              <a:rPr lang="it-IT" sz="1800" dirty="0" err="1"/>
              <a:t>will</a:t>
            </a:r>
            <a:r>
              <a:rPr lang="it-IT" sz="1800" dirty="0"/>
              <a:t> </a:t>
            </a:r>
            <a:r>
              <a:rPr lang="it-IT" sz="1800" dirty="0" err="1"/>
              <a:t>retain</a:t>
            </a:r>
            <a:r>
              <a:rPr lang="it-IT" sz="1800" dirty="0"/>
              <a:t> and </a:t>
            </a:r>
            <a:r>
              <a:rPr lang="it-IT" sz="1800" dirty="0" err="1"/>
              <a:t>evaluate</a:t>
            </a:r>
            <a:r>
              <a:rPr lang="it-IT" sz="1800" dirty="0"/>
              <a:t> </a:t>
            </a:r>
            <a:r>
              <a:rPr lang="it-IT" sz="1800" u="sng" dirty="0"/>
              <a:t>information on </a:t>
            </a:r>
            <a:r>
              <a:rPr lang="it-IT" sz="1800" u="sng" dirty="0" err="1"/>
              <a:t>your</a:t>
            </a:r>
            <a:r>
              <a:rPr lang="it-IT" sz="1800" u="sng" dirty="0"/>
              <a:t> </a:t>
            </a:r>
            <a:r>
              <a:rPr lang="it-IT" sz="1800" u="sng" dirty="0" err="1"/>
              <a:t>recent</a:t>
            </a:r>
            <a:r>
              <a:rPr lang="it-IT" sz="1800" u="sng" dirty="0"/>
              <a:t> </a:t>
            </a:r>
            <a:r>
              <a:rPr lang="it-IT" sz="1800" u="sng" dirty="0" err="1"/>
              <a:t>visits</a:t>
            </a:r>
            <a:r>
              <a:rPr lang="it-IT" sz="1800" dirty="0"/>
              <a:t> to </a:t>
            </a:r>
            <a:r>
              <a:rPr lang="it-IT" sz="1800" dirty="0" err="1"/>
              <a:t>our</a:t>
            </a:r>
            <a:r>
              <a:rPr lang="it-IT" sz="1800" dirty="0"/>
              <a:t> website </a:t>
            </a:r>
            <a:r>
              <a:rPr lang="it-IT" sz="1800" u="sng" dirty="0"/>
              <a:t>and </a:t>
            </a:r>
            <a:r>
              <a:rPr lang="it-IT" sz="1800" u="sng" dirty="0" err="1"/>
              <a:t>how</a:t>
            </a:r>
            <a:r>
              <a:rPr lang="it-IT" sz="1800" u="sng" dirty="0"/>
              <a:t> </a:t>
            </a:r>
            <a:r>
              <a:rPr lang="it-IT" sz="1800" u="sng" dirty="0" err="1"/>
              <a:t>you</a:t>
            </a:r>
            <a:r>
              <a:rPr lang="it-IT" sz="1800" u="sng" dirty="0"/>
              <a:t> </a:t>
            </a:r>
            <a:r>
              <a:rPr lang="it-IT" sz="1800" u="sng" dirty="0" err="1"/>
              <a:t>move</a:t>
            </a:r>
            <a:r>
              <a:rPr lang="it-IT" sz="1800" u="sng" dirty="0"/>
              <a:t> </a:t>
            </a:r>
            <a:r>
              <a:rPr lang="it-IT" sz="1800" u="sng" dirty="0" err="1"/>
              <a:t>around</a:t>
            </a:r>
            <a:r>
              <a:rPr lang="it-IT" sz="1800" dirty="0"/>
              <a:t> </a:t>
            </a:r>
            <a:r>
              <a:rPr lang="it-IT" sz="1800" dirty="0" err="1"/>
              <a:t>different</a:t>
            </a:r>
            <a:r>
              <a:rPr lang="it-IT" sz="1800" dirty="0"/>
              <a:t> </a:t>
            </a:r>
            <a:r>
              <a:rPr lang="it-IT" sz="1800" dirty="0" err="1"/>
              <a:t>sections</a:t>
            </a:r>
            <a:r>
              <a:rPr lang="it-IT" sz="1800" dirty="0"/>
              <a:t> of </a:t>
            </a:r>
            <a:r>
              <a:rPr lang="it-IT" sz="1800" dirty="0" err="1"/>
              <a:t>our</a:t>
            </a:r>
            <a:r>
              <a:rPr lang="it-IT" sz="1800" dirty="0"/>
              <a:t> website for </a:t>
            </a:r>
            <a:r>
              <a:rPr lang="it-IT" sz="1800" dirty="0" err="1"/>
              <a:t>analytics</a:t>
            </a:r>
            <a:r>
              <a:rPr lang="it-IT" sz="1800" dirty="0"/>
              <a:t> </a:t>
            </a:r>
            <a:r>
              <a:rPr lang="it-IT" sz="1800" dirty="0" err="1"/>
              <a:t>purposes</a:t>
            </a:r>
            <a:r>
              <a:rPr lang="it-IT" sz="1800" dirty="0"/>
              <a:t> </a:t>
            </a:r>
            <a:r>
              <a:rPr lang="it-IT" sz="1800" u="sng" dirty="0"/>
              <a:t>to </a:t>
            </a:r>
            <a:r>
              <a:rPr lang="it-IT" sz="1800" u="sng" dirty="0" err="1"/>
              <a:t>understand</a:t>
            </a:r>
            <a:r>
              <a:rPr lang="it-IT" sz="1800" u="sng" dirty="0"/>
              <a:t> </a:t>
            </a:r>
            <a:r>
              <a:rPr lang="it-IT" sz="1800" u="sng" dirty="0" err="1"/>
              <a:t>how</a:t>
            </a:r>
            <a:r>
              <a:rPr lang="it-IT" sz="1800" u="sng" dirty="0"/>
              <a:t> people use </a:t>
            </a:r>
            <a:r>
              <a:rPr lang="it-IT" sz="1800" u="sng" dirty="0" err="1"/>
              <a:t>our</a:t>
            </a:r>
            <a:r>
              <a:rPr lang="it-IT" sz="1800" u="sng" dirty="0"/>
              <a:t> website</a:t>
            </a:r>
            <a:r>
              <a:rPr lang="it-IT" sz="1800" dirty="0"/>
              <a:t> so </a:t>
            </a:r>
            <a:r>
              <a:rPr lang="it-IT" sz="1800" dirty="0" err="1"/>
              <a:t>that</a:t>
            </a:r>
            <a:r>
              <a:rPr lang="it-IT" sz="1800" dirty="0"/>
              <a:t> </a:t>
            </a:r>
            <a:r>
              <a:rPr lang="it-IT" sz="1800" dirty="0" err="1"/>
              <a:t>we</a:t>
            </a:r>
            <a:r>
              <a:rPr lang="it-IT" sz="1800" dirty="0"/>
              <a:t> can make </a:t>
            </a:r>
            <a:r>
              <a:rPr lang="it-IT" sz="1800" dirty="0" err="1"/>
              <a:t>it</a:t>
            </a:r>
            <a:r>
              <a:rPr lang="it-IT" sz="1800" dirty="0"/>
              <a:t> more intuitive.’</a:t>
            </a:r>
          </a:p>
          <a:p>
            <a:pPr marL="261005" indent="-261005" defTabSz="324493">
              <a:spcBef>
                <a:spcPts val="600"/>
              </a:spcBef>
              <a:defRPr sz="2844"/>
            </a:pPr>
            <a:r>
              <a:rPr lang="it-IT" sz="1800" dirty="0"/>
              <a:t>‘</a:t>
            </a:r>
            <a:r>
              <a:rPr lang="it-IT" sz="1800" dirty="0" err="1"/>
              <a:t>We</a:t>
            </a:r>
            <a:r>
              <a:rPr lang="it-IT" sz="1800" dirty="0"/>
              <a:t> </a:t>
            </a:r>
            <a:r>
              <a:rPr lang="it-IT" sz="1800" dirty="0" err="1"/>
              <a:t>will</a:t>
            </a:r>
            <a:r>
              <a:rPr lang="it-IT" sz="1800" dirty="0"/>
              <a:t> </a:t>
            </a:r>
            <a:r>
              <a:rPr lang="it-IT" sz="1800" dirty="0" err="1"/>
              <a:t>keep</a:t>
            </a:r>
            <a:r>
              <a:rPr lang="it-IT" sz="1800" dirty="0"/>
              <a:t> a record of the </a:t>
            </a:r>
            <a:r>
              <a:rPr lang="it-IT" sz="1800" u="sng" dirty="0" err="1"/>
              <a:t>articles</a:t>
            </a:r>
            <a:r>
              <a:rPr lang="it-IT" sz="1800" u="sng" dirty="0"/>
              <a:t> on </a:t>
            </a:r>
            <a:r>
              <a:rPr lang="it-IT" sz="1800" u="sng" dirty="0" err="1"/>
              <a:t>our</a:t>
            </a:r>
            <a:r>
              <a:rPr lang="it-IT" sz="1800" u="sng" dirty="0"/>
              <a:t> website </a:t>
            </a:r>
            <a:r>
              <a:rPr lang="it-IT" sz="1800" u="sng" dirty="0" err="1"/>
              <a:t>that</a:t>
            </a:r>
            <a:r>
              <a:rPr lang="it-IT" sz="1800" u="sng" dirty="0"/>
              <a:t> </a:t>
            </a:r>
            <a:r>
              <a:rPr lang="it-IT" sz="1800" u="sng" dirty="0" err="1"/>
              <a:t>you</a:t>
            </a:r>
            <a:r>
              <a:rPr lang="it-IT" sz="1800" u="sng" dirty="0"/>
              <a:t> </a:t>
            </a:r>
            <a:r>
              <a:rPr lang="it-IT" sz="1800" u="sng" dirty="0" err="1"/>
              <a:t>have</a:t>
            </a:r>
            <a:r>
              <a:rPr lang="it-IT" sz="1800" u="sng" dirty="0"/>
              <a:t> </a:t>
            </a:r>
            <a:r>
              <a:rPr lang="it-IT" sz="1800" u="sng" dirty="0" err="1"/>
              <a:t>clicked</a:t>
            </a:r>
            <a:r>
              <a:rPr lang="it-IT" sz="1800" u="sng" dirty="0"/>
              <a:t> on</a:t>
            </a:r>
            <a:r>
              <a:rPr lang="it-IT" sz="1800" dirty="0"/>
              <a:t> and use </a:t>
            </a:r>
            <a:r>
              <a:rPr lang="it-IT" sz="1800" dirty="0" err="1"/>
              <a:t>that</a:t>
            </a:r>
            <a:r>
              <a:rPr lang="it-IT" sz="1800" dirty="0"/>
              <a:t> information </a:t>
            </a:r>
            <a:r>
              <a:rPr lang="it-IT" sz="1800" u="sng" dirty="0"/>
              <a:t>to target advertising</a:t>
            </a:r>
            <a:r>
              <a:rPr lang="it-IT" sz="1800" dirty="0"/>
              <a:t> on </a:t>
            </a:r>
            <a:r>
              <a:rPr lang="it-IT" sz="1800" dirty="0" err="1"/>
              <a:t>this</a:t>
            </a:r>
            <a:r>
              <a:rPr lang="it-IT" sz="1800" dirty="0"/>
              <a:t> website to </a:t>
            </a:r>
            <a:r>
              <a:rPr lang="it-IT" sz="1800" dirty="0" err="1"/>
              <a:t>you</a:t>
            </a:r>
            <a:r>
              <a:rPr lang="it-IT" sz="1800" dirty="0"/>
              <a:t> </a:t>
            </a:r>
            <a:r>
              <a:rPr lang="it-IT" sz="1800" dirty="0" err="1"/>
              <a:t>that</a:t>
            </a:r>
            <a:r>
              <a:rPr lang="it-IT" sz="1800" dirty="0"/>
              <a:t> </a:t>
            </a:r>
            <a:r>
              <a:rPr lang="it-IT" sz="1800" dirty="0" err="1"/>
              <a:t>is</a:t>
            </a:r>
            <a:r>
              <a:rPr lang="it-IT" sz="1800" dirty="0"/>
              <a:t> </a:t>
            </a:r>
            <a:r>
              <a:rPr lang="it-IT" sz="1800" dirty="0" err="1"/>
              <a:t>relevant</a:t>
            </a:r>
            <a:r>
              <a:rPr lang="it-IT" sz="1800" dirty="0"/>
              <a:t> to </a:t>
            </a:r>
            <a:r>
              <a:rPr lang="it-IT" sz="1800" dirty="0" err="1"/>
              <a:t>your</a:t>
            </a:r>
            <a:r>
              <a:rPr lang="it-IT" sz="1800" dirty="0"/>
              <a:t> </a:t>
            </a:r>
            <a:r>
              <a:rPr lang="it-IT" sz="1800" dirty="0" err="1"/>
              <a:t>interests</a:t>
            </a:r>
            <a:r>
              <a:rPr lang="it-IT" sz="1800" dirty="0"/>
              <a:t>, </a:t>
            </a:r>
            <a:r>
              <a:rPr lang="it-IT" sz="1800" dirty="0" err="1"/>
              <a:t>which</a:t>
            </a:r>
            <a:r>
              <a:rPr lang="it-IT" sz="1800" dirty="0"/>
              <a:t> </a:t>
            </a:r>
            <a:r>
              <a:rPr lang="it-IT" sz="1800" dirty="0" err="1"/>
              <a:t>we</a:t>
            </a:r>
            <a:r>
              <a:rPr lang="it-IT" sz="1800" dirty="0"/>
              <a:t> </a:t>
            </a:r>
            <a:r>
              <a:rPr lang="it-IT" sz="1800" dirty="0" err="1"/>
              <a:t>have</a:t>
            </a:r>
            <a:r>
              <a:rPr lang="it-IT" sz="1800" dirty="0"/>
              <a:t> </a:t>
            </a:r>
            <a:r>
              <a:rPr lang="it-IT" sz="1800" dirty="0" err="1"/>
              <a:t>identified</a:t>
            </a:r>
            <a:r>
              <a:rPr lang="it-IT" sz="1800" dirty="0"/>
              <a:t> </a:t>
            </a:r>
            <a:r>
              <a:rPr lang="it-IT" sz="1800" dirty="0" err="1"/>
              <a:t>based</a:t>
            </a:r>
            <a:r>
              <a:rPr lang="it-IT" sz="1800" dirty="0"/>
              <a:t> on </a:t>
            </a:r>
            <a:r>
              <a:rPr lang="it-IT" sz="1800" dirty="0" err="1"/>
              <a:t>articles</a:t>
            </a:r>
            <a:r>
              <a:rPr lang="it-IT" sz="1800" dirty="0"/>
              <a:t> </a:t>
            </a:r>
            <a:r>
              <a:rPr lang="it-IT" sz="1800" dirty="0" err="1"/>
              <a:t>you</a:t>
            </a:r>
            <a:r>
              <a:rPr lang="it-IT" sz="1800" dirty="0"/>
              <a:t> </a:t>
            </a:r>
            <a:r>
              <a:rPr lang="it-IT" sz="1800" dirty="0" err="1"/>
              <a:t>have</a:t>
            </a:r>
            <a:r>
              <a:rPr lang="it-IT" sz="1800" dirty="0"/>
              <a:t> </a:t>
            </a:r>
            <a:r>
              <a:rPr lang="it-IT" sz="1800" dirty="0" err="1"/>
              <a:t>read</a:t>
            </a:r>
            <a:r>
              <a:rPr lang="it-IT" sz="1800" dirty="0"/>
              <a:t>.’</a:t>
            </a:r>
          </a:p>
          <a:p>
            <a:pPr marL="26987" lvl="1" indent="0">
              <a:buNone/>
            </a:pPr>
            <a:endParaRPr dirty="0"/>
          </a:p>
        </p:txBody>
      </p:sp>
      <p:sp>
        <p:nvSpPr>
          <p:cNvPr id="3" name="“Clear and plain language”">
            <a:extLst>
              <a:ext uri="{FF2B5EF4-FFF2-40B4-BE49-F238E27FC236}">
                <a16:creationId xmlns:a16="http://schemas.microsoft.com/office/drawing/2014/main" id="{6A405DFC-4B21-7525-09FA-8BDA16B6F9CC}"/>
              </a:ext>
            </a:extLst>
          </p:cNvPr>
          <p:cNvSpPr txBox="1">
            <a:spLocks/>
          </p:cNvSpPr>
          <p:nvPr/>
        </p:nvSpPr>
        <p:spPr>
          <a:xfrm>
            <a:off x="442415" y="1378424"/>
            <a:ext cx="11458433" cy="46743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2000" cap="small">
                <a:solidFill>
                  <a:srgbClr val="7030A0"/>
                </a:solidFill>
                <a:latin typeface="Georgia" panose="02040502050405020303" pitchFamily="18" charset="0"/>
              </a:rPr>
              <a:t>“Clear and plain language” (GDPR)</a:t>
            </a:r>
          </a:p>
        </p:txBody>
      </p:sp>
      <p:pic>
        <p:nvPicPr>
          <p:cNvPr id="4" name="Immagine 3">
            <a:extLst>
              <a:ext uri="{FF2B5EF4-FFF2-40B4-BE49-F238E27FC236}">
                <a16:creationId xmlns:a16="http://schemas.microsoft.com/office/drawing/2014/main" id="{4DA08538-675E-67A8-4555-1C52AD03B945}"/>
              </a:ext>
            </a:extLst>
          </p:cNvPr>
          <p:cNvPicPr>
            <a:picLocks noChangeAspect="1"/>
          </p:cNvPicPr>
          <p:nvPr/>
        </p:nvPicPr>
        <p:blipFill rotWithShape="1">
          <a:blip r:embed="rId2"/>
          <a:srcRect l="22798" t="38667" r="21540" b="39000"/>
          <a:stretch/>
        </p:blipFill>
        <p:spPr>
          <a:xfrm>
            <a:off x="-18289" y="-963"/>
            <a:ext cx="2871032" cy="1628303"/>
          </a:xfrm>
          <a:prstGeom prst="rect">
            <a:avLst/>
          </a:prstGeom>
        </p:spPr>
      </p:pic>
      <p:sp>
        <p:nvSpPr>
          <p:cNvPr id="5" name="Living instrument doctrine in other regimes">
            <a:extLst>
              <a:ext uri="{FF2B5EF4-FFF2-40B4-BE49-F238E27FC236}">
                <a16:creationId xmlns:a16="http://schemas.microsoft.com/office/drawing/2014/main" id="{BDE73783-FD15-1255-ABA0-BD51BFE8BE24}"/>
              </a:ext>
            </a:extLst>
          </p:cNvPr>
          <p:cNvSpPr txBox="1">
            <a:spLocks/>
          </p:cNvSpPr>
          <p:nvPr/>
        </p:nvSpPr>
        <p:spPr>
          <a:xfrm>
            <a:off x="3048000" y="340548"/>
            <a:ext cx="8305800" cy="1286792"/>
          </a:xfrm>
          <a:prstGeom prst="rect">
            <a:avLst/>
          </a:prstGeom>
        </p:spPr>
        <p:txBody>
          <a:bodyPr>
            <a:normAutofit/>
          </a:bodyPr>
          <a:lstStyle>
            <a:lvl1pPr algn="l" defTabSz="473201" rtl="0" eaLnBrk="1" latinLnBrk="0" hangingPunct="1">
              <a:lnSpc>
                <a:spcPct val="90000"/>
              </a:lnSpc>
              <a:spcBef>
                <a:spcPts val="1200"/>
              </a:spcBef>
              <a:buNone/>
              <a:defRPr sz="5670" kern="1200">
                <a:solidFill>
                  <a:schemeClr val="tx1"/>
                </a:solidFill>
                <a:latin typeface="+mj-lt"/>
                <a:ea typeface="+mj-ea"/>
                <a:cs typeface="+mj-cs"/>
              </a:defRPr>
            </a:lvl1pPr>
          </a:lstStyle>
          <a:p>
            <a:pPr algn="just"/>
            <a:r>
              <a:rPr lang="pl-PL" sz="3200" b="1" cap="all" dirty="0" err="1">
                <a:solidFill>
                  <a:schemeClr val="tx1">
                    <a:lumMod val="85000"/>
                    <a:lumOff val="15000"/>
                  </a:schemeClr>
                </a:solidFill>
                <a:latin typeface="High Tower Text" panose="02040502050506030303" pitchFamily="18" charset="77"/>
                <a:cs typeface="Phosphate Inline" panose="02000506050000020004" pitchFamily="2" charset="77"/>
              </a:rPr>
              <a:t>Communication</a:t>
            </a:r>
            <a:r>
              <a:rPr lang="pl-PL" sz="3200" b="1" cap="all" dirty="0">
                <a:solidFill>
                  <a:schemeClr val="tx1">
                    <a:lumMod val="85000"/>
                    <a:lumOff val="15000"/>
                  </a:schemeClr>
                </a:solidFill>
                <a:latin typeface="High Tower Text" panose="02040502050506030303" pitchFamily="18" charset="77"/>
                <a:cs typeface="Phosphate Inline" panose="02000506050000020004" pitchFamily="2" charset="77"/>
              </a:rPr>
              <a:t> with </a:t>
            </a:r>
            <a:r>
              <a:rPr lang="pl-PL" sz="3200" b="1" cap="all" dirty="0" err="1">
                <a:solidFill>
                  <a:schemeClr val="tx1">
                    <a:lumMod val="85000"/>
                    <a:lumOff val="15000"/>
                  </a:schemeClr>
                </a:solidFill>
                <a:latin typeface="High Tower Text" panose="02040502050506030303" pitchFamily="18" charset="77"/>
                <a:cs typeface="Phosphate Inline" panose="02000506050000020004" pitchFamily="2" charset="77"/>
              </a:rPr>
              <a:t>citizens</a:t>
            </a:r>
            <a:r>
              <a:rPr lang="pl-PL" sz="3200" b="1" cap="all" dirty="0">
                <a:solidFill>
                  <a:schemeClr val="tx1">
                    <a:lumMod val="85000"/>
                    <a:lumOff val="15000"/>
                  </a:schemeClr>
                </a:solidFill>
                <a:latin typeface="High Tower Text" panose="02040502050506030303" pitchFamily="18" charset="77"/>
                <a:cs typeface="Phosphate Inline" panose="02000506050000020004" pitchFamily="2" charset="77"/>
              </a:rPr>
              <a:t> (2)</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Segnaposto contenuto 2">
            <a:extLst>
              <a:ext uri="{FF2B5EF4-FFF2-40B4-BE49-F238E27FC236}">
                <a16:creationId xmlns:a16="http://schemas.microsoft.com/office/drawing/2014/main" id="{33AD244C-68A3-4917-B72C-D3B3A8855177}"/>
              </a:ext>
            </a:extLst>
          </p:cNvPr>
          <p:cNvSpPr>
            <a:spLocks noGrp="1"/>
          </p:cNvSpPr>
          <p:nvPr>
            <p:ph idx="1"/>
          </p:nvPr>
        </p:nvSpPr>
        <p:spPr bwMode="auto">
          <a:xfrm>
            <a:off x="163773" y="1627340"/>
            <a:ext cx="7444395" cy="511465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marL="0" indent="0" algn="just" defTabSz="262880">
              <a:spcBef>
                <a:spcPts val="1055"/>
              </a:spcBef>
              <a:buSzPct val="60000"/>
              <a:buNone/>
              <a:defRPr sz="2304"/>
            </a:pPr>
            <a:r>
              <a:rPr lang="pl-PL" sz="2000" dirty="0" err="1">
                <a:latin typeface="Georgia" panose="02040502050405020303" pitchFamily="18" charset="0"/>
              </a:rPr>
              <a:t>Vocabulary</a:t>
            </a:r>
            <a:r>
              <a:rPr lang="pl-PL" sz="2000" dirty="0">
                <a:latin typeface="Georgia" panose="02040502050405020303" pitchFamily="18" charset="0"/>
              </a:rPr>
              <a:t>, </a:t>
            </a:r>
            <a:r>
              <a:rPr lang="pl-PL" sz="2000" dirty="0" err="1">
                <a:latin typeface="Georgia" panose="02040502050405020303" pitchFamily="18" charset="0"/>
              </a:rPr>
              <a:t>tone</a:t>
            </a:r>
            <a:r>
              <a:rPr lang="pl-PL" sz="2000" dirty="0">
                <a:latin typeface="Georgia" panose="02040502050405020303" pitchFamily="18" charset="0"/>
              </a:rPr>
              <a:t> and style of the </a:t>
            </a:r>
            <a:r>
              <a:rPr lang="pl-PL" sz="2000" dirty="0" err="1">
                <a:latin typeface="Georgia" panose="02040502050405020303" pitchFamily="18" charset="0"/>
              </a:rPr>
              <a:t>language</a:t>
            </a:r>
            <a:r>
              <a:rPr lang="pl-PL" sz="2000" dirty="0">
                <a:latin typeface="Georgia" panose="02040502050405020303" pitchFamily="18" charset="0"/>
              </a:rPr>
              <a:t> </a:t>
            </a:r>
            <a:r>
              <a:rPr lang="pl-PL" sz="2000" dirty="0" err="1">
                <a:latin typeface="Georgia" panose="02040502050405020303" pitchFamily="18" charset="0"/>
              </a:rPr>
              <a:t>used</a:t>
            </a:r>
            <a:r>
              <a:rPr lang="pl-PL" sz="2000" dirty="0">
                <a:latin typeface="Georgia" panose="02040502050405020303" pitchFamily="18" charset="0"/>
              </a:rPr>
              <a:t> </a:t>
            </a:r>
            <a:r>
              <a:rPr lang="pl-PL" sz="2000" dirty="0" err="1">
                <a:latin typeface="Georgia" panose="02040502050405020303" pitchFamily="18" charset="0"/>
              </a:rPr>
              <a:t>must</a:t>
            </a:r>
            <a:r>
              <a:rPr lang="pl-PL" sz="2000" dirty="0">
                <a:latin typeface="Georgia" panose="02040502050405020303" pitchFamily="18" charset="0"/>
              </a:rPr>
              <a:t> be </a:t>
            </a:r>
            <a:r>
              <a:rPr lang="pl-PL" sz="2000" dirty="0" err="1">
                <a:latin typeface="Georgia" panose="02040502050405020303" pitchFamily="18" charset="0"/>
              </a:rPr>
              <a:t>appropriate</a:t>
            </a:r>
            <a:r>
              <a:rPr lang="pl-PL" sz="2000" dirty="0">
                <a:latin typeface="Georgia" panose="02040502050405020303" pitchFamily="18" charset="0"/>
              </a:rPr>
              <a:t> to and </a:t>
            </a:r>
            <a:r>
              <a:rPr lang="pl-PL" sz="2000" dirty="0" err="1">
                <a:latin typeface="Georgia" panose="02040502050405020303" pitchFamily="18" charset="0"/>
              </a:rPr>
              <a:t>resonate</a:t>
            </a:r>
            <a:r>
              <a:rPr lang="pl-PL" sz="2000" dirty="0">
                <a:latin typeface="Georgia" panose="02040502050405020303" pitchFamily="18" charset="0"/>
              </a:rPr>
              <a:t> with </a:t>
            </a:r>
            <a:r>
              <a:rPr lang="pl-PL" sz="2000" dirty="0" err="1">
                <a:latin typeface="Georgia" panose="02040502050405020303" pitchFamily="18" charset="0"/>
              </a:rPr>
              <a:t>children</a:t>
            </a:r>
            <a:r>
              <a:rPr lang="pl-PL" sz="2000" dirty="0">
                <a:latin typeface="Georgia" panose="02040502050405020303" pitchFamily="18" charset="0"/>
              </a:rPr>
              <a:t>, </a:t>
            </a:r>
            <a:r>
              <a:rPr lang="pl-PL" sz="2000" dirty="0" err="1">
                <a:latin typeface="Georgia" panose="02040502050405020303" pitchFamily="18" charset="0"/>
              </a:rPr>
              <a:t>so</a:t>
            </a:r>
            <a:r>
              <a:rPr lang="pl-PL" sz="2000" dirty="0">
                <a:latin typeface="Georgia" panose="02040502050405020303" pitchFamily="18" charset="0"/>
              </a:rPr>
              <a:t> </a:t>
            </a:r>
            <a:r>
              <a:rPr lang="pl-PL" sz="2000" dirty="0" err="1">
                <a:latin typeface="Georgia" panose="02040502050405020303" pitchFamily="18" charset="0"/>
              </a:rPr>
              <a:t>that</a:t>
            </a:r>
            <a:r>
              <a:rPr lang="pl-PL" sz="2000" dirty="0">
                <a:latin typeface="Georgia" panose="02040502050405020303" pitchFamily="18" charset="0"/>
              </a:rPr>
              <a:t> the </a:t>
            </a:r>
            <a:r>
              <a:rPr lang="pl-PL" sz="2000" dirty="0" err="1">
                <a:latin typeface="Georgia" panose="02040502050405020303" pitchFamily="18" charset="0"/>
              </a:rPr>
              <a:t>child</a:t>
            </a:r>
            <a:r>
              <a:rPr lang="pl-PL" sz="2000" dirty="0">
                <a:latin typeface="Georgia" panose="02040502050405020303" pitchFamily="18" charset="0"/>
              </a:rPr>
              <a:t> </a:t>
            </a:r>
            <a:r>
              <a:rPr lang="pl-PL" sz="2000" dirty="0" err="1">
                <a:latin typeface="Georgia" panose="02040502050405020303" pitchFamily="18" charset="0"/>
              </a:rPr>
              <a:t>addressee</a:t>
            </a:r>
            <a:r>
              <a:rPr lang="pl-PL" sz="2000" dirty="0">
                <a:latin typeface="Georgia" panose="02040502050405020303" pitchFamily="18" charset="0"/>
              </a:rPr>
              <a:t> of the </a:t>
            </a:r>
            <a:r>
              <a:rPr lang="pl-PL" sz="2000" dirty="0" err="1">
                <a:latin typeface="Georgia" panose="02040502050405020303" pitchFamily="18" charset="0"/>
              </a:rPr>
              <a:t>information</a:t>
            </a:r>
            <a:r>
              <a:rPr lang="pl-PL" sz="2000" dirty="0">
                <a:latin typeface="Georgia" panose="02040502050405020303" pitchFamily="18" charset="0"/>
              </a:rPr>
              <a:t> </a:t>
            </a:r>
            <a:r>
              <a:rPr lang="pl-PL" sz="2000" dirty="0" err="1">
                <a:latin typeface="Georgia" panose="02040502050405020303" pitchFamily="18" charset="0"/>
              </a:rPr>
              <a:t>recognises</a:t>
            </a:r>
            <a:r>
              <a:rPr lang="pl-PL" sz="2000" dirty="0">
                <a:latin typeface="Georgia" panose="02040502050405020303" pitchFamily="18" charset="0"/>
              </a:rPr>
              <a:t> </a:t>
            </a:r>
            <a:r>
              <a:rPr lang="pl-PL" sz="2000" dirty="0" err="1">
                <a:latin typeface="Georgia" panose="02040502050405020303" pitchFamily="18" charset="0"/>
              </a:rPr>
              <a:t>that</a:t>
            </a:r>
            <a:r>
              <a:rPr lang="pl-PL" sz="2000" dirty="0">
                <a:latin typeface="Georgia" panose="02040502050405020303" pitchFamily="18" charset="0"/>
              </a:rPr>
              <a:t> the </a:t>
            </a:r>
            <a:r>
              <a:rPr lang="pl-PL" sz="2000" dirty="0" err="1">
                <a:latin typeface="Georgia" panose="02040502050405020303" pitchFamily="18" charset="0"/>
              </a:rPr>
              <a:t>message</a:t>
            </a:r>
            <a:r>
              <a:rPr lang="pl-PL" sz="2000" dirty="0">
                <a:latin typeface="Georgia" panose="02040502050405020303" pitchFamily="18" charset="0"/>
              </a:rPr>
              <a:t>/ </a:t>
            </a:r>
            <a:r>
              <a:rPr lang="pl-PL" sz="2000" dirty="0" err="1">
                <a:latin typeface="Georgia" panose="02040502050405020303" pitchFamily="18" charset="0"/>
              </a:rPr>
              <a:t>information</a:t>
            </a:r>
            <a:r>
              <a:rPr lang="pl-PL" sz="2000" dirty="0">
                <a:latin typeface="Georgia" panose="02040502050405020303" pitchFamily="18" charset="0"/>
              </a:rPr>
              <a:t> </a:t>
            </a:r>
            <a:r>
              <a:rPr lang="pl-PL" sz="2000" dirty="0" err="1">
                <a:latin typeface="Georgia" panose="02040502050405020303" pitchFamily="18" charset="0"/>
              </a:rPr>
              <a:t>is</a:t>
            </a:r>
            <a:r>
              <a:rPr lang="pl-PL" sz="2000" dirty="0">
                <a:latin typeface="Georgia" panose="02040502050405020303" pitchFamily="18" charset="0"/>
              </a:rPr>
              <a:t> </a:t>
            </a:r>
            <a:r>
              <a:rPr lang="pl-PL" sz="2000" dirty="0" err="1">
                <a:latin typeface="Georgia" panose="02040502050405020303" pitchFamily="18" charset="0"/>
              </a:rPr>
              <a:t>being</a:t>
            </a:r>
            <a:r>
              <a:rPr lang="pl-PL" sz="2000" dirty="0">
                <a:latin typeface="Georgia" panose="02040502050405020303" pitchFamily="18" charset="0"/>
              </a:rPr>
              <a:t> </a:t>
            </a:r>
            <a:r>
              <a:rPr lang="pl-PL" sz="2000" dirty="0" err="1">
                <a:latin typeface="Georgia" panose="02040502050405020303" pitchFamily="18" charset="0"/>
              </a:rPr>
              <a:t>directed</a:t>
            </a:r>
            <a:r>
              <a:rPr lang="pl-PL" sz="2000" dirty="0">
                <a:latin typeface="Georgia" panose="02040502050405020303" pitchFamily="18" charset="0"/>
              </a:rPr>
              <a:t> </a:t>
            </a:r>
            <a:r>
              <a:rPr lang="pl-PL" sz="2000" dirty="0" err="1">
                <a:latin typeface="Georgia" panose="02040502050405020303" pitchFamily="18" charset="0"/>
              </a:rPr>
              <a:t>at</a:t>
            </a:r>
            <a:r>
              <a:rPr lang="pl-PL" sz="2000" dirty="0">
                <a:latin typeface="Georgia" panose="02040502050405020303" pitchFamily="18" charset="0"/>
              </a:rPr>
              <a:t> </a:t>
            </a:r>
            <a:r>
              <a:rPr lang="pl-PL" sz="2000" dirty="0" err="1">
                <a:latin typeface="Georgia" panose="02040502050405020303" pitchFamily="18" charset="0"/>
              </a:rPr>
              <a:t>them</a:t>
            </a:r>
            <a:r>
              <a:rPr lang="pl-PL" sz="2000" dirty="0">
                <a:latin typeface="Georgia" panose="02040502050405020303" pitchFamily="18" charset="0"/>
              </a:rPr>
              <a:t>.</a:t>
            </a:r>
          </a:p>
          <a:p>
            <a:pPr marL="0" indent="0" algn="ctr" defTabSz="262880">
              <a:spcBef>
                <a:spcPts val="1055"/>
              </a:spcBef>
              <a:buSzPct val="60000"/>
              <a:buNone/>
              <a:defRPr sz="2304"/>
            </a:pPr>
            <a:endParaRPr lang="pl-PL" cap="small" dirty="0">
              <a:solidFill>
                <a:srgbClr val="7030A0"/>
              </a:solidFill>
              <a:latin typeface="Georgia" panose="02040502050405020303" pitchFamily="18" charset="0"/>
            </a:endParaRPr>
          </a:p>
          <a:p>
            <a:pPr marL="0" indent="0" algn="ctr" defTabSz="262880">
              <a:spcBef>
                <a:spcPts val="1055"/>
              </a:spcBef>
              <a:buSzPct val="60000"/>
              <a:buNone/>
              <a:defRPr sz="2304"/>
            </a:pPr>
            <a:r>
              <a:rPr lang="pl-PL" cap="small" dirty="0" err="1">
                <a:solidFill>
                  <a:srgbClr val="7030A0"/>
                </a:solidFill>
                <a:latin typeface="Georgia" panose="02040502050405020303" pitchFamily="18" charset="0"/>
              </a:rPr>
              <a:t>Compare</a:t>
            </a:r>
            <a:r>
              <a:rPr lang="pl-PL" cap="small" dirty="0">
                <a:solidFill>
                  <a:srgbClr val="7030A0"/>
                </a:solidFill>
                <a:latin typeface="Georgia" panose="02040502050405020303" pitchFamily="18" charset="0"/>
              </a:rPr>
              <a:t> and </a:t>
            </a:r>
            <a:r>
              <a:rPr lang="pl-PL" cap="small" dirty="0" err="1">
                <a:solidFill>
                  <a:srgbClr val="7030A0"/>
                </a:solidFill>
                <a:latin typeface="Georgia" panose="02040502050405020303" pitchFamily="18" charset="0"/>
              </a:rPr>
              <a:t>contrast</a:t>
            </a:r>
            <a:endParaRPr lang="pl-PL" dirty="0">
              <a:latin typeface="Georgia" panose="02040502050405020303" pitchFamily="18" charset="0"/>
            </a:endParaRPr>
          </a:p>
          <a:p>
            <a:pPr marL="0" indent="0" algn="just" defTabSz="262880">
              <a:spcBef>
                <a:spcPts val="1055"/>
              </a:spcBef>
              <a:buSzPct val="60000"/>
              <a:buNone/>
              <a:defRPr sz="2304"/>
            </a:pPr>
            <a:r>
              <a:rPr lang="pl-PL" sz="1800" dirty="0" err="1">
                <a:latin typeface="Georgia" panose="02040502050405020303" pitchFamily="18" charset="0"/>
              </a:rPr>
              <a:t>Article</a:t>
            </a:r>
            <a:r>
              <a:rPr lang="pl-PL" sz="1800" dirty="0">
                <a:latin typeface="Georgia" panose="02040502050405020303" pitchFamily="18" charset="0"/>
              </a:rPr>
              <a:t> 42 of the </a:t>
            </a:r>
            <a:r>
              <a:rPr lang="pl-PL" sz="1800" dirty="0" err="1">
                <a:latin typeface="Georgia" panose="02040502050405020303" pitchFamily="18" charset="0"/>
              </a:rPr>
              <a:t>Convention</a:t>
            </a:r>
            <a:r>
              <a:rPr lang="pl-PL" sz="1800" dirty="0">
                <a:latin typeface="Georgia" panose="02040502050405020303" pitchFamily="18" charset="0"/>
              </a:rPr>
              <a:t> on the </a:t>
            </a:r>
            <a:r>
              <a:rPr lang="pl-PL" sz="1800" dirty="0" err="1">
                <a:latin typeface="Georgia" panose="02040502050405020303" pitchFamily="18" charset="0"/>
              </a:rPr>
              <a:t>Rights</a:t>
            </a:r>
            <a:r>
              <a:rPr lang="pl-PL" sz="1800" dirty="0">
                <a:latin typeface="Georgia" panose="02040502050405020303" pitchFamily="18" charset="0"/>
              </a:rPr>
              <a:t> of the Child:</a:t>
            </a:r>
          </a:p>
          <a:p>
            <a:pPr marL="457200" lvl="1" indent="0" algn="just" defTabSz="262880">
              <a:spcBef>
                <a:spcPts val="1055"/>
              </a:spcBef>
              <a:buSzPct val="60000"/>
              <a:buNone/>
              <a:defRPr sz="2304"/>
            </a:pPr>
            <a:r>
              <a:rPr lang="pl-PL" sz="1800" i="1" dirty="0" err="1">
                <a:latin typeface="Georgia" panose="02040502050405020303" pitchFamily="18" charset="0"/>
              </a:rPr>
              <a:t>States</a:t>
            </a:r>
            <a:r>
              <a:rPr lang="pl-PL" sz="1800" i="1" dirty="0">
                <a:latin typeface="Georgia" panose="02040502050405020303" pitchFamily="18" charset="0"/>
              </a:rPr>
              <a:t> </a:t>
            </a:r>
            <a:r>
              <a:rPr lang="pl-PL" sz="1800" i="1" dirty="0" err="1">
                <a:latin typeface="Georgia" panose="02040502050405020303" pitchFamily="18" charset="0"/>
              </a:rPr>
              <a:t>Parties</a:t>
            </a:r>
            <a:r>
              <a:rPr lang="pl-PL" sz="1800" i="1" dirty="0">
                <a:latin typeface="Georgia" panose="02040502050405020303" pitchFamily="18" charset="0"/>
              </a:rPr>
              <a:t> </a:t>
            </a:r>
            <a:r>
              <a:rPr lang="pl-PL" sz="1800" i="1" dirty="0" err="1">
                <a:latin typeface="Georgia" panose="02040502050405020303" pitchFamily="18" charset="0"/>
              </a:rPr>
              <a:t>undertake</a:t>
            </a:r>
            <a:r>
              <a:rPr lang="pl-PL" sz="1800" i="1" dirty="0">
                <a:latin typeface="Georgia" panose="02040502050405020303" pitchFamily="18" charset="0"/>
              </a:rPr>
              <a:t> to </a:t>
            </a:r>
            <a:r>
              <a:rPr lang="pl-PL" sz="1800" i="1" dirty="0" err="1">
                <a:latin typeface="Georgia" panose="02040502050405020303" pitchFamily="18" charset="0"/>
              </a:rPr>
              <a:t>make</a:t>
            </a:r>
            <a:r>
              <a:rPr lang="pl-PL" sz="1800" i="1" dirty="0">
                <a:latin typeface="Georgia" panose="02040502050405020303" pitchFamily="18" charset="0"/>
              </a:rPr>
              <a:t> the </a:t>
            </a:r>
            <a:r>
              <a:rPr lang="pl-PL" sz="1800" i="1" dirty="0" err="1">
                <a:latin typeface="Georgia" panose="02040502050405020303" pitchFamily="18" charset="0"/>
              </a:rPr>
              <a:t>principles</a:t>
            </a:r>
            <a:r>
              <a:rPr lang="pl-PL" sz="1800" i="1" dirty="0">
                <a:latin typeface="Georgia" panose="02040502050405020303" pitchFamily="18" charset="0"/>
              </a:rPr>
              <a:t> and </a:t>
            </a:r>
            <a:r>
              <a:rPr lang="pl-PL" sz="1800" i="1" dirty="0" err="1">
                <a:latin typeface="Georgia" panose="02040502050405020303" pitchFamily="18" charset="0"/>
              </a:rPr>
              <a:t>provisions</a:t>
            </a:r>
            <a:r>
              <a:rPr lang="pl-PL" sz="1800" i="1" dirty="0">
                <a:latin typeface="Georgia" panose="02040502050405020303" pitchFamily="18" charset="0"/>
              </a:rPr>
              <a:t> of the </a:t>
            </a:r>
            <a:r>
              <a:rPr lang="pl-PL" sz="1800" i="1" dirty="0" err="1">
                <a:latin typeface="Georgia" panose="02040502050405020303" pitchFamily="18" charset="0"/>
              </a:rPr>
              <a:t>Convention</a:t>
            </a:r>
            <a:r>
              <a:rPr lang="pl-PL" sz="1800" i="1" dirty="0">
                <a:latin typeface="Georgia" panose="02040502050405020303" pitchFamily="18" charset="0"/>
              </a:rPr>
              <a:t> </a:t>
            </a:r>
            <a:r>
              <a:rPr lang="pl-PL" sz="1800" i="1" dirty="0" err="1">
                <a:latin typeface="Georgia" panose="02040502050405020303" pitchFamily="18" charset="0"/>
              </a:rPr>
              <a:t>widely</a:t>
            </a:r>
            <a:r>
              <a:rPr lang="pl-PL" sz="1800" i="1" dirty="0">
                <a:latin typeface="Georgia" panose="02040502050405020303" pitchFamily="18" charset="0"/>
              </a:rPr>
              <a:t> </a:t>
            </a:r>
            <a:r>
              <a:rPr lang="pl-PL" sz="1800" i="1" dirty="0" err="1">
                <a:latin typeface="Georgia" panose="02040502050405020303" pitchFamily="18" charset="0"/>
              </a:rPr>
              <a:t>known</a:t>
            </a:r>
            <a:r>
              <a:rPr lang="pl-PL" sz="1800" i="1" dirty="0">
                <a:latin typeface="Georgia" panose="02040502050405020303" pitchFamily="18" charset="0"/>
              </a:rPr>
              <a:t>, by </a:t>
            </a:r>
            <a:r>
              <a:rPr lang="pl-PL" sz="1800" i="1" dirty="0" err="1">
                <a:latin typeface="Georgia" panose="02040502050405020303" pitchFamily="18" charset="0"/>
              </a:rPr>
              <a:t>appropriate</a:t>
            </a:r>
            <a:r>
              <a:rPr lang="pl-PL" sz="1800" i="1" dirty="0">
                <a:latin typeface="Georgia" panose="02040502050405020303" pitchFamily="18" charset="0"/>
              </a:rPr>
              <a:t> and </a:t>
            </a:r>
            <a:r>
              <a:rPr lang="pl-PL" sz="1800" i="1" dirty="0" err="1">
                <a:latin typeface="Georgia" panose="02040502050405020303" pitchFamily="18" charset="0"/>
              </a:rPr>
              <a:t>active</a:t>
            </a:r>
            <a:r>
              <a:rPr lang="pl-PL" sz="1800" i="1" dirty="0">
                <a:latin typeface="Georgia" panose="02040502050405020303" pitchFamily="18" charset="0"/>
              </a:rPr>
              <a:t> </a:t>
            </a:r>
            <a:r>
              <a:rPr lang="pl-PL" sz="1800" i="1" dirty="0" err="1">
                <a:latin typeface="Georgia" panose="02040502050405020303" pitchFamily="18" charset="0"/>
              </a:rPr>
              <a:t>means</a:t>
            </a:r>
            <a:r>
              <a:rPr lang="pl-PL" sz="1800" i="1" dirty="0">
                <a:latin typeface="Georgia" panose="02040502050405020303" pitchFamily="18" charset="0"/>
              </a:rPr>
              <a:t>, to </a:t>
            </a:r>
            <a:r>
              <a:rPr lang="pl-PL" sz="1800" i="1" dirty="0" err="1">
                <a:latin typeface="Georgia" panose="02040502050405020303" pitchFamily="18" charset="0"/>
              </a:rPr>
              <a:t>adults</a:t>
            </a:r>
            <a:r>
              <a:rPr lang="pl-PL" sz="1800" i="1" dirty="0">
                <a:latin typeface="Georgia" panose="02040502050405020303" pitchFamily="18" charset="0"/>
              </a:rPr>
              <a:t> and </a:t>
            </a:r>
            <a:r>
              <a:rPr lang="pl-PL" sz="1800" i="1" dirty="0" err="1">
                <a:latin typeface="Georgia" panose="02040502050405020303" pitchFamily="18" charset="0"/>
              </a:rPr>
              <a:t>children</a:t>
            </a:r>
            <a:r>
              <a:rPr lang="pl-PL" sz="1800" i="1" dirty="0">
                <a:latin typeface="Georgia" panose="02040502050405020303" pitchFamily="18" charset="0"/>
              </a:rPr>
              <a:t> </a:t>
            </a:r>
            <a:r>
              <a:rPr lang="pl-PL" sz="1800" i="1" dirty="0" err="1">
                <a:latin typeface="Georgia" panose="02040502050405020303" pitchFamily="18" charset="0"/>
              </a:rPr>
              <a:t>alike</a:t>
            </a:r>
            <a:r>
              <a:rPr lang="pl-PL" sz="1800" i="1" dirty="0">
                <a:latin typeface="Georgia" panose="02040502050405020303" pitchFamily="18" charset="0"/>
              </a:rPr>
              <a:t>. </a:t>
            </a:r>
            <a:endParaRPr lang="pl-PL" sz="1800" dirty="0">
              <a:latin typeface="Georgia" panose="02040502050405020303" pitchFamily="18" charset="0"/>
            </a:endParaRPr>
          </a:p>
          <a:p>
            <a:pPr marL="0" indent="0" algn="just" defTabSz="262880">
              <a:spcBef>
                <a:spcPts val="1055"/>
              </a:spcBef>
              <a:buSzPct val="60000"/>
              <a:buNone/>
              <a:defRPr sz="2304"/>
            </a:pPr>
            <a:r>
              <a:rPr lang="pl-PL" sz="1800" dirty="0" err="1">
                <a:latin typeface="Georgia" panose="02040502050405020303" pitchFamily="18" charset="0"/>
              </a:rPr>
              <a:t>Article</a:t>
            </a:r>
            <a:r>
              <a:rPr lang="pl-PL" sz="1800" dirty="0">
                <a:latin typeface="Georgia" panose="02040502050405020303" pitchFamily="18" charset="0"/>
              </a:rPr>
              <a:t> 42 of the </a:t>
            </a:r>
            <a:r>
              <a:rPr lang="pl-PL" sz="1800" dirty="0" err="1">
                <a:latin typeface="Georgia" panose="02040502050405020303" pitchFamily="18" charset="0"/>
              </a:rPr>
              <a:t>Convention</a:t>
            </a:r>
            <a:r>
              <a:rPr lang="pl-PL" sz="1800" dirty="0">
                <a:latin typeface="Georgia" panose="02040502050405020303" pitchFamily="18" charset="0"/>
              </a:rPr>
              <a:t> on the </a:t>
            </a:r>
            <a:r>
              <a:rPr lang="pl-PL" sz="1800" dirty="0" err="1">
                <a:latin typeface="Georgia" panose="02040502050405020303" pitchFamily="18" charset="0"/>
              </a:rPr>
              <a:t>Rights</a:t>
            </a:r>
            <a:r>
              <a:rPr lang="pl-PL" sz="1800" dirty="0">
                <a:latin typeface="Georgia" panose="02040502050405020303" pitchFamily="18" charset="0"/>
              </a:rPr>
              <a:t> of the Child in Child </a:t>
            </a:r>
            <a:r>
              <a:rPr lang="pl-PL" sz="1800" dirty="0" err="1">
                <a:latin typeface="Georgia" panose="02040502050405020303" pitchFamily="18" charset="0"/>
              </a:rPr>
              <a:t>Friendly</a:t>
            </a:r>
            <a:r>
              <a:rPr lang="pl-PL" sz="1800" dirty="0">
                <a:latin typeface="Georgia" panose="02040502050405020303" pitchFamily="18" charset="0"/>
              </a:rPr>
              <a:t> Language: </a:t>
            </a:r>
          </a:p>
          <a:p>
            <a:pPr marL="457200" lvl="1" indent="0" algn="just" defTabSz="262880">
              <a:spcBef>
                <a:spcPts val="1055"/>
              </a:spcBef>
              <a:buSzPct val="60000"/>
              <a:buNone/>
              <a:defRPr sz="2304"/>
            </a:pPr>
            <a:r>
              <a:rPr lang="pl-PL" sz="1800" i="1" dirty="0" err="1">
                <a:latin typeface="Georgia" panose="02040502050405020303" pitchFamily="18" charset="0"/>
              </a:rPr>
              <a:t>You</a:t>
            </a:r>
            <a:r>
              <a:rPr lang="pl-PL" sz="1800" i="1" dirty="0">
                <a:latin typeface="Georgia" panose="02040502050405020303" pitchFamily="18" charset="0"/>
              </a:rPr>
              <a:t> </a:t>
            </a:r>
            <a:r>
              <a:rPr lang="pl-PL" sz="1800" i="1" dirty="0" err="1">
                <a:latin typeface="Georgia" panose="02040502050405020303" pitchFamily="18" charset="0"/>
              </a:rPr>
              <a:t>have</a:t>
            </a:r>
            <a:r>
              <a:rPr lang="pl-PL" sz="1800" i="1" dirty="0">
                <a:latin typeface="Georgia" panose="02040502050405020303" pitchFamily="18" charset="0"/>
              </a:rPr>
              <a:t> the </a:t>
            </a:r>
            <a:r>
              <a:rPr lang="pl-PL" sz="1800" i="1" dirty="0" err="1">
                <a:latin typeface="Georgia" panose="02040502050405020303" pitchFamily="18" charset="0"/>
              </a:rPr>
              <a:t>right</a:t>
            </a:r>
            <a:r>
              <a:rPr lang="pl-PL" sz="1800" i="1" dirty="0">
                <a:latin typeface="Georgia" panose="02040502050405020303" pitchFamily="18" charset="0"/>
              </a:rPr>
              <a:t> to </a:t>
            </a:r>
            <a:r>
              <a:rPr lang="pl-PL" sz="1800" i="1" dirty="0" err="1">
                <a:latin typeface="Georgia" panose="02040502050405020303" pitchFamily="18" charset="0"/>
              </a:rPr>
              <a:t>know</a:t>
            </a:r>
            <a:r>
              <a:rPr lang="pl-PL" sz="1800" i="1" dirty="0">
                <a:latin typeface="Georgia" panose="02040502050405020303" pitchFamily="18" charset="0"/>
              </a:rPr>
              <a:t> </a:t>
            </a:r>
            <a:r>
              <a:rPr lang="pl-PL" sz="1800" i="1" dirty="0" err="1">
                <a:latin typeface="Georgia" panose="02040502050405020303" pitchFamily="18" charset="0"/>
              </a:rPr>
              <a:t>your</a:t>
            </a:r>
            <a:r>
              <a:rPr lang="pl-PL" sz="1800" i="1" dirty="0">
                <a:latin typeface="Georgia" panose="02040502050405020303" pitchFamily="18" charset="0"/>
              </a:rPr>
              <a:t> </a:t>
            </a:r>
            <a:r>
              <a:rPr lang="pl-PL" sz="1800" i="1" dirty="0" err="1">
                <a:latin typeface="Georgia" panose="02040502050405020303" pitchFamily="18" charset="0"/>
              </a:rPr>
              <a:t>rights</a:t>
            </a:r>
            <a:r>
              <a:rPr lang="pl-PL" sz="1800" i="1" dirty="0">
                <a:latin typeface="Georgia" panose="02040502050405020303" pitchFamily="18" charset="0"/>
              </a:rPr>
              <a:t>! </a:t>
            </a:r>
            <a:r>
              <a:rPr lang="pl-PL" sz="1800" i="1" dirty="0" err="1">
                <a:latin typeface="Georgia" panose="02040502050405020303" pitchFamily="18" charset="0"/>
              </a:rPr>
              <a:t>Adults</a:t>
            </a:r>
            <a:r>
              <a:rPr lang="pl-PL" sz="1800" i="1" dirty="0">
                <a:latin typeface="Georgia" panose="02040502050405020303" pitchFamily="18" charset="0"/>
              </a:rPr>
              <a:t> </a:t>
            </a:r>
            <a:r>
              <a:rPr lang="pl-PL" sz="1800" i="1" dirty="0" err="1">
                <a:latin typeface="Georgia" panose="02040502050405020303" pitchFamily="18" charset="0"/>
              </a:rPr>
              <a:t>should</a:t>
            </a:r>
            <a:r>
              <a:rPr lang="pl-PL" sz="1800" i="1" dirty="0">
                <a:latin typeface="Georgia" panose="02040502050405020303" pitchFamily="18" charset="0"/>
              </a:rPr>
              <a:t> </a:t>
            </a:r>
            <a:r>
              <a:rPr lang="pl-PL" sz="1800" i="1" dirty="0" err="1">
                <a:latin typeface="Georgia" panose="02040502050405020303" pitchFamily="18" charset="0"/>
              </a:rPr>
              <a:t>know</a:t>
            </a:r>
            <a:r>
              <a:rPr lang="pl-PL" sz="1800" i="1" dirty="0">
                <a:latin typeface="Georgia" panose="02040502050405020303" pitchFamily="18" charset="0"/>
              </a:rPr>
              <a:t> </a:t>
            </a:r>
            <a:r>
              <a:rPr lang="pl-PL" sz="1800" i="1" dirty="0" err="1">
                <a:latin typeface="Georgia" panose="02040502050405020303" pitchFamily="18" charset="0"/>
              </a:rPr>
              <a:t>about</a:t>
            </a:r>
            <a:r>
              <a:rPr lang="pl-PL" sz="1800" i="1" dirty="0">
                <a:latin typeface="Georgia" panose="02040502050405020303" pitchFamily="18" charset="0"/>
              </a:rPr>
              <a:t> </a:t>
            </a:r>
            <a:r>
              <a:rPr lang="pl-PL" sz="1800" i="1" dirty="0" err="1">
                <a:latin typeface="Georgia" panose="02040502050405020303" pitchFamily="18" charset="0"/>
              </a:rPr>
              <a:t>these</a:t>
            </a:r>
            <a:r>
              <a:rPr lang="pl-PL" sz="1800" i="1" dirty="0">
                <a:latin typeface="Georgia" panose="02040502050405020303" pitchFamily="18" charset="0"/>
              </a:rPr>
              <a:t> </a:t>
            </a:r>
            <a:r>
              <a:rPr lang="pl-PL" sz="1800" i="1" dirty="0" err="1">
                <a:latin typeface="Georgia" panose="02040502050405020303" pitchFamily="18" charset="0"/>
              </a:rPr>
              <a:t>rights</a:t>
            </a:r>
            <a:r>
              <a:rPr lang="pl-PL" sz="1800" i="1" dirty="0">
                <a:latin typeface="Georgia" panose="02040502050405020303" pitchFamily="18" charset="0"/>
              </a:rPr>
              <a:t> and </a:t>
            </a:r>
            <a:r>
              <a:rPr lang="pl-PL" sz="1800" i="1" dirty="0" err="1">
                <a:latin typeface="Georgia" panose="02040502050405020303" pitchFamily="18" charset="0"/>
              </a:rPr>
              <a:t>help</a:t>
            </a:r>
            <a:r>
              <a:rPr lang="pl-PL" sz="1800" i="1" dirty="0">
                <a:latin typeface="Georgia" panose="02040502050405020303" pitchFamily="18" charset="0"/>
              </a:rPr>
              <a:t> </a:t>
            </a:r>
            <a:r>
              <a:rPr lang="pl-PL" sz="1800" i="1" dirty="0" err="1">
                <a:latin typeface="Georgia" panose="02040502050405020303" pitchFamily="18" charset="0"/>
              </a:rPr>
              <a:t>you</a:t>
            </a:r>
            <a:r>
              <a:rPr lang="pl-PL" sz="1800" i="1" dirty="0">
                <a:latin typeface="Georgia" panose="02040502050405020303" pitchFamily="18" charset="0"/>
              </a:rPr>
              <a:t> </a:t>
            </a:r>
            <a:r>
              <a:rPr lang="pl-PL" sz="1800" i="1" dirty="0" err="1">
                <a:latin typeface="Georgia" panose="02040502050405020303" pitchFamily="18" charset="0"/>
              </a:rPr>
              <a:t>learn</a:t>
            </a:r>
            <a:r>
              <a:rPr lang="pl-PL" sz="1800" i="1" dirty="0">
                <a:latin typeface="Georgia" panose="02040502050405020303" pitchFamily="18" charset="0"/>
              </a:rPr>
              <a:t> </a:t>
            </a:r>
            <a:r>
              <a:rPr lang="pl-PL" sz="1800" i="1" dirty="0" err="1">
                <a:latin typeface="Georgia" panose="02040502050405020303" pitchFamily="18" charset="0"/>
              </a:rPr>
              <a:t>about</a:t>
            </a:r>
            <a:r>
              <a:rPr lang="pl-PL" sz="1800" i="1" dirty="0">
                <a:latin typeface="Georgia" panose="02040502050405020303" pitchFamily="18" charset="0"/>
              </a:rPr>
              <a:t> </a:t>
            </a:r>
            <a:r>
              <a:rPr lang="pl-PL" sz="1800" i="1" dirty="0" err="1">
                <a:latin typeface="Georgia" panose="02040502050405020303" pitchFamily="18" charset="0"/>
              </a:rPr>
              <a:t>them</a:t>
            </a:r>
            <a:r>
              <a:rPr lang="pl-PL" sz="1800" i="1" dirty="0">
                <a:latin typeface="Georgia" panose="02040502050405020303" pitchFamily="18" charset="0"/>
              </a:rPr>
              <a:t>, </a:t>
            </a:r>
            <a:r>
              <a:rPr lang="pl-PL" sz="1800" i="1" dirty="0" err="1">
                <a:latin typeface="Georgia" panose="02040502050405020303" pitchFamily="18" charset="0"/>
              </a:rPr>
              <a:t>too</a:t>
            </a:r>
            <a:r>
              <a:rPr lang="pl-PL" sz="1800" i="1" dirty="0">
                <a:latin typeface="Georgia" panose="02040502050405020303" pitchFamily="18" charset="0"/>
              </a:rPr>
              <a:t>. </a:t>
            </a:r>
          </a:p>
          <a:p>
            <a:pPr marL="12700" lvl="1" indent="0" algn="just" defTabSz="262880">
              <a:spcBef>
                <a:spcPts val="1055"/>
              </a:spcBef>
              <a:buSzPct val="60000"/>
              <a:buNone/>
              <a:defRPr sz="2304"/>
            </a:pPr>
            <a:r>
              <a:rPr lang="pl-PL" sz="1400" i="1" dirty="0" err="1">
                <a:latin typeface="Georgia" panose="02040502050405020303" pitchFamily="18" charset="0"/>
              </a:rPr>
              <a:t>See</a:t>
            </a:r>
            <a:r>
              <a:rPr lang="pl-PL" sz="1400" i="1" dirty="0">
                <a:latin typeface="Georgia" panose="02040502050405020303" pitchFamily="18" charset="0"/>
              </a:rPr>
              <a:t>: </a:t>
            </a:r>
            <a:r>
              <a:rPr lang="it-IT" sz="1400" u="sng" dirty="0">
                <a:latin typeface="Georgia" panose="02040502050405020303" pitchFamily="18" charset="0"/>
                <a:hlinkClick r:id="rId2"/>
              </a:rPr>
              <a:t>https://www.unicef.org/child-rights-convention.</a:t>
            </a:r>
          </a:p>
          <a:p>
            <a:pPr marL="457200" lvl="1" indent="0" algn="just" defTabSz="262880">
              <a:spcBef>
                <a:spcPts val="1055"/>
              </a:spcBef>
              <a:buSzPct val="60000"/>
              <a:buNone/>
              <a:defRPr sz="2304"/>
            </a:pPr>
            <a:endParaRPr lang="pl-PL" sz="1800" i="1" dirty="0">
              <a:latin typeface="Georgia" panose="02040502050405020303" pitchFamily="18" charset="0"/>
            </a:endParaRPr>
          </a:p>
          <a:p>
            <a:pPr marL="0" indent="0" algn="just" defTabSz="262880">
              <a:spcBef>
                <a:spcPts val="1055"/>
              </a:spcBef>
              <a:buSzPct val="60000"/>
              <a:buNone/>
              <a:defRPr sz="2304"/>
            </a:pPr>
            <a:endParaRPr lang="pl-PL" dirty="0">
              <a:latin typeface="Georgia" panose="02040502050405020303" pitchFamily="18" charset="0"/>
            </a:endParaRPr>
          </a:p>
          <a:p>
            <a:pPr marL="0" indent="0" algn="just" defTabSz="262880">
              <a:spcBef>
                <a:spcPts val="1055"/>
              </a:spcBef>
              <a:buSzPct val="60000"/>
              <a:buNone/>
              <a:defRPr sz="2304"/>
            </a:pPr>
            <a:endParaRPr lang="pl-PL" dirty="0">
              <a:latin typeface="Georgia" panose="02040502050405020303" pitchFamily="18" charset="0"/>
            </a:endParaRPr>
          </a:p>
        </p:txBody>
      </p:sp>
      <p:pic>
        <p:nvPicPr>
          <p:cNvPr id="4" name="Obrazek" descr="Obrazek">
            <a:extLst>
              <a:ext uri="{FF2B5EF4-FFF2-40B4-BE49-F238E27FC236}">
                <a16:creationId xmlns:a16="http://schemas.microsoft.com/office/drawing/2014/main" id="{4E31ACDA-9197-2D48-BC55-7F0A0E1A572A}"/>
              </a:ext>
            </a:extLst>
          </p:cNvPr>
          <p:cNvPicPr>
            <a:picLocks noChangeAspect="1"/>
          </p:cNvPicPr>
          <p:nvPr/>
        </p:nvPicPr>
        <p:blipFill>
          <a:blip r:embed="rId3"/>
          <a:stretch>
            <a:fillRect/>
          </a:stretch>
        </p:blipFill>
        <p:spPr>
          <a:xfrm>
            <a:off x="7825500" y="0"/>
            <a:ext cx="4366500" cy="6922108"/>
          </a:xfrm>
          <a:prstGeom prst="rect">
            <a:avLst/>
          </a:prstGeom>
          <a:ln w="12700">
            <a:miter lim="400000"/>
          </a:ln>
        </p:spPr>
      </p:pic>
      <p:pic>
        <p:nvPicPr>
          <p:cNvPr id="2" name="Immagine 3">
            <a:extLst>
              <a:ext uri="{FF2B5EF4-FFF2-40B4-BE49-F238E27FC236}">
                <a16:creationId xmlns:a16="http://schemas.microsoft.com/office/drawing/2014/main" id="{1E7F3340-0043-0FD0-CD17-BDE2FCBAF4C8}"/>
              </a:ext>
            </a:extLst>
          </p:cNvPr>
          <p:cNvPicPr>
            <a:picLocks noChangeAspect="1"/>
          </p:cNvPicPr>
          <p:nvPr/>
        </p:nvPicPr>
        <p:blipFill rotWithShape="1">
          <a:blip r:embed="rId4"/>
          <a:srcRect l="22798" t="38667" r="21540" b="39000"/>
          <a:stretch/>
        </p:blipFill>
        <p:spPr>
          <a:xfrm>
            <a:off x="-18289" y="-963"/>
            <a:ext cx="2871032" cy="1628303"/>
          </a:xfrm>
          <a:prstGeom prst="rect">
            <a:avLst/>
          </a:prstGeom>
        </p:spPr>
      </p:pic>
      <p:sp>
        <p:nvSpPr>
          <p:cNvPr id="5" name="Living instrument doctrine in other regimes">
            <a:extLst>
              <a:ext uri="{FF2B5EF4-FFF2-40B4-BE49-F238E27FC236}">
                <a16:creationId xmlns:a16="http://schemas.microsoft.com/office/drawing/2014/main" id="{92CCC9D0-42C1-1B75-E058-5D1350640B46}"/>
              </a:ext>
            </a:extLst>
          </p:cNvPr>
          <p:cNvSpPr txBox="1">
            <a:spLocks/>
          </p:cNvSpPr>
          <p:nvPr/>
        </p:nvSpPr>
        <p:spPr>
          <a:xfrm>
            <a:off x="3048000" y="340548"/>
            <a:ext cx="4560168" cy="1286792"/>
          </a:xfrm>
          <a:prstGeom prst="rect">
            <a:avLst/>
          </a:prstGeom>
        </p:spPr>
        <p:txBody>
          <a:bodyPr>
            <a:normAutofit/>
          </a:bodyPr>
          <a:lstStyle>
            <a:lvl1pPr algn="l" defTabSz="473201" rtl="0" eaLnBrk="1" latinLnBrk="0" hangingPunct="1">
              <a:lnSpc>
                <a:spcPct val="90000"/>
              </a:lnSpc>
              <a:spcBef>
                <a:spcPts val="1200"/>
              </a:spcBef>
              <a:buNone/>
              <a:defRPr sz="5670" kern="1200">
                <a:solidFill>
                  <a:schemeClr val="tx1"/>
                </a:solidFill>
                <a:latin typeface="+mj-lt"/>
                <a:ea typeface="+mj-ea"/>
                <a:cs typeface="+mj-cs"/>
              </a:defRPr>
            </a:lvl1pPr>
          </a:lstStyle>
          <a:p>
            <a:pPr algn="just"/>
            <a:r>
              <a:rPr lang="pl-PL" sz="3200" b="1" cap="all" dirty="0" err="1">
                <a:solidFill>
                  <a:schemeClr val="tx1">
                    <a:lumMod val="85000"/>
                    <a:lumOff val="15000"/>
                  </a:schemeClr>
                </a:solidFill>
                <a:latin typeface="High Tower Text" panose="02040502050506030303" pitchFamily="18" charset="77"/>
                <a:cs typeface="Phosphate Inline" panose="02000506050000020004" pitchFamily="2" charset="77"/>
              </a:rPr>
              <a:t>Communication</a:t>
            </a:r>
            <a:r>
              <a:rPr lang="pl-PL" sz="3200" b="1" cap="all" dirty="0">
                <a:solidFill>
                  <a:schemeClr val="tx1">
                    <a:lumMod val="85000"/>
                    <a:lumOff val="15000"/>
                  </a:schemeClr>
                </a:solidFill>
                <a:latin typeface="High Tower Text" panose="02040502050506030303" pitchFamily="18" charset="77"/>
                <a:cs typeface="Phosphate Inline" panose="02000506050000020004" pitchFamily="2" charset="77"/>
              </a:rPr>
              <a:t> with </a:t>
            </a:r>
            <a:r>
              <a:rPr lang="pl-PL" sz="3200" b="1" cap="all" dirty="0" err="1">
                <a:solidFill>
                  <a:schemeClr val="tx1">
                    <a:lumMod val="85000"/>
                    <a:lumOff val="15000"/>
                  </a:schemeClr>
                </a:solidFill>
                <a:latin typeface="High Tower Text" panose="02040502050506030303" pitchFamily="18" charset="77"/>
                <a:cs typeface="Phosphate Inline" panose="02000506050000020004" pitchFamily="2" charset="77"/>
              </a:rPr>
              <a:t>citizens</a:t>
            </a:r>
            <a:r>
              <a:rPr lang="pl-PL" sz="3200" b="1" cap="all" dirty="0">
                <a:solidFill>
                  <a:schemeClr val="tx1">
                    <a:lumMod val="85000"/>
                    <a:lumOff val="15000"/>
                  </a:schemeClr>
                </a:solidFill>
                <a:latin typeface="High Tower Text" panose="02040502050506030303" pitchFamily="18" charset="77"/>
                <a:cs typeface="Phosphate Inline" panose="02000506050000020004" pitchFamily="2" charset="77"/>
              </a:rPr>
              <a:t> (3)</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Immagine 5" descr="Caselle con punto interrogativo">
            <a:extLst>
              <a:ext uri="{FF2B5EF4-FFF2-40B4-BE49-F238E27FC236}">
                <a16:creationId xmlns:a16="http://schemas.microsoft.com/office/drawing/2014/main" id="{C45BCE29-1A85-F1DE-2176-416FE5FE5694}"/>
              </a:ext>
            </a:extLst>
          </p:cNvPr>
          <p:cNvPicPr>
            <a:picLocks noChangeAspect="1"/>
          </p:cNvPicPr>
          <p:nvPr/>
        </p:nvPicPr>
        <p:blipFill rotWithShape="1">
          <a:blip r:embed="rId2"/>
          <a:srcRect/>
          <a:stretch/>
        </p:blipFill>
        <p:spPr>
          <a:xfrm>
            <a:off x="13062" y="10"/>
            <a:ext cx="12192000" cy="6857990"/>
          </a:xfrm>
          <a:prstGeom prst="rect">
            <a:avLst/>
          </a:prstGeom>
        </p:spPr>
      </p:pic>
      <p:sp>
        <p:nvSpPr>
          <p:cNvPr id="15" name="Freeform 5">
            <a:extLst>
              <a:ext uri="{FF2B5EF4-FFF2-40B4-BE49-F238E27FC236}">
                <a16:creationId xmlns:a16="http://schemas.microsoft.com/office/drawing/2014/main" id="{3CD9DF72-87A3-404E-A828-84CBF11A83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flipH="1">
            <a:off x="0" y="998175"/>
            <a:ext cx="6017172" cy="5859825"/>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5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cxnSp>
        <p:nvCxnSpPr>
          <p:cNvPr id="16" name="Straight Connector 12">
            <a:extLst>
              <a:ext uri="{FF2B5EF4-FFF2-40B4-BE49-F238E27FC236}">
                <a16:creationId xmlns:a16="http://schemas.microsoft.com/office/drawing/2014/main" id="{20E3A342-4D61-4E3F-AF90-1AB42AEB96C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87051" y="3337139"/>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3" name="Segnaposto contenuto 2">
            <a:extLst>
              <a:ext uri="{FF2B5EF4-FFF2-40B4-BE49-F238E27FC236}">
                <a16:creationId xmlns:a16="http://schemas.microsoft.com/office/drawing/2014/main" id="{5EDD32E0-F2F4-A9D0-6733-8D35A55E2680}"/>
              </a:ext>
            </a:extLst>
          </p:cNvPr>
          <p:cNvSpPr>
            <a:spLocks noGrp="1"/>
          </p:cNvSpPr>
          <p:nvPr>
            <p:ph idx="1"/>
          </p:nvPr>
        </p:nvSpPr>
        <p:spPr>
          <a:xfrm>
            <a:off x="525516" y="3417573"/>
            <a:ext cx="4593021" cy="2619839"/>
          </a:xfrm>
        </p:spPr>
        <p:txBody>
          <a:bodyPr anchor="ctr">
            <a:normAutofit/>
          </a:bodyPr>
          <a:lstStyle/>
          <a:p>
            <a:pPr marL="0" indent="0">
              <a:buNone/>
            </a:pPr>
            <a:r>
              <a:rPr lang="en-GB" sz="4000">
                <a:solidFill>
                  <a:schemeClr val="tx1">
                    <a:lumMod val="85000"/>
                    <a:lumOff val="15000"/>
                  </a:schemeClr>
                </a:solidFill>
                <a:latin typeface="High Tower Text" panose="02040502050506030303" pitchFamily="18" charset="77"/>
              </a:rPr>
              <a:t>Questions?</a:t>
            </a:r>
          </a:p>
          <a:p>
            <a:pPr marL="0" indent="0">
              <a:buNone/>
            </a:pPr>
            <a:r>
              <a:rPr lang="en-GB" sz="2400">
                <a:solidFill>
                  <a:schemeClr val="tx1">
                    <a:lumMod val="85000"/>
                    <a:lumOff val="15000"/>
                  </a:schemeClr>
                </a:solidFill>
                <a:latin typeface="High Tower Text" panose="02040502050506030303" pitchFamily="18" charset="77"/>
              </a:rPr>
              <a:t>Please contact: …</a:t>
            </a:r>
          </a:p>
        </p:txBody>
      </p:sp>
      <p:sp>
        <p:nvSpPr>
          <p:cNvPr id="2" name="Segnaposto numero diapositiva 17">
            <a:extLst>
              <a:ext uri="{FF2B5EF4-FFF2-40B4-BE49-F238E27FC236}">
                <a16:creationId xmlns:a16="http://schemas.microsoft.com/office/drawing/2014/main" id="{C46DD378-300C-5D33-17D6-79FC49104EFE}"/>
              </a:ext>
            </a:extLst>
          </p:cNvPr>
          <p:cNvSpPr txBox="1">
            <a:spLocks/>
          </p:cNvSpPr>
          <p:nvPr/>
        </p:nvSpPr>
        <p:spPr>
          <a:xfrm>
            <a:off x="9430949" y="6491761"/>
            <a:ext cx="27432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14</a:t>
            </a:fld>
            <a:endParaRPr lang="en-US"/>
          </a:p>
        </p:txBody>
      </p:sp>
    </p:spTree>
    <p:extLst>
      <p:ext uri="{BB962C8B-B14F-4D97-AF65-F5344CB8AC3E}">
        <p14:creationId xmlns:p14="http://schemas.microsoft.com/office/powerpoint/2010/main" val="20432343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 name="Heterogeneous nature of recipients of law"/>
          <p:cNvSpPr txBox="1">
            <a:spLocks noGrp="1"/>
          </p:cNvSpPr>
          <p:nvPr>
            <p:ph type="title"/>
          </p:nvPr>
        </p:nvSpPr>
        <p:spPr>
          <a:xfrm>
            <a:off x="3016155" y="365125"/>
            <a:ext cx="8202305" cy="1325563"/>
          </a:xfrm>
          <a:prstGeom prst="rect">
            <a:avLst/>
          </a:prstGeom>
        </p:spPr>
        <p:txBody>
          <a:bodyPr>
            <a:noAutofit/>
          </a:bodyPr>
          <a:lstStyle/>
          <a:p>
            <a:r>
              <a:rPr sz="3200" b="1" cap="all">
                <a:solidFill>
                  <a:schemeClr val="tx1">
                    <a:lumMod val="85000"/>
                    <a:lumOff val="15000"/>
                  </a:schemeClr>
                </a:solidFill>
                <a:latin typeface="High Tower Text" panose="02040502050506030303" pitchFamily="18" charset="77"/>
                <a:cs typeface="Phosphate Inline" panose="02000506050000020004" pitchFamily="2" charset="77"/>
              </a:rPr>
              <a:t>Heterogeneous nature of recipients of law</a:t>
            </a:r>
          </a:p>
        </p:txBody>
      </p:sp>
      <p:sp>
        <p:nvSpPr>
          <p:cNvPr id="199" name="Multiplicity of groups of recipients of legal norms…"/>
          <p:cNvSpPr txBox="1">
            <a:spLocks noGrp="1"/>
          </p:cNvSpPr>
          <p:nvPr>
            <p:ph type="body" idx="1"/>
          </p:nvPr>
        </p:nvSpPr>
        <p:spPr>
          <a:xfrm>
            <a:off x="409433" y="1965278"/>
            <a:ext cx="11668836" cy="4527597"/>
          </a:xfrm>
          <a:prstGeom prst="rect">
            <a:avLst/>
          </a:prstGeom>
        </p:spPr>
        <p:txBody>
          <a:bodyPr>
            <a:normAutofit/>
          </a:bodyPr>
          <a:lstStyle/>
          <a:p>
            <a:pPr marL="254000" lvl="1" indent="0">
              <a:spcBef>
                <a:spcPts val="1250"/>
              </a:spcBef>
              <a:buSzPct val="65000"/>
              <a:buNone/>
              <a:defRPr sz="4200"/>
            </a:pPr>
            <a:r>
              <a:rPr sz="2000" dirty="0">
                <a:latin typeface="Georgia" panose="02040502050405020303" pitchFamily="18" charset="0"/>
              </a:rPr>
              <a:t>Multiplicity of groups of recipients of legal norms</a:t>
            </a:r>
          </a:p>
          <a:p>
            <a:pPr marL="254000" lvl="1" indent="0">
              <a:spcBef>
                <a:spcPts val="1250"/>
              </a:spcBef>
              <a:buSzPct val="65000"/>
              <a:buNone/>
              <a:defRPr sz="4200"/>
            </a:pPr>
            <a:r>
              <a:rPr lang="pl-PL" sz="2000" dirty="0" err="1">
                <a:latin typeface="Georgia" panose="02040502050405020303" pitchFamily="18" charset="0"/>
              </a:rPr>
              <a:t>Different</a:t>
            </a:r>
            <a:r>
              <a:rPr lang="pl-PL" sz="2000" dirty="0">
                <a:latin typeface="Georgia" panose="02040502050405020303" pitchFamily="18" charset="0"/>
              </a:rPr>
              <a:t> c</a:t>
            </a:r>
            <a:r>
              <a:rPr sz="2000" dirty="0" err="1">
                <a:latin typeface="Georgia" panose="02040502050405020303" pitchFamily="18" charset="0"/>
              </a:rPr>
              <a:t>ommunicati</a:t>
            </a:r>
            <a:r>
              <a:rPr lang="pl-PL" sz="2000" dirty="0">
                <a:latin typeface="Georgia" panose="02040502050405020303" pitchFamily="18" charset="0"/>
              </a:rPr>
              <a:t>on</a:t>
            </a:r>
            <a:r>
              <a:rPr sz="2000" dirty="0">
                <a:latin typeface="Georgia" panose="02040502050405020303" pitchFamily="18" charset="0"/>
              </a:rPr>
              <a:t> to di</a:t>
            </a:r>
            <a:r>
              <a:rPr lang="pl-PL" sz="2000" dirty="0" err="1">
                <a:latin typeface="Georgia" panose="02040502050405020303" pitchFamily="18" charset="0"/>
              </a:rPr>
              <a:t>fferent</a:t>
            </a:r>
            <a:r>
              <a:rPr sz="2000" dirty="0">
                <a:latin typeface="Georgia" panose="02040502050405020303" pitchFamily="18" charset="0"/>
              </a:rPr>
              <a:t> groups of recipient</a:t>
            </a:r>
            <a:r>
              <a:rPr lang="pl-PL" sz="2000" dirty="0">
                <a:latin typeface="Georgia" panose="02040502050405020303" pitchFamily="18" charset="0"/>
              </a:rPr>
              <a:t>s</a:t>
            </a:r>
          </a:p>
          <a:p>
            <a:pPr marL="254000" lvl="1" indent="0" algn="ctr">
              <a:spcBef>
                <a:spcPts val="1250"/>
              </a:spcBef>
              <a:buSzPct val="65000"/>
              <a:buNone/>
              <a:defRPr sz="4200"/>
            </a:pPr>
            <a:endParaRPr lang="pl-PL" sz="2000" dirty="0">
              <a:solidFill>
                <a:srgbClr val="7030A0"/>
              </a:solidFill>
              <a:latin typeface="Georgia" panose="02040502050405020303" pitchFamily="18" charset="0"/>
            </a:endParaRPr>
          </a:p>
          <a:p>
            <a:pPr marL="254000" lvl="1" indent="0" algn="ctr">
              <a:spcBef>
                <a:spcPts val="1250"/>
              </a:spcBef>
              <a:buSzPct val="65000"/>
              <a:buNone/>
              <a:defRPr sz="4200"/>
            </a:pPr>
            <a:r>
              <a:rPr lang="pl-PL" sz="2000" dirty="0" err="1">
                <a:solidFill>
                  <a:srgbClr val="7030A0"/>
                </a:solidFill>
                <a:latin typeface="Georgia" panose="02040502050405020303" pitchFamily="18" charset="0"/>
              </a:rPr>
              <a:t>Criterion</a:t>
            </a:r>
            <a:r>
              <a:rPr lang="pl-PL" sz="2000" dirty="0">
                <a:solidFill>
                  <a:srgbClr val="7030A0"/>
                </a:solidFill>
                <a:latin typeface="Georgia" panose="02040502050405020303" pitchFamily="18" charset="0"/>
              </a:rPr>
              <a:t>:</a:t>
            </a:r>
          </a:p>
          <a:p>
            <a:pPr marL="254000" lvl="1" indent="0" algn="ctr">
              <a:spcBef>
                <a:spcPts val="1250"/>
              </a:spcBef>
              <a:buSzPct val="65000"/>
              <a:buNone/>
              <a:defRPr sz="4200"/>
            </a:pPr>
            <a:r>
              <a:rPr lang="pl-PL" sz="2000" dirty="0" err="1">
                <a:solidFill>
                  <a:srgbClr val="7030A0"/>
                </a:solidFill>
                <a:latin typeface="Georgia" panose="02040502050405020303" pitchFamily="18" charset="0"/>
              </a:rPr>
              <a:t>Ability</a:t>
            </a:r>
            <a:r>
              <a:rPr lang="pl-PL" sz="2000" dirty="0">
                <a:solidFill>
                  <a:srgbClr val="7030A0"/>
                </a:solidFill>
                <a:latin typeface="Georgia" panose="02040502050405020303" pitchFamily="18" charset="0"/>
              </a:rPr>
              <a:t> to </a:t>
            </a:r>
            <a:r>
              <a:rPr lang="pl-PL" sz="2000" dirty="0" err="1">
                <a:solidFill>
                  <a:srgbClr val="7030A0"/>
                </a:solidFill>
                <a:latin typeface="Georgia" panose="02040502050405020303" pitchFamily="18" charset="0"/>
              </a:rPr>
              <a:t>understand</a:t>
            </a:r>
            <a:r>
              <a:rPr lang="pl-PL" sz="2000" dirty="0">
                <a:solidFill>
                  <a:srgbClr val="7030A0"/>
                </a:solidFill>
                <a:latin typeface="Georgia" panose="02040502050405020303" pitchFamily="18" charset="0"/>
              </a:rPr>
              <a:t> the </a:t>
            </a:r>
            <a:r>
              <a:rPr lang="pl-PL" sz="2000" dirty="0" err="1">
                <a:solidFill>
                  <a:srgbClr val="7030A0"/>
                </a:solidFill>
                <a:latin typeface="Georgia" panose="02040502050405020303" pitchFamily="18" charset="0"/>
              </a:rPr>
              <a:t>terms</a:t>
            </a:r>
            <a:r>
              <a:rPr lang="pl-PL" sz="2000" dirty="0">
                <a:solidFill>
                  <a:srgbClr val="7030A0"/>
                </a:solidFill>
                <a:latin typeface="Georgia" panose="02040502050405020303" pitchFamily="18" charset="0"/>
              </a:rPr>
              <a:t> </a:t>
            </a:r>
            <a:r>
              <a:rPr lang="pl-PL" sz="2000" dirty="0" err="1">
                <a:solidFill>
                  <a:srgbClr val="7030A0"/>
                </a:solidFill>
                <a:latin typeface="Georgia" panose="02040502050405020303" pitchFamily="18" charset="0"/>
              </a:rPr>
              <a:t>used</a:t>
            </a:r>
            <a:r>
              <a:rPr lang="pl-PL" sz="2000" dirty="0">
                <a:solidFill>
                  <a:srgbClr val="7030A0"/>
                </a:solidFill>
                <a:latin typeface="Georgia" panose="02040502050405020303" pitchFamily="18" charset="0"/>
              </a:rPr>
              <a:t> by the legislator</a:t>
            </a:r>
          </a:p>
          <a:p>
            <a:pPr marL="254000" lvl="1" indent="0" algn="just">
              <a:spcBef>
                <a:spcPts val="1250"/>
              </a:spcBef>
              <a:buSzPct val="65000"/>
              <a:buNone/>
              <a:defRPr sz="4200"/>
            </a:pPr>
            <a:endParaRPr lang="pl-PL" sz="2000" dirty="0">
              <a:solidFill>
                <a:schemeClr val="tx1">
                  <a:lumMod val="85000"/>
                  <a:lumOff val="15000"/>
                </a:schemeClr>
              </a:solidFill>
              <a:latin typeface="Georgia" panose="02040502050405020303" pitchFamily="18" charset="0"/>
            </a:endParaRPr>
          </a:p>
          <a:p>
            <a:pPr marL="254000" lvl="1" indent="0" algn="just">
              <a:spcBef>
                <a:spcPts val="1250"/>
              </a:spcBef>
              <a:buSzPct val="65000"/>
              <a:buNone/>
              <a:defRPr sz="4200"/>
            </a:pPr>
            <a:r>
              <a:rPr lang="pl-PL" sz="2000" dirty="0" err="1">
                <a:solidFill>
                  <a:schemeClr val="tx1">
                    <a:lumMod val="85000"/>
                    <a:lumOff val="15000"/>
                  </a:schemeClr>
                </a:solidFill>
                <a:latin typeface="Georgia" panose="02040502050405020303" pitchFamily="18" charset="0"/>
              </a:rPr>
              <a:t>Outline</a:t>
            </a:r>
            <a:r>
              <a:rPr lang="pl-PL" sz="2000" dirty="0">
                <a:solidFill>
                  <a:schemeClr val="tx1">
                    <a:lumMod val="85000"/>
                    <a:lumOff val="15000"/>
                  </a:schemeClr>
                </a:solidFill>
                <a:latin typeface="Georgia" panose="02040502050405020303" pitchFamily="18" charset="0"/>
              </a:rPr>
              <a:t> of </a:t>
            </a:r>
            <a:r>
              <a:rPr lang="pl-PL" sz="2000" dirty="0" err="1">
                <a:solidFill>
                  <a:schemeClr val="tx1">
                    <a:lumMod val="85000"/>
                    <a:lumOff val="15000"/>
                  </a:schemeClr>
                </a:solidFill>
                <a:latin typeface="Georgia" panose="02040502050405020303" pitchFamily="18" charset="0"/>
              </a:rPr>
              <a:t>this</a:t>
            </a:r>
            <a:r>
              <a:rPr lang="pl-PL" sz="2000" dirty="0">
                <a:solidFill>
                  <a:schemeClr val="tx1">
                    <a:lumMod val="85000"/>
                    <a:lumOff val="15000"/>
                  </a:schemeClr>
                </a:solidFill>
                <a:latin typeface="Georgia" panose="02040502050405020303" pitchFamily="18" charset="0"/>
              </a:rPr>
              <a:t> </a:t>
            </a:r>
            <a:r>
              <a:rPr lang="pl-PL" sz="2000" dirty="0" err="1">
                <a:solidFill>
                  <a:schemeClr val="tx1">
                    <a:lumMod val="85000"/>
                    <a:lumOff val="15000"/>
                  </a:schemeClr>
                </a:solidFill>
                <a:latin typeface="Georgia" panose="02040502050405020303" pitchFamily="18" charset="0"/>
              </a:rPr>
              <a:t>lecture</a:t>
            </a:r>
            <a:r>
              <a:rPr lang="pl-PL" sz="2000" dirty="0">
                <a:solidFill>
                  <a:schemeClr val="tx1">
                    <a:lumMod val="85000"/>
                    <a:lumOff val="15000"/>
                  </a:schemeClr>
                </a:solidFill>
                <a:latin typeface="Georgia" panose="02040502050405020303" pitchFamily="18" charset="0"/>
              </a:rPr>
              <a:t>:</a:t>
            </a:r>
          </a:p>
          <a:p>
            <a:pPr marL="711200" lvl="1" indent="-457200" algn="just">
              <a:spcBef>
                <a:spcPts val="1250"/>
              </a:spcBef>
              <a:buSzPct val="65000"/>
              <a:buFont typeface="+mj-lt"/>
              <a:buAutoNum type="arabicPeriod"/>
              <a:defRPr sz="4200"/>
            </a:pPr>
            <a:r>
              <a:rPr lang="it-IT" sz="2000" dirty="0" err="1">
                <a:solidFill>
                  <a:schemeClr val="tx1">
                    <a:lumMod val="85000"/>
                    <a:lumOff val="15000"/>
                  </a:schemeClr>
                </a:solidFill>
                <a:latin typeface="Georgia" panose="02040502050405020303" pitchFamily="18" charset="0"/>
              </a:rPr>
              <a:t>Communication</a:t>
            </a:r>
            <a:r>
              <a:rPr lang="it-IT" sz="2000" dirty="0">
                <a:solidFill>
                  <a:schemeClr val="tx1">
                    <a:lumMod val="85000"/>
                    <a:lumOff val="15000"/>
                  </a:schemeClr>
                </a:solidFill>
                <a:latin typeface="Georgia" panose="02040502050405020303" pitchFamily="18" charset="0"/>
              </a:rPr>
              <a:t> with States parties: living </a:t>
            </a:r>
            <a:r>
              <a:rPr lang="it-IT" sz="2000" dirty="0" err="1">
                <a:solidFill>
                  <a:schemeClr val="tx1">
                    <a:lumMod val="85000"/>
                    <a:lumOff val="15000"/>
                  </a:schemeClr>
                </a:solidFill>
                <a:latin typeface="Georgia" panose="02040502050405020303" pitchFamily="18" charset="0"/>
              </a:rPr>
              <a:t>instrument</a:t>
            </a:r>
            <a:r>
              <a:rPr lang="it-IT" sz="2000" dirty="0">
                <a:solidFill>
                  <a:schemeClr val="tx1">
                    <a:lumMod val="85000"/>
                    <a:lumOff val="15000"/>
                  </a:schemeClr>
                </a:solidFill>
                <a:latin typeface="Georgia" panose="02040502050405020303" pitchFamily="18" charset="0"/>
              </a:rPr>
              <a:t> </a:t>
            </a:r>
            <a:r>
              <a:rPr lang="it-IT" sz="2000" dirty="0" err="1">
                <a:solidFill>
                  <a:schemeClr val="tx1">
                    <a:lumMod val="85000"/>
                    <a:lumOff val="15000"/>
                  </a:schemeClr>
                </a:solidFill>
                <a:latin typeface="Georgia" panose="02040502050405020303" pitchFamily="18" charset="0"/>
              </a:rPr>
              <a:t>doctrine</a:t>
            </a:r>
            <a:endParaRPr lang="it-IT" sz="2000" dirty="0">
              <a:solidFill>
                <a:schemeClr val="tx1">
                  <a:lumMod val="85000"/>
                  <a:lumOff val="15000"/>
                </a:schemeClr>
              </a:solidFill>
              <a:latin typeface="Georgia" panose="02040502050405020303" pitchFamily="18" charset="0"/>
            </a:endParaRPr>
          </a:p>
          <a:p>
            <a:pPr marL="711200" lvl="1" indent="-457200" algn="just">
              <a:spcBef>
                <a:spcPts val="1250"/>
              </a:spcBef>
              <a:buSzPct val="65000"/>
              <a:buFont typeface="+mj-lt"/>
              <a:buAutoNum type="arabicPeriod"/>
              <a:defRPr sz="4200"/>
            </a:pPr>
            <a:r>
              <a:rPr lang="it-IT" sz="2000" dirty="0" err="1">
                <a:solidFill>
                  <a:schemeClr val="tx1">
                    <a:lumMod val="85000"/>
                    <a:lumOff val="15000"/>
                  </a:schemeClr>
                </a:solidFill>
                <a:latin typeface="Georgia" panose="02040502050405020303" pitchFamily="18" charset="0"/>
              </a:rPr>
              <a:t>Communiation</a:t>
            </a:r>
            <a:r>
              <a:rPr lang="it-IT" sz="2000" dirty="0">
                <a:solidFill>
                  <a:schemeClr val="tx1">
                    <a:lumMod val="85000"/>
                    <a:lumOff val="15000"/>
                  </a:schemeClr>
                </a:solidFill>
                <a:latin typeface="Georgia" panose="02040502050405020303" pitchFamily="18" charset="0"/>
              </a:rPr>
              <a:t> with </a:t>
            </a:r>
            <a:r>
              <a:rPr lang="it-IT" sz="2000" dirty="0" err="1">
                <a:solidFill>
                  <a:schemeClr val="tx1">
                    <a:lumMod val="85000"/>
                    <a:lumOff val="15000"/>
                  </a:schemeClr>
                </a:solidFill>
                <a:latin typeface="Georgia" panose="02040502050405020303" pitchFamily="18" charset="0"/>
              </a:rPr>
              <a:t>citizens</a:t>
            </a:r>
            <a:r>
              <a:rPr lang="it-IT" sz="2000" dirty="0">
                <a:solidFill>
                  <a:schemeClr val="tx1">
                    <a:lumMod val="85000"/>
                    <a:lumOff val="15000"/>
                  </a:schemeClr>
                </a:solidFill>
                <a:latin typeface="Georgia" panose="02040502050405020303" pitchFamily="18" charset="0"/>
              </a:rPr>
              <a:t>: clear and </a:t>
            </a:r>
            <a:r>
              <a:rPr lang="it-IT" sz="2000" dirty="0" err="1">
                <a:solidFill>
                  <a:schemeClr val="tx1">
                    <a:lumMod val="85000"/>
                    <a:lumOff val="15000"/>
                  </a:schemeClr>
                </a:solidFill>
                <a:latin typeface="Georgia" panose="02040502050405020303" pitchFamily="18" charset="0"/>
              </a:rPr>
              <a:t>plain</a:t>
            </a:r>
            <a:r>
              <a:rPr lang="it-IT" sz="2000" dirty="0">
                <a:solidFill>
                  <a:schemeClr val="tx1">
                    <a:lumMod val="85000"/>
                    <a:lumOff val="15000"/>
                  </a:schemeClr>
                </a:solidFill>
                <a:latin typeface="Georgia" panose="02040502050405020303" pitchFamily="18" charset="0"/>
              </a:rPr>
              <a:t> </a:t>
            </a:r>
            <a:r>
              <a:rPr lang="it-IT" sz="2000" dirty="0" err="1">
                <a:solidFill>
                  <a:schemeClr val="tx1">
                    <a:lumMod val="85000"/>
                    <a:lumOff val="15000"/>
                  </a:schemeClr>
                </a:solidFill>
                <a:latin typeface="Georgia" panose="02040502050405020303" pitchFamily="18" charset="0"/>
              </a:rPr>
              <a:t>language</a:t>
            </a:r>
            <a:r>
              <a:rPr lang="it-IT" sz="2000" dirty="0">
                <a:solidFill>
                  <a:schemeClr val="tx1">
                    <a:lumMod val="85000"/>
                    <a:lumOff val="15000"/>
                  </a:schemeClr>
                </a:solidFill>
                <a:latin typeface="Georgia" panose="02040502050405020303" pitchFamily="18" charset="0"/>
              </a:rPr>
              <a:t> (special </a:t>
            </a:r>
            <a:r>
              <a:rPr lang="it-IT" sz="2000" dirty="0" err="1">
                <a:solidFill>
                  <a:schemeClr val="tx1">
                    <a:lumMod val="85000"/>
                    <a:lumOff val="15000"/>
                  </a:schemeClr>
                </a:solidFill>
                <a:latin typeface="Georgia" panose="02040502050405020303" pitchFamily="18" charset="0"/>
              </a:rPr>
              <a:t>treatement</a:t>
            </a:r>
            <a:r>
              <a:rPr lang="it-IT" sz="2000" dirty="0">
                <a:solidFill>
                  <a:schemeClr val="tx1">
                    <a:lumMod val="85000"/>
                    <a:lumOff val="15000"/>
                  </a:schemeClr>
                </a:solidFill>
                <a:latin typeface="Georgia" panose="02040502050405020303" pitchFamily="18" charset="0"/>
              </a:rPr>
              <a:t> of </a:t>
            </a:r>
            <a:r>
              <a:rPr lang="it-IT" sz="2000" dirty="0" err="1">
                <a:solidFill>
                  <a:schemeClr val="tx1">
                    <a:lumMod val="85000"/>
                    <a:lumOff val="15000"/>
                  </a:schemeClr>
                </a:solidFill>
                <a:latin typeface="Georgia" panose="02040502050405020303" pitchFamily="18" charset="0"/>
              </a:rPr>
              <a:t>vulnerable</a:t>
            </a:r>
            <a:r>
              <a:rPr lang="it-IT" sz="2000" dirty="0">
                <a:solidFill>
                  <a:schemeClr val="tx1">
                    <a:lumMod val="85000"/>
                    <a:lumOff val="15000"/>
                  </a:schemeClr>
                </a:solidFill>
                <a:latin typeface="Georgia" panose="02040502050405020303" pitchFamily="18" charset="0"/>
              </a:rPr>
              <a:t> groups)</a:t>
            </a:r>
          </a:p>
          <a:p>
            <a:pPr marL="254000" lvl="1" indent="0" algn="just">
              <a:spcBef>
                <a:spcPts val="1250"/>
              </a:spcBef>
              <a:buSzPct val="65000"/>
              <a:buNone/>
              <a:defRPr sz="4200"/>
            </a:pPr>
            <a:endParaRPr lang="it-IT" sz="2000" dirty="0">
              <a:solidFill>
                <a:schemeClr val="tx1">
                  <a:lumMod val="85000"/>
                  <a:lumOff val="15000"/>
                </a:schemeClr>
              </a:solidFill>
              <a:latin typeface="Georgia" panose="02040502050405020303" pitchFamily="18" charset="0"/>
            </a:endParaRPr>
          </a:p>
          <a:p>
            <a:pPr marL="254000" lvl="1" indent="0" algn="ctr">
              <a:spcBef>
                <a:spcPts val="1250"/>
              </a:spcBef>
              <a:buSzPct val="65000"/>
              <a:buNone/>
              <a:defRPr sz="4200"/>
            </a:pPr>
            <a:endParaRPr sz="2000" dirty="0">
              <a:solidFill>
                <a:srgbClr val="7030A0"/>
              </a:solidFill>
              <a:latin typeface="Georgia" panose="02040502050405020303" pitchFamily="18" charset="0"/>
            </a:endParaRPr>
          </a:p>
          <a:p>
            <a:pPr marL="508000" lvl="2" indent="0" algn="ctr">
              <a:spcBef>
                <a:spcPts val="1250"/>
              </a:spcBef>
              <a:buSzPct val="65000"/>
              <a:buNone/>
              <a:defRPr sz="4200"/>
            </a:pPr>
            <a:endParaRPr lang="pl-PL" dirty="0">
              <a:latin typeface="Georgia" panose="02040502050405020303" pitchFamily="18" charset="0"/>
            </a:endParaRPr>
          </a:p>
        </p:txBody>
      </p:sp>
      <p:pic>
        <p:nvPicPr>
          <p:cNvPr id="2" name="Immagine 3">
            <a:extLst>
              <a:ext uri="{FF2B5EF4-FFF2-40B4-BE49-F238E27FC236}">
                <a16:creationId xmlns:a16="http://schemas.microsoft.com/office/drawing/2014/main" id="{BC805829-8BCE-E879-DE4B-4DB086A14E8C}"/>
              </a:ext>
            </a:extLst>
          </p:cNvPr>
          <p:cNvPicPr>
            <a:picLocks noChangeAspect="1"/>
          </p:cNvPicPr>
          <p:nvPr/>
        </p:nvPicPr>
        <p:blipFill rotWithShape="1">
          <a:blip r:embed="rId2"/>
          <a:srcRect l="22798" t="38667" r="21540" b="39000"/>
          <a:stretch/>
        </p:blipFill>
        <p:spPr>
          <a:xfrm>
            <a:off x="-18289" y="-963"/>
            <a:ext cx="2871032" cy="1628303"/>
          </a:xfrm>
          <a:prstGeom prst="rect">
            <a:avLst/>
          </a:prstGeom>
        </p:spPr>
      </p:pic>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Student of Moritz Schlick and member of the Vienna Circle…"/>
          <p:cNvSpPr txBox="1">
            <a:spLocks noGrp="1"/>
          </p:cNvSpPr>
          <p:nvPr>
            <p:ph type="body" sz="half" idx="1"/>
          </p:nvPr>
        </p:nvSpPr>
        <p:spPr>
          <a:xfrm>
            <a:off x="322997" y="1842448"/>
            <a:ext cx="6405349" cy="4903752"/>
          </a:xfrm>
          <a:prstGeom prst="rect">
            <a:avLst/>
          </a:prstGeom>
        </p:spPr>
        <p:txBody>
          <a:bodyPr>
            <a:normAutofit/>
          </a:bodyPr>
          <a:lstStyle/>
          <a:p>
            <a:pPr marL="0" indent="0">
              <a:buNone/>
            </a:pPr>
            <a:r>
              <a:rPr lang="it-IT" b="1">
                <a:solidFill>
                  <a:srgbClr val="7030A0"/>
                </a:solidFill>
                <a:latin typeface="Georgia" panose="02040502050405020303" pitchFamily="18" charset="0"/>
              </a:rPr>
              <a:t>Friedrich </a:t>
            </a:r>
            <a:r>
              <a:rPr lang="it-IT" b="1" err="1">
                <a:solidFill>
                  <a:srgbClr val="7030A0"/>
                </a:solidFill>
                <a:latin typeface="Georgia" panose="02040502050405020303" pitchFamily="18" charset="0"/>
              </a:rPr>
              <a:t>Waismann</a:t>
            </a:r>
            <a:r>
              <a:rPr lang="it-IT" b="1">
                <a:solidFill>
                  <a:srgbClr val="7030A0"/>
                </a:solidFill>
                <a:latin typeface="Georgia" panose="02040502050405020303" pitchFamily="18" charset="0"/>
              </a:rPr>
              <a:t> (1896-1959)</a:t>
            </a:r>
          </a:p>
          <a:p>
            <a:pPr marL="0" indent="0">
              <a:buNone/>
            </a:pPr>
            <a:r>
              <a:rPr>
                <a:latin typeface="Georgia" panose="02040502050405020303" pitchFamily="18" charset="0"/>
              </a:rPr>
              <a:t>Student of Moritz Schlick and member of the Vienna Circle</a:t>
            </a:r>
          </a:p>
          <a:p>
            <a:pPr marL="0" indent="0">
              <a:buNone/>
            </a:pPr>
            <a:r>
              <a:rPr>
                <a:latin typeface="Georgia" panose="02040502050405020303" pitchFamily="18" charset="0"/>
              </a:rPr>
              <a:t>Author of </a:t>
            </a:r>
            <a:r>
              <a:rPr lang="it-IT" b="1">
                <a:latin typeface="Georgia" panose="02040502050405020303" pitchFamily="18" charset="0"/>
              </a:rPr>
              <a:t>the so-</a:t>
            </a:r>
            <a:r>
              <a:rPr lang="it-IT" b="1" err="1">
                <a:latin typeface="Georgia" panose="02040502050405020303" pitchFamily="18" charset="0"/>
              </a:rPr>
              <a:t>called</a:t>
            </a:r>
            <a:r>
              <a:rPr lang="it-IT" b="1">
                <a:latin typeface="Georgia" panose="02040502050405020303" pitchFamily="18" charset="0"/>
              </a:rPr>
              <a:t> </a:t>
            </a:r>
            <a:r>
              <a:rPr lang="it-IT" b="1" u="sng">
                <a:latin typeface="Georgia" panose="02040502050405020303" pitchFamily="18" charset="0"/>
              </a:rPr>
              <a:t>‘</a:t>
            </a:r>
            <a:r>
              <a:rPr b="1" u="sng">
                <a:latin typeface="Georgia" panose="02040502050405020303" pitchFamily="18" charset="0"/>
              </a:rPr>
              <a:t>open texture</a:t>
            </a:r>
            <a:r>
              <a:rPr lang="it-IT" b="1" u="sng">
                <a:latin typeface="Georgia" panose="02040502050405020303" pitchFamily="18" charset="0"/>
              </a:rPr>
              <a:t>'</a:t>
            </a:r>
            <a:r>
              <a:rPr b="1" u="sng">
                <a:latin typeface="Georgia" panose="02040502050405020303" pitchFamily="18" charset="0"/>
              </a:rPr>
              <a:t> concept</a:t>
            </a:r>
            <a:r>
              <a:rPr lang="it-IT">
                <a:latin typeface="Georgia" panose="02040502050405020303" pitchFamily="18" charset="0"/>
              </a:rPr>
              <a:t>:</a:t>
            </a:r>
          </a:p>
          <a:p>
            <a:pPr marL="241182" indent="-241182" algn="just" defTabSz="299848">
              <a:spcBef>
                <a:spcPts val="1195"/>
              </a:spcBef>
              <a:buSzPct val="60000"/>
              <a:defRPr sz="2628"/>
            </a:pPr>
            <a:r>
              <a:rPr lang="it-IT" sz="2100">
                <a:latin typeface="Georgia" panose="02040502050405020303" pitchFamily="18" charset="0"/>
              </a:rPr>
              <a:t>Feature of </a:t>
            </a:r>
            <a:r>
              <a:rPr lang="it-IT" sz="2100" err="1">
                <a:latin typeface="Georgia" panose="02040502050405020303" pitchFamily="18" charset="0"/>
              </a:rPr>
              <a:t>empirical</a:t>
            </a:r>
            <a:r>
              <a:rPr lang="it-IT" sz="2100">
                <a:latin typeface="Georgia" panose="02040502050405020303" pitchFamily="18" charset="0"/>
              </a:rPr>
              <a:t> concepts </a:t>
            </a:r>
            <a:r>
              <a:rPr lang="it-IT" sz="2100" err="1">
                <a:latin typeface="Georgia" panose="02040502050405020303" pitchFamily="18" charset="0"/>
              </a:rPr>
              <a:t>only</a:t>
            </a:r>
            <a:r>
              <a:rPr lang="it-IT" sz="2100">
                <a:latin typeface="Georgia" panose="02040502050405020303" pitchFamily="18" charset="0"/>
              </a:rPr>
              <a:t> </a:t>
            </a:r>
          </a:p>
          <a:p>
            <a:pPr marL="241182" indent="-241182" algn="just" defTabSz="299848">
              <a:spcBef>
                <a:spcPts val="1195"/>
              </a:spcBef>
              <a:buSzPct val="60000"/>
              <a:defRPr sz="2628"/>
            </a:pPr>
            <a:r>
              <a:rPr lang="it-IT" sz="2100" err="1">
                <a:latin typeface="Georgia" panose="02040502050405020303" pitchFamily="18" charset="0"/>
              </a:rPr>
              <a:t>Fundamentally</a:t>
            </a:r>
            <a:r>
              <a:rPr lang="it-IT" sz="2100">
                <a:latin typeface="Georgia" panose="02040502050405020303" pitchFamily="18" charset="0"/>
              </a:rPr>
              <a:t> </a:t>
            </a:r>
            <a:r>
              <a:rPr lang="it-IT" sz="2100" err="1">
                <a:latin typeface="Georgia" panose="02040502050405020303" pitchFamily="18" charset="0"/>
              </a:rPr>
              <a:t>different</a:t>
            </a:r>
            <a:r>
              <a:rPr lang="it-IT" sz="2100">
                <a:latin typeface="Georgia" panose="02040502050405020303" pitchFamily="18" charset="0"/>
              </a:rPr>
              <a:t> from </a:t>
            </a:r>
            <a:r>
              <a:rPr lang="it-IT" sz="2100" err="1">
                <a:latin typeface="Georgia" panose="02040502050405020303" pitchFamily="18" charset="0"/>
              </a:rPr>
              <a:t>vagueness</a:t>
            </a:r>
            <a:endParaRPr lang="it-IT" sz="2100">
              <a:latin typeface="Georgia" panose="02040502050405020303" pitchFamily="18" charset="0"/>
            </a:endParaRPr>
          </a:p>
          <a:p>
            <a:pPr lvl="1" algn="just" defTabSz="299848">
              <a:spcBef>
                <a:spcPts val="200"/>
              </a:spcBef>
              <a:buSzPct val="60000"/>
              <a:defRPr sz="2628"/>
            </a:pPr>
            <a:r>
              <a:rPr lang="it-IT" sz="1800">
                <a:latin typeface="Georgia" panose="02040502050405020303" pitchFamily="18" charset="0"/>
              </a:rPr>
              <a:t>V - can be </a:t>
            </a:r>
            <a:r>
              <a:rPr lang="it-IT" sz="1800" err="1">
                <a:latin typeface="Georgia" panose="02040502050405020303" pitchFamily="18" charset="0"/>
              </a:rPr>
              <a:t>eliminated</a:t>
            </a:r>
            <a:r>
              <a:rPr lang="it-IT" sz="1800">
                <a:latin typeface="Georgia" panose="02040502050405020303" pitchFamily="18" charset="0"/>
              </a:rPr>
              <a:t> by appropriate </a:t>
            </a:r>
            <a:r>
              <a:rPr lang="it-IT" sz="1800" err="1">
                <a:latin typeface="Georgia" panose="02040502050405020303" pitchFamily="18" charset="0"/>
              </a:rPr>
              <a:t>definition</a:t>
            </a:r>
            <a:r>
              <a:rPr lang="it-IT" sz="1800">
                <a:latin typeface="Georgia" panose="02040502050405020303" pitchFamily="18" charset="0"/>
              </a:rPr>
              <a:t> </a:t>
            </a:r>
            <a:r>
              <a:rPr lang="it-IT" sz="1800" err="1">
                <a:latin typeface="Georgia" panose="02040502050405020303" pitchFamily="18" charset="0"/>
              </a:rPr>
              <a:t>measures</a:t>
            </a:r>
            <a:r>
              <a:rPr lang="it-IT" sz="1800">
                <a:latin typeface="Georgia" panose="02040502050405020303" pitchFamily="18" charset="0"/>
              </a:rPr>
              <a:t> </a:t>
            </a:r>
            <a:r>
              <a:rPr lang="it-IT" sz="1800" err="1">
                <a:latin typeface="Georgia" panose="02040502050405020303" pitchFamily="18" charset="0"/>
              </a:rPr>
              <a:t>that</a:t>
            </a:r>
            <a:r>
              <a:rPr lang="it-IT" sz="1800">
                <a:latin typeface="Georgia" panose="02040502050405020303" pitchFamily="18" charset="0"/>
              </a:rPr>
              <a:t> </a:t>
            </a:r>
            <a:r>
              <a:rPr lang="it-IT" sz="1800" err="1">
                <a:latin typeface="Georgia" panose="02040502050405020303" pitchFamily="18" charset="0"/>
              </a:rPr>
              <a:t>clarify</a:t>
            </a:r>
            <a:r>
              <a:rPr lang="it-IT" sz="1800">
                <a:latin typeface="Georgia" panose="02040502050405020303" pitchFamily="18" charset="0"/>
              </a:rPr>
              <a:t> the rules for the use of a </a:t>
            </a:r>
            <a:r>
              <a:rPr lang="it-IT" sz="1800" err="1">
                <a:latin typeface="Georgia" panose="02040502050405020303" pitchFamily="18" charset="0"/>
              </a:rPr>
              <a:t>particular</a:t>
            </a:r>
            <a:r>
              <a:rPr lang="it-IT" sz="1800">
                <a:latin typeface="Georgia" panose="02040502050405020303" pitchFamily="18" charset="0"/>
              </a:rPr>
              <a:t> </a:t>
            </a:r>
            <a:r>
              <a:rPr lang="it-IT" sz="1800" err="1">
                <a:latin typeface="Georgia" panose="02040502050405020303" pitchFamily="18" charset="0"/>
              </a:rPr>
              <a:t>term</a:t>
            </a:r>
            <a:endParaRPr lang="it-IT" sz="1800">
              <a:latin typeface="Georgia" panose="02040502050405020303" pitchFamily="18" charset="0"/>
            </a:endParaRPr>
          </a:p>
          <a:p>
            <a:pPr lvl="1" algn="just" defTabSz="299848">
              <a:spcBef>
                <a:spcPts val="200"/>
              </a:spcBef>
              <a:buSzPct val="60000"/>
              <a:defRPr sz="2628"/>
            </a:pPr>
            <a:r>
              <a:rPr lang="it-IT" sz="1800">
                <a:latin typeface="Georgia" panose="02040502050405020303" pitchFamily="18" charset="0"/>
              </a:rPr>
              <a:t>OT - </a:t>
            </a:r>
            <a:r>
              <a:rPr lang="it-IT" sz="1800" err="1">
                <a:latin typeface="Georgia" panose="02040502050405020303" pitchFamily="18" charset="0"/>
              </a:rPr>
              <a:t>cannot</a:t>
            </a:r>
            <a:r>
              <a:rPr lang="it-IT" sz="1800">
                <a:latin typeface="Georgia" panose="02040502050405020303" pitchFamily="18" charset="0"/>
              </a:rPr>
              <a:t> be </a:t>
            </a:r>
            <a:r>
              <a:rPr lang="it-IT" sz="1800" err="1">
                <a:latin typeface="Georgia" panose="02040502050405020303" pitchFamily="18" charset="0"/>
              </a:rPr>
              <a:t>eliminated</a:t>
            </a:r>
            <a:r>
              <a:rPr lang="it-IT" sz="1800">
                <a:latin typeface="Georgia" panose="02040502050405020303" pitchFamily="18" charset="0"/>
              </a:rPr>
              <a:t>; </a:t>
            </a:r>
            <a:r>
              <a:rPr lang="it-IT" sz="1800" err="1">
                <a:latin typeface="Georgia" panose="02040502050405020303" pitchFamily="18" charset="0"/>
              </a:rPr>
              <a:t>subsequent</a:t>
            </a:r>
            <a:r>
              <a:rPr lang="it-IT" sz="1800">
                <a:latin typeface="Georgia" panose="02040502050405020303" pitchFamily="18" charset="0"/>
              </a:rPr>
              <a:t> </a:t>
            </a:r>
            <a:r>
              <a:rPr lang="it-IT" sz="1800" err="1">
                <a:latin typeface="Georgia" panose="02040502050405020303" pitchFamily="18" charset="0"/>
              </a:rPr>
              <a:t>definitions</a:t>
            </a:r>
            <a:r>
              <a:rPr lang="it-IT" sz="1800">
                <a:latin typeface="Georgia" panose="02040502050405020303" pitchFamily="18" charset="0"/>
              </a:rPr>
              <a:t> are </a:t>
            </a:r>
            <a:r>
              <a:rPr lang="it-IT" sz="1800" err="1">
                <a:latin typeface="Georgia" panose="02040502050405020303" pitchFamily="18" charset="0"/>
              </a:rPr>
              <a:t>always</a:t>
            </a:r>
            <a:r>
              <a:rPr lang="it-IT" sz="1800">
                <a:latin typeface="Georgia" panose="02040502050405020303" pitchFamily="18" charset="0"/>
              </a:rPr>
              <a:t> </a:t>
            </a:r>
            <a:r>
              <a:rPr lang="it-IT" sz="1800" err="1">
                <a:latin typeface="Georgia" panose="02040502050405020303" pitchFamily="18" charset="0"/>
              </a:rPr>
              <a:t>correctable</a:t>
            </a:r>
            <a:endParaRPr lang="it-IT" sz="1800">
              <a:latin typeface="Georgia" panose="02040502050405020303" pitchFamily="18" charset="0"/>
            </a:endParaRPr>
          </a:p>
          <a:p>
            <a:pPr marL="241182" indent="-241182" algn="just" defTabSz="299848">
              <a:spcBef>
                <a:spcPts val="1195"/>
              </a:spcBef>
              <a:buSzPct val="60000"/>
              <a:defRPr sz="2628"/>
            </a:pPr>
            <a:r>
              <a:rPr lang="it-IT" sz="2100" err="1">
                <a:latin typeface="Georgia" panose="02040502050405020303" pitchFamily="18" charset="0"/>
              </a:rPr>
              <a:t>Discloses</a:t>
            </a:r>
            <a:r>
              <a:rPr lang="it-IT" sz="2100">
                <a:latin typeface="Georgia" panose="02040502050405020303" pitchFamily="18" charset="0"/>
              </a:rPr>
              <a:t> in </a:t>
            </a:r>
            <a:r>
              <a:rPr lang="it-IT" sz="2100" err="1">
                <a:latin typeface="Georgia" panose="02040502050405020303" pitchFamily="18" charset="0"/>
              </a:rPr>
              <a:t>extremely</a:t>
            </a:r>
            <a:r>
              <a:rPr lang="it-IT" sz="2100">
                <a:latin typeface="Georgia" panose="02040502050405020303" pitchFamily="18" charset="0"/>
              </a:rPr>
              <a:t> </a:t>
            </a:r>
            <a:r>
              <a:rPr lang="it-IT" sz="2100" err="1">
                <a:latin typeface="Georgia" panose="02040502050405020303" pitchFamily="18" charset="0"/>
              </a:rPr>
              <a:t>unusual</a:t>
            </a:r>
            <a:r>
              <a:rPr lang="it-IT" sz="2100">
                <a:latin typeface="Georgia" panose="02040502050405020303" pitchFamily="18" charset="0"/>
              </a:rPr>
              <a:t> or </a:t>
            </a:r>
            <a:r>
              <a:rPr lang="it-IT" sz="2100" err="1">
                <a:latin typeface="Georgia" panose="02040502050405020303" pitchFamily="18" charset="0"/>
              </a:rPr>
              <a:t>unforeseen</a:t>
            </a:r>
            <a:r>
              <a:rPr lang="it-IT" sz="2100">
                <a:latin typeface="Georgia" panose="02040502050405020303" pitchFamily="18" charset="0"/>
              </a:rPr>
              <a:t> situations</a:t>
            </a:r>
          </a:p>
          <a:p>
            <a:pPr marL="0" indent="0">
              <a:buNone/>
            </a:pPr>
            <a:endParaRPr b="1" u="sng">
              <a:latin typeface="Georgia" panose="02040502050405020303" pitchFamily="18" charset="0"/>
            </a:endParaRPr>
          </a:p>
        </p:txBody>
      </p:sp>
      <p:sp>
        <p:nvSpPr>
          <p:cNvPr id="2" name="Tytuł 1">
            <a:extLst>
              <a:ext uri="{FF2B5EF4-FFF2-40B4-BE49-F238E27FC236}">
                <a16:creationId xmlns:a16="http://schemas.microsoft.com/office/drawing/2014/main" id="{EE81580A-6AE6-C74A-266D-610E69D780EF}"/>
              </a:ext>
            </a:extLst>
          </p:cNvPr>
          <p:cNvSpPr txBox="1">
            <a:spLocks/>
          </p:cNvSpPr>
          <p:nvPr/>
        </p:nvSpPr>
        <p:spPr>
          <a:xfrm>
            <a:off x="2852742" y="365125"/>
            <a:ext cx="8501057"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pl-PL" sz="3200" b="1" cap="all" err="1">
                <a:solidFill>
                  <a:schemeClr val="tx1">
                    <a:lumMod val="85000"/>
                    <a:lumOff val="15000"/>
                  </a:schemeClr>
                </a:solidFill>
                <a:latin typeface="High Tower Text" panose="02040502050506030303" pitchFamily="18" charset="77"/>
                <a:cs typeface="Phosphate Inline" panose="02000506050000020004" pitchFamily="2" charset="77"/>
              </a:rPr>
              <a:t>Communication</a:t>
            </a:r>
            <a:r>
              <a:rPr lang="pl-PL" sz="3200" b="1" cap="all">
                <a:solidFill>
                  <a:schemeClr val="tx1">
                    <a:lumMod val="85000"/>
                    <a:lumOff val="15000"/>
                  </a:schemeClr>
                </a:solidFill>
                <a:latin typeface="High Tower Text" panose="02040502050506030303" pitchFamily="18" charset="77"/>
                <a:cs typeface="Phosphate Inline" panose="02000506050000020004" pitchFamily="2" charset="77"/>
              </a:rPr>
              <a:t> with </a:t>
            </a:r>
            <a:r>
              <a:rPr lang="pl-PL" sz="3200" b="1" cap="all" err="1">
                <a:solidFill>
                  <a:schemeClr val="tx1">
                    <a:lumMod val="85000"/>
                    <a:lumOff val="15000"/>
                  </a:schemeClr>
                </a:solidFill>
                <a:latin typeface="High Tower Text" panose="02040502050506030303" pitchFamily="18" charset="77"/>
                <a:cs typeface="Phosphate Inline" panose="02000506050000020004" pitchFamily="2" charset="77"/>
              </a:rPr>
              <a:t>States</a:t>
            </a:r>
            <a:r>
              <a:rPr lang="pl-PL" sz="3200" b="1" cap="all">
                <a:solidFill>
                  <a:schemeClr val="tx1">
                    <a:lumMod val="85000"/>
                    <a:lumOff val="15000"/>
                  </a:schemeClr>
                </a:solidFill>
                <a:latin typeface="High Tower Text" panose="02040502050506030303" pitchFamily="18" charset="77"/>
                <a:cs typeface="Phosphate Inline" panose="02000506050000020004" pitchFamily="2" charset="77"/>
              </a:rPr>
              <a:t> </a:t>
            </a:r>
            <a:r>
              <a:rPr lang="pl-PL" sz="3200" b="1" cap="all" err="1">
                <a:solidFill>
                  <a:schemeClr val="tx1">
                    <a:lumMod val="85000"/>
                    <a:lumOff val="15000"/>
                  </a:schemeClr>
                </a:solidFill>
                <a:latin typeface="High Tower Text" panose="02040502050506030303" pitchFamily="18" charset="77"/>
                <a:cs typeface="Phosphate Inline" panose="02000506050000020004" pitchFamily="2" charset="77"/>
              </a:rPr>
              <a:t>parties</a:t>
            </a:r>
            <a:r>
              <a:rPr lang="pl-PL" sz="3200" b="1" cap="all">
                <a:solidFill>
                  <a:schemeClr val="tx1">
                    <a:lumMod val="85000"/>
                    <a:lumOff val="15000"/>
                  </a:schemeClr>
                </a:solidFill>
                <a:latin typeface="High Tower Text" panose="02040502050506030303" pitchFamily="18" charset="77"/>
                <a:cs typeface="Phosphate Inline" panose="02000506050000020004" pitchFamily="2" charset="77"/>
              </a:rPr>
              <a:t> (1)</a:t>
            </a:r>
          </a:p>
        </p:txBody>
      </p:sp>
      <p:pic>
        <p:nvPicPr>
          <p:cNvPr id="3" name="Immagine 3">
            <a:extLst>
              <a:ext uri="{FF2B5EF4-FFF2-40B4-BE49-F238E27FC236}">
                <a16:creationId xmlns:a16="http://schemas.microsoft.com/office/drawing/2014/main" id="{66BFE39C-2F4A-F14B-A98B-8B95D87493E1}"/>
              </a:ext>
            </a:extLst>
          </p:cNvPr>
          <p:cNvPicPr>
            <a:picLocks noChangeAspect="1"/>
          </p:cNvPicPr>
          <p:nvPr/>
        </p:nvPicPr>
        <p:blipFill rotWithShape="1">
          <a:blip r:embed="rId2"/>
          <a:srcRect l="22798" t="38667" r="21540" b="39000"/>
          <a:stretch/>
        </p:blipFill>
        <p:spPr>
          <a:xfrm>
            <a:off x="-18289" y="-963"/>
            <a:ext cx="2871032" cy="1628303"/>
          </a:xfrm>
          <a:prstGeom prst="rect">
            <a:avLst/>
          </a:prstGeom>
        </p:spPr>
      </p:pic>
      <p:pic>
        <p:nvPicPr>
          <p:cNvPr id="7" name="Segnaposto immagine 6" descr="Immagine che contiene Viso umano, vestiti, ritratto, persona&#10;&#10;Il contenuto generato dall'IA potrebbe non essere corretto.">
            <a:extLst>
              <a:ext uri="{FF2B5EF4-FFF2-40B4-BE49-F238E27FC236}">
                <a16:creationId xmlns:a16="http://schemas.microsoft.com/office/drawing/2014/main" id="{4AEF8837-A081-D1B7-7120-C97DDCB3EE9A}"/>
              </a:ext>
            </a:extLst>
          </p:cNvPr>
          <p:cNvPicPr>
            <a:picLocks noGrp="1" noChangeAspect="1"/>
          </p:cNvPicPr>
          <p:nvPr>
            <p:ph type="pic" sz="half" idx="21"/>
          </p:nvPr>
        </p:nvPicPr>
        <p:blipFill>
          <a:blip r:embed="rId3"/>
          <a:srcRect l="2648" r="2648"/>
          <a:stretch>
            <a:fillRect/>
          </a:stretch>
        </p:blipFill>
        <p:spPr>
          <a:xfrm>
            <a:off x="7178722" y="1844020"/>
            <a:ext cx="4460592" cy="4902180"/>
          </a:xfrm>
        </p:spPr>
      </p:pic>
      <p:sp>
        <p:nvSpPr>
          <p:cNvPr id="8" name="CasellaDiTesto 7">
            <a:extLst>
              <a:ext uri="{FF2B5EF4-FFF2-40B4-BE49-F238E27FC236}">
                <a16:creationId xmlns:a16="http://schemas.microsoft.com/office/drawing/2014/main" id="{77196205-AD55-F9B5-99C9-6CF381BF93F2}"/>
              </a:ext>
            </a:extLst>
          </p:cNvPr>
          <p:cNvSpPr txBox="1"/>
          <p:nvPr/>
        </p:nvSpPr>
        <p:spPr>
          <a:xfrm>
            <a:off x="7178722" y="6400800"/>
            <a:ext cx="4449171" cy="430887"/>
          </a:xfrm>
          <a:prstGeom prst="rect">
            <a:avLst/>
          </a:prstGeom>
          <a:solidFill>
            <a:schemeClr val="bg1"/>
          </a:solidFill>
        </p:spPr>
        <p:txBody>
          <a:bodyPr wrap="square" rtlCol="0">
            <a:spAutoFit/>
          </a:bodyPr>
          <a:lstStyle/>
          <a:p>
            <a:pPr algn="ctr"/>
            <a:r>
              <a:rPr lang="en-GB" sz="1050">
                <a:latin typeface="Georgia" panose="02040502050405020303" pitchFamily="18" charset="0"/>
              </a:rPr>
              <a:t>Source: </a:t>
            </a:r>
            <a:r>
              <a:rPr lang="en-GB" sz="1050">
                <a:latin typeface="Georgia" panose="02040502050405020303" pitchFamily="18" charset="0"/>
                <a:hlinkClick r:id="rId4"/>
              </a:rPr>
              <a:t>https://www.thebritishacademy.ac.uk/documents/4494/46p309.pdf</a:t>
            </a:r>
            <a:r>
              <a:rPr lang="en-GB" sz="1050">
                <a:latin typeface="Georgia" panose="02040502050405020303" pitchFamily="18" charset="0"/>
              </a:rPr>
              <a:t> </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 name="Knowledge in Waismann’s concept"/>
          <p:cNvSpPr txBox="1">
            <a:spLocks noGrp="1"/>
          </p:cNvSpPr>
          <p:nvPr>
            <p:ph type="title"/>
          </p:nvPr>
        </p:nvSpPr>
        <p:spPr>
          <a:xfrm>
            <a:off x="469710" y="1846583"/>
            <a:ext cx="10515600" cy="660079"/>
          </a:xfrm>
          <a:prstGeom prst="rect">
            <a:avLst/>
          </a:prstGeom>
        </p:spPr>
        <p:txBody>
          <a:bodyPr>
            <a:normAutofit/>
          </a:bodyPr>
          <a:lstStyle/>
          <a:p>
            <a:pPr algn="ctr"/>
            <a:r>
              <a:rPr sz="2000" cap="small">
                <a:solidFill>
                  <a:srgbClr val="7030A0"/>
                </a:solidFill>
                <a:latin typeface="Georgia" panose="02040502050405020303" pitchFamily="18" charset="0"/>
              </a:rPr>
              <a:t>Knowledge in </a:t>
            </a:r>
            <a:r>
              <a:rPr sz="2000" cap="small" err="1">
                <a:solidFill>
                  <a:srgbClr val="7030A0"/>
                </a:solidFill>
                <a:latin typeface="Georgia" panose="02040502050405020303" pitchFamily="18" charset="0"/>
              </a:rPr>
              <a:t>Waismann’s</a:t>
            </a:r>
            <a:r>
              <a:rPr sz="2000" cap="small">
                <a:solidFill>
                  <a:srgbClr val="7030A0"/>
                </a:solidFill>
                <a:latin typeface="Georgia" panose="02040502050405020303" pitchFamily="18" charset="0"/>
              </a:rPr>
              <a:t> concept</a:t>
            </a:r>
          </a:p>
        </p:txBody>
      </p:sp>
      <p:sp>
        <p:nvSpPr>
          <p:cNvPr id="152" name="Attributes that belong to the respective types of conceptual content…"/>
          <p:cNvSpPr txBox="1">
            <a:spLocks noGrp="1"/>
          </p:cNvSpPr>
          <p:nvPr>
            <p:ph type="body" idx="1"/>
          </p:nvPr>
        </p:nvSpPr>
        <p:spPr>
          <a:xfrm>
            <a:off x="469710" y="2506662"/>
            <a:ext cx="10515600" cy="4351338"/>
          </a:xfrm>
          <a:prstGeom prst="rect">
            <a:avLst/>
          </a:prstGeom>
        </p:spPr>
        <p:txBody>
          <a:bodyPr>
            <a:normAutofit/>
          </a:bodyPr>
          <a:lstStyle/>
          <a:p>
            <a:pPr marL="0" indent="0" algn="just" defTabSz="308063">
              <a:spcBef>
                <a:spcPts val="1266"/>
              </a:spcBef>
              <a:buNone/>
              <a:defRPr sz="2700"/>
            </a:pPr>
            <a:r>
              <a:rPr sz="1800">
                <a:solidFill>
                  <a:schemeClr val="tx1">
                    <a:lumMod val="85000"/>
                    <a:lumOff val="15000"/>
                  </a:schemeClr>
                </a:solidFill>
                <a:latin typeface="Georgia" panose="02040502050405020303" pitchFamily="18" charset="0"/>
              </a:rPr>
              <a:t>Attribute</a:t>
            </a:r>
            <a:r>
              <a:rPr lang="it-IT" sz="1800" err="1">
                <a:solidFill>
                  <a:schemeClr val="tx1">
                    <a:lumMod val="85000"/>
                    <a:lumOff val="15000"/>
                  </a:schemeClr>
                </a:solidFill>
                <a:latin typeface="Georgia" panose="02040502050405020303" pitchFamily="18" charset="0"/>
              </a:rPr>
              <a:t>s</a:t>
            </a:r>
            <a:r>
              <a:rPr sz="1800">
                <a:solidFill>
                  <a:schemeClr val="tx1">
                    <a:lumMod val="85000"/>
                    <a:lumOff val="15000"/>
                  </a:schemeClr>
                </a:solidFill>
                <a:latin typeface="Georgia" panose="02040502050405020303" pitchFamily="18" charset="0"/>
              </a:rPr>
              <a:t> that belong to the respective types of conceptual content</a:t>
            </a:r>
            <a:r>
              <a:rPr lang="it-IT" sz="1800">
                <a:solidFill>
                  <a:schemeClr val="tx1">
                    <a:lumMod val="85000"/>
                    <a:lumOff val="15000"/>
                  </a:schemeClr>
                </a:solidFill>
                <a:latin typeface="Georgia" panose="02040502050405020303" pitchFamily="18" charset="0"/>
              </a:rPr>
              <a:t>:</a:t>
            </a:r>
            <a:endParaRPr sz="1800">
              <a:solidFill>
                <a:schemeClr val="tx1">
                  <a:lumMod val="85000"/>
                  <a:lumOff val="15000"/>
                </a:schemeClr>
              </a:solidFill>
              <a:latin typeface="Georgia" panose="02040502050405020303" pitchFamily="18" charset="0"/>
            </a:endParaRPr>
          </a:p>
          <a:p>
            <a:pPr marL="495580" lvl="1" indent="-247790" algn="just" defTabSz="308063">
              <a:spcBef>
                <a:spcPts val="1266"/>
              </a:spcBef>
              <a:defRPr sz="2700"/>
            </a:pPr>
            <a:r>
              <a:rPr sz="1800">
                <a:solidFill>
                  <a:schemeClr val="tx1">
                    <a:lumMod val="85000"/>
                    <a:lumOff val="15000"/>
                  </a:schemeClr>
                </a:solidFill>
                <a:latin typeface="Georgia" panose="02040502050405020303" pitchFamily="18" charset="0"/>
              </a:rPr>
              <a:t>May be in no way related</a:t>
            </a:r>
          </a:p>
          <a:p>
            <a:pPr marL="495580" lvl="1" indent="-247790" algn="just" defTabSz="308063">
              <a:spcBef>
                <a:spcPts val="1266"/>
              </a:spcBef>
              <a:defRPr sz="2700"/>
            </a:pPr>
            <a:r>
              <a:rPr sz="1800">
                <a:solidFill>
                  <a:schemeClr val="tx1">
                    <a:lumMod val="85000"/>
                    <a:lumOff val="15000"/>
                  </a:schemeClr>
                </a:solidFill>
                <a:latin typeface="Georgia" panose="02040502050405020303" pitchFamily="18" charset="0"/>
              </a:rPr>
              <a:t>May be in a relationship</a:t>
            </a:r>
            <a:r>
              <a:rPr lang="it-IT" sz="1800">
                <a:solidFill>
                  <a:schemeClr val="tx1">
                    <a:lumMod val="85000"/>
                    <a:lumOff val="15000"/>
                  </a:schemeClr>
                </a:solidFill>
                <a:latin typeface="Georgia" panose="02040502050405020303" pitchFamily="18" charset="0"/>
              </a:rPr>
              <a:t>:</a:t>
            </a:r>
            <a:endParaRPr sz="1800">
              <a:solidFill>
                <a:schemeClr val="tx1">
                  <a:lumMod val="85000"/>
                  <a:lumOff val="15000"/>
                </a:schemeClr>
              </a:solidFill>
              <a:latin typeface="Georgia" panose="02040502050405020303" pitchFamily="18" charset="0"/>
            </a:endParaRPr>
          </a:p>
          <a:p>
            <a:pPr marL="495580" lvl="2" indent="0" algn="just" defTabSz="308063">
              <a:spcBef>
                <a:spcPts val="66"/>
              </a:spcBef>
              <a:buNone/>
              <a:defRPr sz="2700"/>
            </a:pPr>
            <a:r>
              <a:rPr sz="1800">
                <a:solidFill>
                  <a:schemeClr val="tx1">
                    <a:lumMod val="85000"/>
                    <a:lumOff val="15000"/>
                  </a:schemeClr>
                </a:solidFill>
                <a:latin typeface="Georgia" panose="02040502050405020303" pitchFamily="18" charset="0"/>
              </a:rPr>
              <a:t>1) always coexisting; 2) never coexisting; 3) sometimes coexisting</a:t>
            </a:r>
            <a:endParaRPr lang="it-IT" sz="1800">
              <a:solidFill>
                <a:schemeClr val="tx1">
                  <a:lumMod val="85000"/>
                  <a:lumOff val="15000"/>
                </a:schemeClr>
              </a:solidFill>
              <a:latin typeface="Georgia" panose="02040502050405020303" pitchFamily="18" charset="0"/>
            </a:endParaRPr>
          </a:p>
          <a:p>
            <a:pPr marL="0" indent="0" algn="just" defTabSz="308063">
              <a:spcBef>
                <a:spcPts val="1266"/>
              </a:spcBef>
              <a:buNone/>
              <a:defRPr sz="2700"/>
            </a:pPr>
            <a:endParaRPr lang="it-IT" sz="1800">
              <a:solidFill>
                <a:schemeClr val="tx1">
                  <a:lumMod val="85000"/>
                  <a:lumOff val="15000"/>
                </a:schemeClr>
              </a:solidFill>
              <a:latin typeface="Georgia" panose="02040502050405020303" pitchFamily="18" charset="0"/>
            </a:endParaRPr>
          </a:p>
          <a:p>
            <a:pPr marL="0" indent="0" algn="just" defTabSz="308063">
              <a:spcBef>
                <a:spcPts val="1266"/>
              </a:spcBef>
              <a:buNone/>
              <a:defRPr sz="2700"/>
            </a:pPr>
            <a:r>
              <a:rPr lang="it-IT" sz="1800">
                <a:solidFill>
                  <a:schemeClr val="tx1">
                    <a:lumMod val="85000"/>
                    <a:lumOff val="15000"/>
                  </a:schemeClr>
                </a:solidFill>
                <a:latin typeface="Georgia" panose="02040502050405020303" pitchFamily="18" charset="0"/>
              </a:rPr>
              <a:t>Knowledge </a:t>
            </a:r>
            <a:r>
              <a:rPr lang="it-IT" sz="1800" err="1">
                <a:solidFill>
                  <a:schemeClr val="tx1">
                    <a:lumMod val="85000"/>
                    <a:lumOff val="15000"/>
                  </a:schemeClr>
                </a:solidFill>
                <a:latin typeface="Georgia" panose="02040502050405020303" pitchFamily="18" charset="0"/>
              </a:rPr>
              <a:t>about</a:t>
            </a:r>
            <a:r>
              <a:rPr lang="it-IT" sz="1800">
                <a:solidFill>
                  <a:schemeClr val="tx1">
                    <a:lumMod val="85000"/>
                    <a:lumOff val="15000"/>
                  </a:schemeClr>
                </a:solidFill>
                <a:latin typeface="Georgia" panose="02040502050405020303" pitchFamily="18" charset="0"/>
              </a:rPr>
              <a:t> the </a:t>
            </a:r>
            <a:r>
              <a:rPr lang="it-IT" sz="1800" err="1">
                <a:solidFill>
                  <a:schemeClr val="tx1">
                    <a:lumMod val="85000"/>
                    <a:lumOff val="15000"/>
                  </a:schemeClr>
                </a:solidFill>
                <a:latin typeface="Georgia" panose="02040502050405020303" pitchFamily="18" charset="0"/>
              </a:rPr>
              <a:t>relationship</a:t>
            </a:r>
            <a:r>
              <a:rPr lang="it-IT" sz="1800">
                <a:solidFill>
                  <a:schemeClr val="tx1">
                    <a:lumMod val="85000"/>
                    <a:lumOff val="15000"/>
                  </a:schemeClr>
                </a:solidFill>
                <a:latin typeface="Georgia" panose="02040502050405020303" pitchFamily="18" charset="0"/>
              </a:rPr>
              <a:t> </a:t>
            </a:r>
            <a:r>
              <a:rPr lang="it-IT" sz="1800" err="1">
                <a:solidFill>
                  <a:schemeClr val="tx1">
                    <a:lumMod val="85000"/>
                    <a:lumOff val="15000"/>
                  </a:schemeClr>
                </a:solidFill>
                <a:latin typeface="Georgia" panose="02040502050405020303" pitchFamily="18" charset="0"/>
              </a:rPr>
              <a:t>between</a:t>
            </a:r>
            <a:r>
              <a:rPr lang="it-IT" sz="1800">
                <a:solidFill>
                  <a:schemeClr val="tx1">
                    <a:lumMod val="85000"/>
                    <a:lumOff val="15000"/>
                  </a:schemeClr>
                </a:solidFill>
                <a:latin typeface="Georgia" panose="02040502050405020303" pitchFamily="18" charset="0"/>
              </a:rPr>
              <a:t> </a:t>
            </a:r>
            <a:r>
              <a:rPr lang="it-IT" sz="1800" err="1">
                <a:solidFill>
                  <a:schemeClr val="tx1">
                    <a:lumMod val="85000"/>
                    <a:lumOff val="15000"/>
                  </a:schemeClr>
                </a:solidFill>
                <a:latin typeface="Georgia" panose="02040502050405020303" pitchFamily="18" charset="0"/>
              </a:rPr>
              <a:t>attributes</a:t>
            </a:r>
            <a:r>
              <a:rPr lang="it-IT" sz="1800">
                <a:solidFill>
                  <a:schemeClr val="tx1">
                    <a:lumMod val="85000"/>
                    <a:lumOff val="15000"/>
                  </a:schemeClr>
                </a:solidFill>
                <a:latin typeface="Georgia" panose="02040502050405020303" pitchFamily="18" charset="0"/>
              </a:rPr>
              <a:t>:</a:t>
            </a:r>
          </a:p>
          <a:p>
            <a:pPr marL="495580" lvl="1" indent="-247790" algn="just" defTabSz="308063">
              <a:spcBef>
                <a:spcPts val="1266"/>
              </a:spcBef>
              <a:defRPr sz="2700"/>
            </a:pPr>
            <a:r>
              <a:rPr sz="1800">
                <a:solidFill>
                  <a:schemeClr val="tx1">
                    <a:lumMod val="85000"/>
                    <a:lumOff val="15000"/>
                  </a:schemeClr>
                </a:solidFill>
                <a:latin typeface="Georgia" panose="02040502050405020303" pitchFamily="18" charset="0"/>
              </a:rPr>
              <a:t>Valid for a certain time only</a:t>
            </a:r>
          </a:p>
          <a:p>
            <a:pPr marL="495580" lvl="1" indent="-247790" algn="just" defTabSz="308063">
              <a:spcBef>
                <a:spcPts val="1266"/>
              </a:spcBef>
              <a:defRPr sz="2700"/>
            </a:pPr>
            <a:r>
              <a:rPr sz="1800">
                <a:solidFill>
                  <a:schemeClr val="tx1">
                    <a:lumMod val="85000"/>
                    <a:lumOff val="15000"/>
                  </a:schemeClr>
                </a:solidFill>
                <a:latin typeface="Georgia" panose="02040502050405020303" pitchFamily="18" charset="0"/>
              </a:rPr>
              <a:t>May be subject to revision</a:t>
            </a:r>
          </a:p>
          <a:p>
            <a:pPr marL="743370" lvl="2" indent="-247790" algn="just" defTabSz="308063">
              <a:spcBef>
                <a:spcPts val="66"/>
              </a:spcBef>
              <a:defRPr sz="2700"/>
            </a:pPr>
            <a:r>
              <a:rPr sz="1600">
                <a:solidFill>
                  <a:schemeClr val="tx1">
                    <a:lumMod val="85000"/>
                    <a:lumOff val="15000"/>
                  </a:schemeClr>
                </a:solidFill>
                <a:latin typeface="Georgia" panose="02040502050405020303" pitchFamily="18" charset="0"/>
              </a:rPr>
              <a:t>Relationships change</a:t>
            </a:r>
          </a:p>
          <a:p>
            <a:pPr marL="743370" lvl="2" indent="-247790" algn="just" defTabSz="308063">
              <a:spcBef>
                <a:spcPts val="66"/>
              </a:spcBef>
              <a:defRPr sz="2700"/>
            </a:pPr>
            <a:r>
              <a:rPr sz="1600">
                <a:solidFill>
                  <a:schemeClr val="tx1">
                    <a:lumMod val="85000"/>
                    <a:lumOff val="15000"/>
                  </a:schemeClr>
                </a:solidFill>
                <a:latin typeface="Georgia" panose="02040502050405020303" pitchFamily="18" charset="0"/>
              </a:rPr>
              <a:t>We think our previous knowledge is wrong</a:t>
            </a:r>
          </a:p>
        </p:txBody>
      </p:sp>
      <p:sp>
        <p:nvSpPr>
          <p:cNvPr id="2" name="Tytuł 1">
            <a:extLst>
              <a:ext uri="{FF2B5EF4-FFF2-40B4-BE49-F238E27FC236}">
                <a16:creationId xmlns:a16="http://schemas.microsoft.com/office/drawing/2014/main" id="{00180248-6AA3-F551-80A2-1959AB48A79D}"/>
              </a:ext>
            </a:extLst>
          </p:cNvPr>
          <p:cNvSpPr txBox="1">
            <a:spLocks/>
          </p:cNvSpPr>
          <p:nvPr/>
        </p:nvSpPr>
        <p:spPr>
          <a:xfrm>
            <a:off x="2852742" y="365125"/>
            <a:ext cx="8501057"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pl-PL" sz="3200" b="1" cap="all" err="1">
                <a:solidFill>
                  <a:schemeClr val="tx1">
                    <a:lumMod val="85000"/>
                    <a:lumOff val="15000"/>
                  </a:schemeClr>
                </a:solidFill>
                <a:latin typeface="High Tower Text" panose="02040502050506030303" pitchFamily="18" charset="77"/>
                <a:cs typeface="Phosphate Inline" panose="02000506050000020004" pitchFamily="2" charset="77"/>
              </a:rPr>
              <a:t>Communication</a:t>
            </a:r>
            <a:r>
              <a:rPr lang="pl-PL" sz="3200" b="1" cap="all">
                <a:solidFill>
                  <a:schemeClr val="tx1">
                    <a:lumMod val="85000"/>
                    <a:lumOff val="15000"/>
                  </a:schemeClr>
                </a:solidFill>
                <a:latin typeface="High Tower Text" panose="02040502050506030303" pitchFamily="18" charset="77"/>
                <a:cs typeface="Phosphate Inline" panose="02000506050000020004" pitchFamily="2" charset="77"/>
              </a:rPr>
              <a:t> with </a:t>
            </a:r>
            <a:r>
              <a:rPr lang="pl-PL" sz="3200" b="1" cap="all" err="1">
                <a:solidFill>
                  <a:schemeClr val="tx1">
                    <a:lumMod val="85000"/>
                    <a:lumOff val="15000"/>
                  </a:schemeClr>
                </a:solidFill>
                <a:latin typeface="High Tower Text" panose="02040502050506030303" pitchFamily="18" charset="77"/>
                <a:cs typeface="Phosphate Inline" panose="02000506050000020004" pitchFamily="2" charset="77"/>
              </a:rPr>
              <a:t>States</a:t>
            </a:r>
            <a:r>
              <a:rPr lang="pl-PL" sz="3200" b="1" cap="all">
                <a:solidFill>
                  <a:schemeClr val="tx1">
                    <a:lumMod val="85000"/>
                    <a:lumOff val="15000"/>
                  </a:schemeClr>
                </a:solidFill>
                <a:latin typeface="High Tower Text" panose="02040502050506030303" pitchFamily="18" charset="77"/>
                <a:cs typeface="Phosphate Inline" panose="02000506050000020004" pitchFamily="2" charset="77"/>
              </a:rPr>
              <a:t> </a:t>
            </a:r>
            <a:r>
              <a:rPr lang="pl-PL" sz="3200" b="1" cap="all" err="1">
                <a:solidFill>
                  <a:schemeClr val="tx1">
                    <a:lumMod val="85000"/>
                    <a:lumOff val="15000"/>
                  </a:schemeClr>
                </a:solidFill>
                <a:latin typeface="High Tower Text" panose="02040502050506030303" pitchFamily="18" charset="77"/>
                <a:cs typeface="Phosphate Inline" panose="02000506050000020004" pitchFamily="2" charset="77"/>
              </a:rPr>
              <a:t>parties</a:t>
            </a:r>
            <a:r>
              <a:rPr lang="pl-PL" sz="3200" b="1" cap="all">
                <a:solidFill>
                  <a:schemeClr val="tx1">
                    <a:lumMod val="85000"/>
                    <a:lumOff val="15000"/>
                  </a:schemeClr>
                </a:solidFill>
                <a:latin typeface="High Tower Text" panose="02040502050506030303" pitchFamily="18" charset="77"/>
                <a:cs typeface="Phosphate Inline" panose="02000506050000020004" pitchFamily="2" charset="77"/>
              </a:rPr>
              <a:t> (2)</a:t>
            </a:r>
          </a:p>
        </p:txBody>
      </p:sp>
      <p:pic>
        <p:nvPicPr>
          <p:cNvPr id="3" name="Immagine 3">
            <a:extLst>
              <a:ext uri="{FF2B5EF4-FFF2-40B4-BE49-F238E27FC236}">
                <a16:creationId xmlns:a16="http://schemas.microsoft.com/office/drawing/2014/main" id="{D3441A15-1609-142B-153F-5374C9A1EA3C}"/>
              </a:ext>
            </a:extLst>
          </p:cNvPr>
          <p:cNvPicPr>
            <a:picLocks noChangeAspect="1"/>
          </p:cNvPicPr>
          <p:nvPr/>
        </p:nvPicPr>
        <p:blipFill rotWithShape="1">
          <a:blip r:embed="rId2"/>
          <a:srcRect l="22798" t="38667" r="21540" b="39000"/>
          <a:stretch/>
        </p:blipFill>
        <p:spPr>
          <a:xfrm>
            <a:off x="-18289" y="-963"/>
            <a:ext cx="2871032" cy="1628303"/>
          </a:xfrm>
          <a:prstGeom prst="rect">
            <a:avLst/>
          </a:prstGeom>
        </p:spPr>
      </p:pic>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 name="Connotation…"/>
          <p:cNvSpPr txBox="1">
            <a:spLocks noGrp="1"/>
          </p:cNvSpPr>
          <p:nvPr>
            <p:ph type="body" sz="half" idx="1"/>
          </p:nvPr>
        </p:nvSpPr>
        <p:spPr>
          <a:xfrm>
            <a:off x="150125" y="1969809"/>
            <a:ext cx="7110484" cy="4364991"/>
          </a:xfrm>
          <a:prstGeom prst="rect">
            <a:avLst/>
          </a:prstGeom>
        </p:spPr>
        <p:txBody>
          <a:bodyPr>
            <a:normAutofit fontScale="92500" lnSpcReduction="20000"/>
          </a:bodyPr>
          <a:lstStyle/>
          <a:p>
            <a:pPr marL="0" indent="0" defTabSz="254666">
              <a:spcBef>
                <a:spcPts val="984"/>
              </a:spcBef>
              <a:buSzPct val="60000"/>
              <a:buNone/>
              <a:defRPr sz="2232"/>
            </a:pPr>
            <a:r>
              <a:rPr lang="it-IT" b="1">
                <a:solidFill>
                  <a:srgbClr val="7030A0"/>
                </a:solidFill>
                <a:latin typeface="Georgia" panose="02040502050405020303" pitchFamily="18" charset="0"/>
              </a:rPr>
              <a:t>‘</a:t>
            </a:r>
            <a:r>
              <a:rPr lang="it-IT" b="1" err="1">
                <a:solidFill>
                  <a:srgbClr val="7030A0"/>
                </a:solidFill>
                <a:latin typeface="Georgia" panose="02040502050405020303" pitchFamily="18" charset="0"/>
              </a:rPr>
              <a:t>Mother</a:t>
            </a:r>
            <a:r>
              <a:rPr lang="it-IT" b="1">
                <a:solidFill>
                  <a:srgbClr val="7030A0"/>
                </a:solidFill>
                <a:latin typeface="Georgia" panose="02040502050405020303" pitchFamily="18" charset="0"/>
              </a:rPr>
              <a:t>’</a:t>
            </a:r>
          </a:p>
          <a:p>
            <a:pPr marL="0" indent="0" defTabSz="254666">
              <a:spcBef>
                <a:spcPts val="984"/>
              </a:spcBef>
              <a:buSzPct val="60000"/>
              <a:buNone/>
              <a:defRPr sz="2232"/>
            </a:pPr>
            <a:endParaRPr lang="it-IT" b="1">
              <a:solidFill>
                <a:srgbClr val="7030A0"/>
              </a:solidFill>
              <a:latin typeface="Georgia" panose="02040502050405020303" pitchFamily="18" charset="0"/>
            </a:endParaRPr>
          </a:p>
          <a:p>
            <a:pPr marL="204840" indent="-204840" defTabSz="254666">
              <a:spcBef>
                <a:spcPts val="984"/>
              </a:spcBef>
              <a:buSzPct val="60000"/>
              <a:defRPr sz="2232"/>
            </a:pPr>
            <a:r>
              <a:rPr>
                <a:latin typeface="Georgia" panose="02040502050405020303" pitchFamily="18" charset="0"/>
              </a:rPr>
              <a:t>Connotation</a:t>
            </a:r>
          </a:p>
          <a:p>
            <a:pPr marL="204839" lvl="1" indent="0" defTabSz="254666">
              <a:spcBef>
                <a:spcPts val="300"/>
              </a:spcBef>
              <a:buSzPct val="60000"/>
              <a:buNone/>
              <a:defRPr sz="2232"/>
            </a:pPr>
            <a:r>
              <a:rPr sz="1900">
                <a:latin typeface="Georgia" panose="02040502050405020303" pitchFamily="18" charset="0"/>
              </a:rPr>
              <a:t>1 - human</a:t>
            </a:r>
          </a:p>
          <a:p>
            <a:pPr marL="204839" lvl="1" indent="0" defTabSz="254666">
              <a:spcBef>
                <a:spcPts val="300"/>
              </a:spcBef>
              <a:buSzPct val="60000"/>
              <a:buNone/>
              <a:defRPr sz="2232"/>
            </a:pPr>
            <a:r>
              <a:rPr sz="1900">
                <a:latin typeface="Georgia" panose="02040502050405020303" pitchFamily="18" charset="0"/>
              </a:rPr>
              <a:t>2 - female </a:t>
            </a:r>
          </a:p>
          <a:p>
            <a:pPr marL="204839" lvl="1" indent="0" defTabSz="254666">
              <a:spcBef>
                <a:spcPts val="300"/>
              </a:spcBef>
              <a:buSzPct val="60000"/>
              <a:buNone/>
              <a:defRPr sz="2232"/>
            </a:pPr>
            <a:r>
              <a:rPr sz="1900">
                <a:latin typeface="Georgia" panose="02040502050405020303" pitchFamily="18" charset="0"/>
              </a:rPr>
              <a:t>3 - who gave birth to a child</a:t>
            </a:r>
          </a:p>
          <a:p>
            <a:pPr marL="204839" lvl="1" indent="0" defTabSz="254666">
              <a:spcBef>
                <a:spcPts val="300"/>
              </a:spcBef>
              <a:buSzPct val="60000"/>
              <a:buNone/>
              <a:defRPr sz="2232"/>
            </a:pPr>
            <a:r>
              <a:rPr sz="1900">
                <a:latin typeface="Georgia" panose="02040502050405020303" pitchFamily="18" charset="0"/>
              </a:rPr>
              <a:t>4 - child was made from a mother</a:t>
            </a:r>
            <a:r>
              <a:rPr lang="it-IT" sz="1900">
                <a:latin typeface="Georgia" panose="02040502050405020303" pitchFamily="18" charset="0"/>
              </a:rPr>
              <a:t>'</a:t>
            </a:r>
            <a:r>
              <a:rPr sz="1900">
                <a:latin typeface="Georgia" panose="02040502050405020303" pitchFamily="18" charset="0"/>
              </a:rPr>
              <a:t>s ovum</a:t>
            </a:r>
          </a:p>
          <a:p>
            <a:pPr marL="204840" indent="-204840" defTabSz="254666">
              <a:spcBef>
                <a:spcPts val="984"/>
              </a:spcBef>
              <a:buSzPct val="60000"/>
              <a:defRPr sz="2232"/>
            </a:pPr>
            <a:endParaRPr lang="it-IT">
              <a:latin typeface="Georgia" panose="02040502050405020303" pitchFamily="18" charset="0"/>
            </a:endParaRPr>
          </a:p>
          <a:p>
            <a:pPr marL="204840" indent="-204840" defTabSz="254666">
              <a:spcBef>
                <a:spcPts val="984"/>
              </a:spcBef>
              <a:buSzPct val="60000"/>
              <a:defRPr sz="2232"/>
            </a:pPr>
            <a:r>
              <a:rPr>
                <a:latin typeface="Georgia" panose="02040502050405020303" pitchFamily="18" charset="0"/>
              </a:rPr>
              <a:t>Who is the mother if the woman does not get a child from her ovum?</a:t>
            </a:r>
          </a:p>
          <a:p>
            <a:pPr marL="409679" lvl="1" indent="-204840" defTabSz="254666">
              <a:spcBef>
                <a:spcPts val="300"/>
              </a:spcBef>
              <a:buSzPct val="60000"/>
              <a:defRPr sz="2232"/>
            </a:pPr>
            <a:r>
              <a:rPr sz="1900">
                <a:latin typeface="Georgia" panose="02040502050405020303" pitchFamily="18" charset="0"/>
              </a:rPr>
              <a:t>the woman who gave birth to a child</a:t>
            </a:r>
          </a:p>
          <a:p>
            <a:pPr marL="409679" lvl="1" indent="-204840" defTabSz="254666">
              <a:spcBef>
                <a:spcPts val="300"/>
              </a:spcBef>
              <a:buSzPct val="60000"/>
              <a:defRPr sz="2232"/>
            </a:pPr>
            <a:r>
              <a:rPr sz="1900">
                <a:latin typeface="Georgia" panose="02040502050405020303" pitchFamily="18" charset="0"/>
              </a:rPr>
              <a:t>the woman from whom the ovum was taken</a:t>
            </a:r>
          </a:p>
          <a:p>
            <a:pPr marL="409679" lvl="1" indent="-204840" defTabSz="254666">
              <a:spcBef>
                <a:spcPts val="300"/>
              </a:spcBef>
              <a:buSzPct val="60000"/>
              <a:defRPr sz="2232"/>
            </a:pPr>
            <a:r>
              <a:rPr sz="1900">
                <a:latin typeface="Georgia" panose="02040502050405020303" pitchFamily="18" charset="0"/>
              </a:rPr>
              <a:t>none of them</a:t>
            </a:r>
          </a:p>
          <a:p>
            <a:pPr marL="204840" indent="-204840" defTabSz="254666">
              <a:spcBef>
                <a:spcPts val="984"/>
              </a:spcBef>
              <a:buSzPct val="60000"/>
              <a:defRPr sz="2232"/>
            </a:pPr>
            <a:endParaRPr lang="it-IT">
              <a:latin typeface="Georgia" panose="02040502050405020303" pitchFamily="18" charset="0"/>
            </a:endParaRPr>
          </a:p>
          <a:p>
            <a:pPr marL="204840" indent="-204840" defTabSz="254666">
              <a:spcBef>
                <a:spcPts val="984"/>
              </a:spcBef>
              <a:buSzPct val="60000"/>
              <a:defRPr sz="2232"/>
            </a:pPr>
            <a:r>
              <a:rPr lang="it-IT">
                <a:latin typeface="Georgia" panose="02040502050405020303" pitchFamily="18" charset="0"/>
              </a:rPr>
              <a:t>‘</a:t>
            </a:r>
            <a:r>
              <a:rPr>
                <a:latin typeface="Georgia" panose="02040502050405020303" pitchFamily="18" charset="0"/>
              </a:rPr>
              <a:t>Mother</a:t>
            </a:r>
            <a:r>
              <a:rPr lang="it-IT">
                <a:latin typeface="Georgia" panose="02040502050405020303" pitchFamily="18" charset="0"/>
              </a:rPr>
              <a:t>'</a:t>
            </a:r>
            <a:r>
              <a:rPr>
                <a:latin typeface="Georgia" panose="02040502050405020303" pitchFamily="18" charset="0"/>
              </a:rPr>
              <a:t>: (1, 2,  3) or (1, 2, 4)?</a:t>
            </a:r>
          </a:p>
        </p:txBody>
      </p:sp>
      <p:sp>
        <p:nvSpPr>
          <p:cNvPr id="2" name="Tytuł 1">
            <a:extLst>
              <a:ext uri="{FF2B5EF4-FFF2-40B4-BE49-F238E27FC236}">
                <a16:creationId xmlns:a16="http://schemas.microsoft.com/office/drawing/2014/main" id="{C1D5AEC6-B56F-37D5-C4F1-DEF03405DED7}"/>
              </a:ext>
            </a:extLst>
          </p:cNvPr>
          <p:cNvSpPr txBox="1">
            <a:spLocks/>
          </p:cNvSpPr>
          <p:nvPr/>
        </p:nvSpPr>
        <p:spPr>
          <a:xfrm>
            <a:off x="2852742" y="365125"/>
            <a:ext cx="8501057"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pl-PL" sz="3200" b="1" cap="all" err="1">
                <a:solidFill>
                  <a:schemeClr val="tx1">
                    <a:lumMod val="85000"/>
                    <a:lumOff val="15000"/>
                  </a:schemeClr>
                </a:solidFill>
                <a:latin typeface="High Tower Text" panose="02040502050506030303" pitchFamily="18" charset="77"/>
                <a:cs typeface="Phosphate Inline" panose="02000506050000020004" pitchFamily="2" charset="77"/>
              </a:rPr>
              <a:t>Communication</a:t>
            </a:r>
            <a:r>
              <a:rPr lang="pl-PL" sz="3200" b="1" cap="all">
                <a:solidFill>
                  <a:schemeClr val="tx1">
                    <a:lumMod val="85000"/>
                    <a:lumOff val="15000"/>
                  </a:schemeClr>
                </a:solidFill>
                <a:latin typeface="High Tower Text" panose="02040502050506030303" pitchFamily="18" charset="77"/>
                <a:cs typeface="Phosphate Inline" panose="02000506050000020004" pitchFamily="2" charset="77"/>
              </a:rPr>
              <a:t> with </a:t>
            </a:r>
            <a:r>
              <a:rPr lang="pl-PL" sz="3200" b="1" cap="all" err="1">
                <a:solidFill>
                  <a:schemeClr val="tx1">
                    <a:lumMod val="85000"/>
                    <a:lumOff val="15000"/>
                  </a:schemeClr>
                </a:solidFill>
                <a:latin typeface="High Tower Text" panose="02040502050506030303" pitchFamily="18" charset="77"/>
                <a:cs typeface="Phosphate Inline" panose="02000506050000020004" pitchFamily="2" charset="77"/>
              </a:rPr>
              <a:t>States</a:t>
            </a:r>
            <a:r>
              <a:rPr lang="pl-PL" sz="3200" b="1" cap="all">
                <a:solidFill>
                  <a:schemeClr val="tx1">
                    <a:lumMod val="85000"/>
                    <a:lumOff val="15000"/>
                  </a:schemeClr>
                </a:solidFill>
                <a:latin typeface="High Tower Text" panose="02040502050506030303" pitchFamily="18" charset="77"/>
                <a:cs typeface="Phosphate Inline" panose="02000506050000020004" pitchFamily="2" charset="77"/>
              </a:rPr>
              <a:t> </a:t>
            </a:r>
            <a:r>
              <a:rPr lang="pl-PL" sz="3200" b="1" cap="all" err="1">
                <a:solidFill>
                  <a:schemeClr val="tx1">
                    <a:lumMod val="85000"/>
                    <a:lumOff val="15000"/>
                  </a:schemeClr>
                </a:solidFill>
                <a:latin typeface="High Tower Text" panose="02040502050506030303" pitchFamily="18" charset="77"/>
                <a:cs typeface="Phosphate Inline" panose="02000506050000020004" pitchFamily="2" charset="77"/>
              </a:rPr>
              <a:t>parties</a:t>
            </a:r>
            <a:r>
              <a:rPr lang="pl-PL" sz="3200" b="1" cap="all">
                <a:solidFill>
                  <a:schemeClr val="tx1">
                    <a:lumMod val="85000"/>
                    <a:lumOff val="15000"/>
                  </a:schemeClr>
                </a:solidFill>
                <a:latin typeface="High Tower Text" panose="02040502050506030303" pitchFamily="18" charset="77"/>
                <a:cs typeface="Phosphate Inline" panose="02000506050000020004" pitchFamily="2" charset="77"/>
              </a:rPr>
              <a:t> (3)</a:t>
            </a:r>
          </a:p>
        </p:txBody>
      </p:sp>
      <p:pic>
        <p:nvPicPr>
          <p:cNvPr id="3" name="Immagine 3">
            <a:extLst>
              <a:ext uri="{FF2B5EF4-FFF2-40B4-BE49-F238E27FC236}">
                <a16:creationId xmlns:a16="http://schemas.microsoft.com/office/drawing/2014/main" id="{61D7201F-D538-ABFB-8A2D-BA2B16B73264}"/>
              </a:ext>
            </a:extLst>
          </p:cNvPr>
          <p:cNvPicPr>
            <a:picLocks noChangeAspect="1"/>
          </p:cNvPicPr>
          <p:nvPr/>
        </p:nvPicPr>
        <p:blipFill rotWithShape="1">
          <a:blip r:embed="rId2"/>
          <a:srcRect l="22798" t="38667" r="21540" b="39000"/>
          <a:stretch/>
        </p:blipFill>
        <p:spPr>
          <a:xfrm>
            <a:off x="-18290" y="62385"/>
            <a:ext cx="2871032" cy="1628303"/>
          </a:xfrm>
          <a:prstGeom prst="rect">
            <a:avLst/>
          </a:prstGeom>
        </p:spPr>
      </p:pic>
      <p:pic>
        <p:nvPicPr>
          <p:cNvPr id="8" name="Immagine 7" descr="Immagine che contiene cielo, aria aperta, acqua, persona&#10;&#10;Il contenuto generato dall'IA potrebbe non essere corretto.">
            <a:extLst>
              <a:ext uri="{FF2B5EF4-FFF2-40B4-BE49-F238E27FC236}">
                <a16:creationId xmlns:a16="http://schemas.microsoft.com/office/drawing/2014/main" id="{3DE19E6F-DE44-9893-BCE5-F6892A4124AE}"/>
              </a:ext>
            </a:extLst>
          </p:cNvPr>
          <p:cNvPicPr>
            <a:picLocks noChangeAspect="1"/>
          </p:cNvPicPr>
          <p:nvPr/>
        </p:nvPicPr>
        <p:blipFill>
          <a:blip r:embed="rId3"/>
          <a:srcRect r="33391"/>
          <a:stretch>
            <a:fillRect/>
          </a:stretch>
        </p:blipFill>
        <p:spPr>
          <a:xfrm>
            <a:off x="7479379" y="1969809"/>
            <a:ext cx="4220491" cy="4196715"/>
          </a:xfrm>
          <a:prstGeom prst="rect">
            <a:avLst/>
          </a:prstGeom>
          <a:ln>
            <a:solidFill>
              <a:schemeClr val="tx1">
                <a:lumMod val="50000"/>
                <a:lumOff val="50000"/>
              </a:schemeClr>
            </a:solidFill>
          </a:ln>
        </p:spPr>
      </p:pic>
      <p:sp>
        <p:nvSpPr>
          <p:cNvPr id="10" name="CasellaDiTesto 9">
            <a:extLst>
              <a:ext uri="{FF2B5EF4-FFF2-40B4-BE49-F238E27FC236}">
                <a16:creationId xmlns:a16="http://schemas.microsoft.com/office/drawing/2014/main" id="{5F55D4AE-8987-110B-5350-2798B730EFCF}"/>
              </a:ext>
            </a:extLst>
          </p:cNvPr>
          <p:cNvSpPr txBox="1"/>
          <p:nvPr/>
        </p:nvSpPr>
        <p:spPr>
          <a:xfrm>
            <a:off x="7479378" y="6257836"/>
            <a:ext cx="4220491" cy="400110"/>
          </a:xfrm>
          <a:prstGeom prst="rect">
            <a:avLst/>
          </a:prstGeom>
          <a:noFill/>
        </p:spPr>
        <p:txBody>
          <a:bodyPr wrap="square">
            <a:spAutoFit/>
          </a:bodyPr>
          <a:lstStyle/>
          <a:p>
            <a:pPr algn="ctr"/>
            <a:r>
              <a:rPr lang="it-IT" sz="1000" b="0" i="0">
                <a:solidFill>
                  <a:srgbClr val="000000"/>
                </a:solidFill>
                <a:effectLst/>
                <a:latin typeface="Georgia" panose="02040502050405020303" pitchFamily="18" charset="0"/>
              </a:rPr>
              <a:t>Photo by Pixabay: https://</a:t>
            </a:r>
            <a:r>
              <a:rPr lang="it-IT" sz="1000" b="0" i="0" err="1">
                <a:solidFill>
                  <a:srgbClr val="000000"/>
                </a:solidFill>
                <a:effectLst/>
                <a:latin typeface="Georgia" panose="02040502050405020303" pitchFamily="18" charset="0"/>
              </a:rPr>
              <a:t>www.pexels.com</a:t>
            </a:r>
            <a:r>
              <a:rPr lang="it-IT" sz="1000" b="0" i="0">
                <a:solidFill>
                  <a:srgbClr val="000000"/>
                </a:solidFill>
                <a:effectLst/>
                <a:latin typeface="Georgia" panose="02040502050405020303" pitchFamily="18" charset="0"/>
              </a:rPr>
              <a:t>/photo/silhouette-photo-of-a-mother-carrying-her-baby-at-beach-during-golden-hour-51953/</a:t>
            </a:r>
            <a:endParaRPr lang="en-GB" sz="1000">
              <a:latin typeface="Georgia" panose="02040502050405020303" pitchFamily="18" charset="0"/>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 name="Mother of a child - human who gave birth…"/>
          <p:cNvSpPr txBox="1">
            <a:spLocks noGrp="1"/>
          </p:cNvSpPr>
          <p:nvPr>
            <p:ph type="body" sz="half" idx="1"/>
          </p:nvPr>
        </p:nvSpPr>
        <p:spPr>
          <a:xfrm>
            <a:off x="364332" y="1919883"/>
            <a:ext cx="6623321" cy="4464844"/>
          </a:xfrm>
          <a:prstGeom prst="rect">
            <a:avLst/>
          </a:prstGeom>
        </p:spPr>
        <p:txBody>
          <a:bodyPr>
            <a:normAutofit fontScale="70000" lnSpcReduction="20000"/>
          </a:bodyPr>
          <a:lstStyle/>
          <a:p>
            <a:pPr marL="0" indent="0" defTabSz="266987">
              <a:spcBef>
                <a:spcPts val="1055"/>
              </a:spcBef>
              <a:buSzPct val="60000"/>
              <a:buNone/>
              <a:defRPr sz="2340"/>
            </a:pPr>
            <a:r>
              <a:rPr lang="it-IT" sz="2900" b="1">
                <a:solidFill>
                  <a:srgbClr val="7030A0"/>
                </a:solidFill>
              </a:rPr>
              <a:t>‘</a:t>
            </a:r>
            <a:r>
              <a:rPr lang="it-IT" sz="2900" b="1" err="1">
                <a:solidFill>
                  <a:srgbClr val="7030A0"/>
                </a:solidFill>
              </a:rPr>
              <a:t>Mother</a:t>
            </a:r>
            <a:r>
              <a:rPr lang="it-IT" sz="2900" b="1">
                <a:solidFill>
                  <a:srgbClr val="7030A0"/>
                </a:solidFill>
              </a:rPr>
              <a:t>’ </a:t>
            </a:r>
            <a:r>
              <a:rPr lang="it-IT" sz="2900">
                <a:solidFill>
                  <a:srgbClr val="7030A0"/>
                </a:solidFill>
              </a:rPr>
              <a:t>– infinite </a:t>
            </a:r>
            <a:r>
              <a:rPr lang="it-IT" sz="2900" err="1">
                <a:solidFill>
                  <a:srgbClr val="7030A0"/>
                </a:solidFill>
              </a:rPr>
              <a:t>number</a:t>
            </a:r>
            <a:r>
              <a:rPr lang="it-IT" sz="2900">
                <a:solidFill>
                  <a:srgbClr val="7030A0"/>
                </a:solidFill>
              </a:rPr>
              <a:t> of </a:t>
            </a:r>
            <a:r>
              <a:rPr lang="it-IT" sz="2900" err="1">
                <a:solidFill>
                  <a:srgbClr val="7030A0"/>
                </a:solidFill>
              </a:rPr>
              <a:t>definitions</a:t>
            </a:r>
            <a:endParaRPr lang="it-IT" sz="2900">
              <a:solidFill>
                <a:srgbClr val="7030A0"/>
              </a:solidFill>
            </a:endParaRPr>
          </a:p>
          <a:p>
            <a:pPr marL="214751" indent="-214751" defTabSz="266987">
              <a:spcBef>
                <a:spcPts val="1055"/>
              </a:spcBef>
              <a:buSzPct val="60000"/>
              <a:defRPr sz="2340"/>
            </a:pPr>
            <a:endParaRPr lang="it-IT" sz="2600"/>
          </a:p>
          <a:p>
            <a:pPr marL="214751" indent="-214751" defTabSz="266987">
              <a:spcBef>
                <a:spcPts val="1055"/>
              </a:spcBef>
              <a:buSzPct val="60000"/>
              <a:defRPr sz="2340"/>
            </a:pPr>
            <a:r>
              <a:rPr sz="2600"/>
              <a:t>Mother of a child - human who gave birth</a:t>
            </a:r>
          </a:p>
          <a:p>
            <a:pPr marL="214751" lvl="1" indent="0" defTabSz="266987">
              <a:spcBef>
                <a:spcPts val="1055"/>
              </a:spcBef>
              <a:buSzPct val="60000"/>
              <a:buNone/>
              <a:defRPr sz="2340"/>
            </a:pPr>
            <a:r>
              <a:rPr sz="2100"/>
              <a:t>1 - human</a:t>
            </a:r>
          </a:p>
          <a:p>
            <a:pPr marL="214751" lvl="1" indent="0" defTabSz="266987">
              <a:spcBef>
                <a:spcPts val="1055"/>
              </a:spcBef>
              <a:buSzPct val="60000"/>
              <a:buNone/>
              <a:defRPr sz="2340"/>
            </a:pPr>
            <a:r>
              <a:rPr sz="2100"/>
              <a:t>2 - female</a:t>
            </a:r>
          </a:p>
          <a:p>
            <a:pPr marL="214751" lvl="1" indent="0" defTabSz="266987">
              <a:spcBef>
                <a:spcPts val="1055"/>
              </a:spcBef>
              <a:buSzPct val="60000"/>
              <a:buNone/>
              <a:defRPr sz="2340"/>
            </a:pPr>
            <a:r>
              <a:rPr sz="2100"/>
              <a:t>3 - gave birth to a child</a:t>
            </a:r>
          </a:p>
          <a:p>
            <a:pPr marL="214751" indent="-214751" algn="just" defTabSz="266987">
              <a:spcBef>
                <a:spcPts val="1055"/>
              </a:spcBef>
              <a:buSzPct val="60000"/>
              <a:defRPr sz="2340"/>
            </a:pPr>
            <a:endParaRPr lang="it-IT" sz="2600"/>
          </a:p>
          <a:p>
            <a:pPr marL="214751" indent="-214751" algn="just" defTabSz="266987">
              <a:spcBef>
                <a:spcPts val="1055"/>
              </a:spcBef>
              <a:buSzPct val="60000"/>
              <a:defRPr sz="2340"/>
            </a:pPr>
            <a:r>
              <a:rPr sz="2600"/>
              <a:t>Child conceived </a:t>
            </a:r>
            <a:r>
              <a:rPr sz="2600" i="1"/>
              <a:t>in vitro</a:t>
            </a:r>
            <a:r>
              <a:rPr sz="2600"/>
              <a:t> and grown in an incubator, outside the woman's body</a:t>
            </a:r>
          </a:p>
          <a:p>
            <a:pPr marL="429502" lvl="1" indent="-214751" defTabSz="266987">
              <a:spcBef>
                <a:spcPts val="1055"/>
              </a:spcBef>
              <a:buSzPct val="60000"/>
              <a:defRPr sz="2340"/>
            </a:pPr>
            <a:r>
              <a:rPr sz="1900"/>
              <a:t>Who is the mother?</a:t>
            </a:r>
          </a:p>
          <a:p>
            <a:pPr marL="429502" lvl="1" indent="-214751" defTabSz="266987">
              <a:spcBef>
                <a:spcPts val="1055"/>
              </a:spcBef>
              <a:buSzPct val="60000"/>
              <a:defRPr sz="2340"/>
            </a:pPr>
            <a:r>
              <a:rPr sz="1900"/>
              <a:t>Was this child born?</a:t>
            </a:r>
          </a:p>
          <a:p>
            <a:pPr marL="214751" indent="-214751" defTabSz="266987">
              <a:spcBef>
                <a:spcPts val="1055"/>
              </a:spcBef>
              <a:buSzPct val="60000"/>
              <a:defRPr sz="2340"/>
            </a:pPr>
            <a:endParaRPr lang="it-IT"/>
          </a:p>
          <a:p>
            <a:pPr marL="214751" indent="-214751" defTabSz="266987">
              <a:spcBef>
                <a:spcPts val="1055"/>
              </a:spcBef>
              <a:buSzPct val="60000"/>
              <a:defRPr sz="2340"/>
            </a:pPr>
            <a:r>
              <a:rPr sz="2600"/>
              <a:t>Child born from the ovum of a woman, which is built into the womb of a chimpanzee</a:t>
            </a:r>
          </a:p>
          <a:p>
            <a:pPr marL="644253" lvl="2" indent="-214751" defTabSz="266987">
              <a:spcBef>
                <a:spcPts val="1055"/>
              </a:spcBef>
              <a:buSzPct val="60000"/>
              <a:defRPr sz="2340"/>
            </a:pPr>
            <a:r>
              <a:t>Who is the mother?</a:t>
            </a:r>
          </a:p>
        </p:txBody>
      </p:sp>
      <p:sp>
        <p:nvSpPr>
          <p:cNvPr id="2" name="Tytuł 1">
            <a:extLst>
              <a:ext uri="{FF2B5EF4-FFF2-40B4-BE49-F238E27FC236}">
                <a16:creationId xmlns:a16="http://schemas.microsoft.com/office/drawing/2014/main" id="{9631B11F-78B4-699A-AE9F-BC85B64E4157}"/>
              </a:ext>
            </a:extLst>
          </p:cNvPr>
          <p:cNvSpPr txBox="1">
            <a:spLocks/>
          </p:cNvSpPr>
          <p:nvPr/>
        </p:nvSpPr>
        <p:spPr>
          <a:xfrm>
            <a:off x="2852742" y="365125"/>
            <a:ext cx="8501057"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pl-PL" sz="3200" b="1" cap="all" err="1">
                <a:solidFill>
                  <a:schemeClr val="tx1">
                    <a:lumMod val="85000"/>
                    <a:lumOff val="15000"/>
                  </a:schemeClr>
                </a:solidFill>
                <a:latin typeface="High Tower Text" panose="02040502050506030303" pitchFamily="18" charset="77"/>
                <a:cs typeface="Phosphate Inline" panose="02000506050000020004" pitchFamily="2" charset="77"/>
              </a:rPr>
              <a:t>Communication</a:t>
            </a:r>
            <a:r>
              <a:rPr lang="pl-PL" sz="3200" b="1" cap="all">
                <a:solidFill>
                  <a:schemeClr val="tx1">
                    <a:lumMod val="85000"/>
                    <a:lumOff val="15000"/>
                  </a:schemeClr>
                </a:solidFill>
                <a:latin typeface="High Tower Text" panose="02040502050506030303" pitchFamily="18" charset="77"/>
                <a:cs typeface="Phosphate Inline" panose="02000506050000020004" pitchFamily="2" charset="77"/>
              </a:rPr>
              <a:t> with </a:t>
            </a:r>
            <a:r>
              <a:rPr lang="pl-PL" sz="3200" b="1" cap="all" err="1">
                <a:solidFill>
                  <a:schemeClr val="tx1">
                    <a:lumMod val="85000"/>
                    <a:lumOff val="15000"/>
                  </a:schemeClr>
                </a:solidFill>
                <a:latin typeface="High Tower Text" panose="02040502050506030303" pitchFamily="18" charset="77"/>
                <a:cs typeface="Phosphate Inline" panose="02000506050000020004" pitchFamily="2" charset="77"/>
              </a:rPr>
              <a:t>States</a:t>
            </a:r>
            <a:r>
              <a:rPr lang="pl-PL" sz="3200" b="1" cap="all">
                <a:solidFill>
                  <a:schemeClr val="tx1">
                    <a:lumMod val="85000"/>
                    <a:lumOff val="15000"/>
                  </a:schemeClr>
                </a:solidFill>
                <a:latin typeface="High Tower Text" panose="02040502050506030303" pitchFamily="18" charset="77"/>
                <a:cs typeface="Phosphate Inline" panose="02000506050000020004" pitchFamily="2" charset="77"/>
              </a:rPr>
              <a:t> </a:t>
            </a:r>
            <a:r>
              <a:rPr lang="pl-PL" sz="3200" b="1" cap="all" err="1">
                <a:solidFill>
                  <a:schemeClr val="tx1">
                    <a:lumMod val="85000"/>
                    <a:lumOff val="15000"/>
                  </a:schemeClr>
                </a:solidFill>
                <a:latin typeface="High Tower Text" panose="02040502050506030303" pitchFamily="18" charset="77"/>
                <a:cs typeface="Phosphate Inline" panose="02000506050000020004" pitchFamily="2" charset="77"/>
              </a:rPr>
              <a:t>parties</a:t>
            </a:r>
            <a:r>
              <a:rPr lang="pl-PL" sz="3200" b="1" cap="all">
                <a:solidFill>
                  <a:schemeClr val="tx1">
                    <a:lumMod val="85000"/>
                    <a:lumOff val="15000"/>
                  </a:schemeClr>
                </a:solidFill>
                <a:latin typeface="High Tower Text" panose="02040502050506030303" pitchFamily="18" charset="77"/>
                <a:cs typeface="Phosphate Inline" panose="02000506050000020004" pitchFamily="2" charset="77"/>
              </a:rPr>
              <a:t> (4)</a:t>
            </a:r>
          </a:p>
        </p:txBody>
      </p:sp>
      <p:pic>
        <p:nvPicPr>
          <p:cNvPr id="3" name="Immagine 3">
            <a:extLst>
              <a:ext uri="{FF2B5EF4-FFF2-40B4-BE49-F238E27FC236}">
                <a16:creationId xmlns:a16="http://schemas.microsoft.com/office/drawing/2014/main" id="{CDDC9464-B1A1-D3B4-BE84-99D5956BC06B}"/>
              </a:ext>
            </a:extLst>
          </p:cNvPr>
          <p:cNvPicPr>
            <a:picLocks noChangeAspect="1"/>
          </p:cNvPicPr>
          <p:nvPr/>
        </p:nvPicPr>
        <p:blipFill rotWithShape="1">
          <a:blip r:embed="rId2"/>
          <a:srcRect l="22798" t="38667" r="21540" b="39000"/>
          <a:stretch/>
        </p:blipFill>
        <p:spPr>
          <a:xfrm>
            <a:off x="-18290" y="62385"/>
            <a:ext cx="2871032" cy="1628303"/>
          </a:xfrm>
          <a:prstGeom prst="rect">
            <a:avLst/>
          </a:prstGeom>
        </p:spPr>
      </p:pic>
      <p:pic>
        <p:nvPicPr>
          <p:cNvPr id="7" name="Immagine 6" descr="Immagine che contiene mammifero, primate, aria aperta, bianco e nero&#10;&#10;Il contenuto generato dall'IA potrebbe non essere corretto.">
            <a:extLst>
              <a:ext uri="{FF2B5EF4-FFF2-40B4-BE49-F238E27FC236}">
                <a16:creationId xmlns:a16="http://schemas.microsoft.com/office/drawing/2014/main" id="{2E6BED10-3790-EB78-3A30-58CF2B725151}"/>
              </a:ext>
            </a:extLst>
          </p:cNvPr>
          <p:cNvPicPr>
            <a:picLocks noChangeAspect="1"/>
          </p:cNvPicPr>
          <p:nvPr/>
        </p:nvPicPr>
        <p:blipFill>
          <a:blip r:embed="rId3"/>
          <a:stretch>
            <a:fillRect/>
          </a:stretch>
        </p:blipFill>
        <p:spPr>
          <a:xfrm>
            <a:off x="7274849" y="1734163"/>
            <a:ext cx="4650564" cy="4650564"/>
          </a:xfrm>
          <a:prstGeom prst="rect">
            <a:avLst/>
          </a:prstGeom>
          <a:ln>
            <a:solidFill>
              <a:schemeClr val="tx1">
                <a:lumMod val="50000"/>
                <a:lumOff val="50000"/>
              </a:schemeClr>
            </a:solidFill>
          </a:ln>
        </p:spPr>
      </p:pic>
      <p:sp>
        <p:nvSpPr>
          <p:cNvPr id="9" name="CasellaDiTesto 8">
            <a:extLst>
              <a:ext uri="{FF2B5EF4-FFF2-40B4-BE49-F238E27FC236}">
                <a16:creationId xmlns:a16="http://schemas.microsoft.com/office/drawing/2014/main" id="{456BAA90-B87B-E960-D917-6061385FB35E}"/>
              </a:ext>
            </a:extLst>
          </p:cNvPr>
          <p:cNvSpPr txBox="1"/>
          <p:nvPr/>
        </p:nvSpPr>
        <p:spPr>
          <a:xfrm>
            <a:off x="7274849" y="6384727"/>
            <a:ext cx="4650564" cy="246221"/>
          </a:xfrm>
          <a:prstGeom prst="rect">
            <a:avLst/>
          </a:prstGeom>
          <a:noFill/>
        </p:spPr>
        <p:txBody>
          <a:bodyPr wrap="square">
            <a:spAutoFit/>
          </a:bodyPr>
          <a:lstStyle/>
          <a:p>
            <a:pPr algn="ctr"/>
            <a:r>
              <a:rPr lang="it-IT" sz="1000"/>
              <a:t>Picture by </a:t>
            </a:r>
            <a:r>
              <a:rPr lang="it-IT" sz="1000">
                <a:hlinkClick r:id="rId4"/>
              </a:rPr>
              <a:t>Matthieu Rochette</a:t>
            </a:r>
            <a:r>
              <a:rPr lang="it-IT" sz="1000"/>
              <a:t> on </a:t>
            </a:r>
            <a:r>
              <a:rPr lang="it-IT" sz="1000">
                <a:hlinkClick r:id="rId5"/>
              </a:rPr>
              <a:t>Unsplash</a:t>
            </a:r>
            <a:r>
              <a:rPr lang="it-IT" sz="1000"/>
              <a:t> </a:t>
            </a:r>
            <a:endParaRPr lang="en-GB" sz="1000"/>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 name="Living instrument doctrine in other regimes"/>
          <p:cNvSpPr txBox="1">
            <a:spLocks noGrp="1"/>
          </p:cNvSpPr>
          <p:nvPr>
            <p:ph type="title"/>
          </p:nvPr>
        </p:nvSpPr>
        <p:spPr>
          <a:xfrm>
            <a:off x="3048000" y="340548"/>
            <a:ext cx="8305800" cy="1286792"/>
          </a:xfrm>
          <a:prstGeom prst="rect">
            <a:avLst/>
          </a:prstGeom>
        </p:spPr>
        <p:txBody>
          <a:bodyPr>
            <a:normAutofit/>
          </a:bodyPr>
          <a:lstStyle>
            <a:lvl1pPr defTabSz="473201">
              <a:spcBef>
                <a:spcPts val="1200"/>
              </a:spcBef>
              <a:defRPr sz="5670"/>
            </a:lvl1pPr>
          </a:lstStyle>
          <a:p>
            <a:pPr algn="just"/>
            <a:r>
              <a:rPr lang="pl-PL" sz="3200" b="1" cap="all" err="1">
                <a:solidFill>
                  <a:schemeClr val="tx1">
                    <a:lumMod val="85000"/>
                    <a:lumOff val="15000"/>
                  </a:schemeClr>
                </a:solidFill>
                <a:latin typeface="High Tower Text" panose="02040502050506030303" pitchFamily="18" charset="77"/>
                <a:cs typeface="Phosphate Inline" panose="02000506050000020004" pitchFamily="2" charset="77"/>
              </a:rPr>
              <a:t>Communication</a:t>
            </a:r>
            <a:r>
              <a:rPr lang="pl-PL" sz="3200" b="1" cap="all">
                <a:solidFill>
                  <a:schemeClr val="tx1">
                    <a:lumMod val="85000"/>
                    <a:lumOff val="15000"/>
                  </a:schemeClr>
                </a:solidFill>
                <a:latin typeface="High Tower Text" panose="02040502050506030303" pitchFamily="18" charset="77"/>
                <a:cs typeface="Phosphate Inline" panose="02000506050000020004" pitchFamily="2" charset="77"/>
              </a:rPr>
              <a:t> with </a:t>
            </a:r>
            <a:r>
              <a:rPr lang="pl-PL" sz="3200" b="1" cap="all" err="1">
                <a:solidFill>
                  <a:schemeClr val="tx1">
                    <a:lumMod val="85000"/>
                    <a:lumOff val="15000"/>
                  </a:schemeClr>
                </a:solidFill>
                <a:latin typeface="High Tower Text" panose="02040502050506030303" pitchFamily="18" charset="77"/>
                <a:cs typeface="Phosphate Inline" panose="02000506050000020004" pitchFamily="2" charset="77"/>
              </a:rPr>
              <a:t>States</a:t>
            </a:r>
            <a:r>
              <a:rPr lang="pl-PL" sz="3200" b="1" cap="all">
                <a:solidFill>
                  <a:schemeClr val="tx1">
                    <a:lumMod val="85000"/>
                    <a:lumOff val="15000"/>
                  </a:schemeClr>
                </a:solidFill>
                <a:latin typeface="High Tower Text" panose="02040502050506030303" pitchFamily="18" charset="77"/>
                <a:cs typeface="Phosphate Inline" panose="02000506050000020004" pitchFamily="2" charset="77"/>
              </a:rPr>
              <a:t> </a:t>
            </a:r>
            <a:r>
              <a:rPr lang="pl-PL" sz="3200" b="1" cap="all" err="1">
                <a:solidFill>
                  <a:schemeClr val="tx1">
                    <a:lumMod val="85000"/>
                    <a:lumOff val="15000"/>
                  </a:schemeClr>
                </a:solidFill>
                <a:latin typeface="High Tower Text" panose="02040502050506030303" pitchFamily="18" charset="77"/>
                <a:cs typeface="Phosphate Inline" panose="02000506050000020004" pitchFamily="2" charset="77"/>
              </a:rPr>
              <a:t>parties</a:t>
            </a:r>
            <a:r>
              <a:rPr lang="pl-PL" sz="3200" b="1" cap="all">
                <a:solidFill>
                  <a:schemeClr val="tx1">
                    <a:lumMod val="85000"/>
                    <a:lumOff val="15000"/>
                  </a:schemeClr>
                </a:solidFill>
                <a:latin typeface="High Tower Text" panose="02040502050506030303" pitchFamily="18" charset="77"/>
                <a:cs typeface="Phosphate Inline" panose="02000506050000020004" pitchFamily="2" charset="77"/>
              </a:rPr>
              <a:t> (5)</a:t>
            </a:r>
          </a:p>
        </p:txBody>
      </p:sp>
      <p:sp>
        <p:nvSpPr>
          <p:cNvPr id="201" name="UN Human Rights Committee…"/>
          <p:cNvSpPr txBox="1">
            <a:spLocks noGrp="1"/>
          </p:cNvSpPr>
          <p:nvPr>
            <p:ph type="body" idx="1"/>
          </p:nvPr>
        </p:nvSpPr>
        <p:spPr>
          <a:xfrm>
            <a:off x="497005" y="2297373"/>
            <a:ext cx="11458433" cy="3128962"/>
          </a:xfrm>
          <a:prstGeom prst="rect">
            <a:avLst/>
          </a:prstGeom>
        </p:spPr>
        <p:txBody>
          <a:bodyPr>
            <a:normAutofit fontScale="70000" lnSpcReduction="20000"/>
          </a:bodyPr>
          <a:lstStyle/>
          <a:p>
            <a:pPr marL="0" indent="0">
              <a:buNone/>
            </a:pPr>
            <a:r>
              <a:rPr lang="it-IT" b="1" cap="all">
                <a:solidFill>
                  <a:schemeClr val="tx1">
                    <a:lumMod val="85000"/>
                    <a:lumOff val="15000"/>
                  </a:schemeClr>
                </a:solidFill>
                <a:latin typeface="High Tower Text" panose="02040502050506030303" pitchFamily="18" charset="77"/>
                <a:cs typeface="Phosphate Inline" panose="02000506050000020004" pitchFamily="2" charset="77"/>
              </a:rPr>
              <a:t>The so-</a:t>
            </a:r>
            <a:r>
              <a:rPr lang="it-IT" b="1" cap="all" err="1">
                <a:solidFill>
                  <a:schemeClr val="tx1">
                    <a:lumMod val="85000"/>
                    <a:lumOff val="15000"/>
                  </a:schemeClr>
                </a:solidFill>
                <a:latin typeface="High Tower Text" panose="02040502050506030303" pitchFamily="18" charset="77"/>
                <a:cs typeface="Phosphate Inline" panose="02000506050000020004" pitchFamily="2" charset="77"/>
              </a:rPr>
              <a:t>called</a:t>
            </a:r>
            <a:r>
              <a:rPr lang="it-IT" b="1" cap="all">
                <a:solidFill>
                  <a:schemeClr val="tx1">
                    <a:lumMod val="85000"/>
                    <a:lumOff val="15000"/>
                  </a:schemeClr>
                </a:solidFill>
                <a:latin typeface="High Tower Text" panose="02040502050506030303" pitchFamily="18" charset="77"/>
                <a:cs typeface="Phosphate Inline" panose="02000506050000020004" pitchFamily="2" charset="77"/>
              </a:rPr>
              <a:t> ‘Living </a:t>
            </a:r>
            <a:r>
              <a:rPr lang="it-IT" b="1" cap="all" err="1">
                <a:solidFill>
                  <a:schemeClr val="tx1">
                    <a:lumMod val="85000"/>
                    <a:lumOff val="15000"/>
                  </a:schemeClr>
                </a:solidFill>
                <a:latin typeface="High Tower Text" panose="02040502050506030303" pitchFamily="18" charset="77"/>
                <a:cs typeface="Phosphate Inline" panose="02000506050000020004" pitchFamily="2" charset="77"/>
              </a:rPr>
              <a:t>instrument</a:t>
            </a:r>
            <a:r>
              <a:rPr lang="it-IT" b="1" cap="all">
                <a:solidFill>
                  <a:schemeClr val="tx1">
                    <a:lumMod val="85000"/>
                    <a:lumOff val="15000"/>
                  </a:schemeClr>
                </a:solidFill>
                <a:latin typeface="High Tower Text" panose="02040502050506030303" pitchFamily="18" charset="77"/>
                <a:cs typeface="Phosphate Inline" panose="02000506050000020004" pitchFamily="2" charset="77"/>
              </a:rPr>
              <a:t> </a:t>
            </a:r>
            <a:r>
              <a:rPr lang="it-IT" b="1" cap="all" err="1">
                <a:solidFill>
                  <a:schemeClr val="tx1">
                    <a:lumMod val="85000"/>
                    <a:lumOff val="15000"/>
                  </a:schemeClr>
                </a:solidFill>
                <a:latin typeface="High Tower Text" panose="02040502050506030303" pitchFamily="18" charset="77"/>
                <a:cs typeface="Phosphate Inline" panose="02000506050000020004" pitchFamily="2" charset="77"/>
              </a:rPr>
              <a:t>doctrine</a:t>
            </a:r>
            <a:r>
              <a:rPr lang="it-IT" b="1" cap="all">
                <a:solidFill>
                  <a:schemeClr val="tx1">
                    <a:lumMod val="85000"/>
                    <a:lumOff val="15000"/>
                  </a:schemeClr>
                </a:solidFill>
                <a:latin typeface="High Tower Text" panose="02040502050506030303" pitchFamily="18" charset="77"/>
                <a:cs typeface="Phosphate Inline" panose="02000506050000020004" pitchFamily="2" charset="77"/>
              </a:rPr>
              <a:t>' in </a:t>
            </a:r>
            <a:r>
              <a:rPr lang="it-IT" b="1" cap="all" err="1">
                <a:solidFill>
                  <a:schemeClr val="tx1">
                    <a:lumMod val="85000"/>
                    <a:lumOff val="15000"/>
                  </a:schemeClr>
                </a:solidFill>
                <a:latin typeface="High Tower Text" panose="02040502050506030303" pitchFamily="18" charset="77"/>
                <a:cs typeface="Phosphate Inline" panose="02000506050000020004" pitchFamily="2" charset="77"/>
              </a:rPr>
              <a:t>legal</a:t>
            </a:r>
            <a:r>
              <a:rPr lang="it-IT" b="1" cap="all">
                <a:solidFill>
                  <a:schemeClr val="tx1">
                    <a:lumMod val="85000"/>
                    <a:lumOff val="15000"/>
                  </a:schemeClr>
                </a:solidFill>
                <a:latin typeface="High Tower Text" panose="02040502050506030303" pitchFamily="18" charset="77"/>
                <a:cs typeface="Phosphate Inline" panose="02000506050000020004" pitchFamily="2" charset="77"/>
              </a:rPr>
              <a:t> </a:t>
            </a:r>
            <a:r>
              <a:rPr lang="it-IT" b="1" cap="all" err="1">
                <a:solidFill>
                  <a:schemeClr val="tx1">
                    <a:lumMod val="85000"/>
                    <a:lumOff val="15000"/>
                  </a:schemeClr>
                </a:solidFill>
                <a:latin typeface="High Tower Text" panose="02040502050506030303" pitchFamily="18" charset="77"/>
                <a:cs typeface="Phosphate Inline" panose="02000506050000020004" pitchFamily="2" charset="77"/>
              </a:rPr>
              <a:t>regimes</a:t>
            </a:r>
            <a:r>
              <a:rPr lang="it-IT" b="1" cap="all">
                <a:solidFill>
                  <a:schemeClr val="tx1">
                    <a:lumMod val="85000"/>
                    <a:lumOff val="15000"/>
                  </a:schemeClr>
                </a:solidFill>
                <a:latin typeface="High Tower Text" panose="02040502050506030303" pitchFamily="18" charset="77"/>
                <a:cs typeface="Phosphate Inline" panose="02000506050000020004" pitchFamily="2" charset="77"/>
              </a:rPr>
              <a:t> </a:t>
            </a:r>
          </a:p>
          <a:p>
            <a:pPr marL="0" indent="0">
              <a:buNone/>
            </a:pPr>
            <a:endParaRPr lang="pl-PL"/>
          </a:p>
          <a:p>
            <a:r>
              <a:rPr lang="pl-PL" sz="2600" err="1">
                <a:latin typeface="Georgia" panose="02040502050405020303" pitchFamily="18" charset="0"/>
              </a:rPr>
              <a:t>European</a:t>
            </a:r>
            <a:r>
              <a:rPr lang="pl-PL" sz="2600">
                <a:latin typeface="Georgia" panose="02040502050405020303" pitchFamily="18" charset="0"/>
              </a:rPr>
              <a:t> </a:t>
            </a:r>
            <a:r>
              <a:rPr lang="pl-PL" sz="2600" err="1">
                <a:latin typeface="Georgia" panose="02040502050405020303" pitchFamily="18" charset="0"/>
              </a:rPr>
              <a:t>Convention</a:t>
            </a:r>
            <a:r>
              <a:rPr lang="pl-PL" sz="2600">
                <a:latin typeface="Georgia" panose="02040502050405020303" pitchFamily="18" charset="0"/>
              </a:rPr>
              <a:t> on Human </a:t>
            </a:r>
            <a:r>
              <a:rPr lang="pl-PL" sz="2600" err="1">
                <a:latin typeface="Georgia" panose="02040502050405020303" pitchFamily="18" charset="0"/>
              </a:rPr>
              <a:t>Rights</a:t>
            </a:r>
            <a:r>
              <a:rPr lang="pl-PL" sz="2600">
                <a:latin typeface="Georgia" panose="02040502050405020303" pitchFamily="18" charset="0"/>
              </a:rPr>
              <a:t> </a:t>
            </a:r>
          </a:p>
          <a:p>
            <a:pPr marL="457200" lvl="1" indent="0">
              <a:lnSpc>
                <a:spcPts val="1860"/>
              </a:lnSpc>
              <a:spcBef>
                <a:spcPts val="600"/>
              </a:spcBef>
              <a:buNone/>
            </a:pPr>
            <a:r>
              <a:rPr lang="pl-PL" sz="2200" err="1">
                <a:solidFill>
                  <a:srgbClr val="7030A0"/>
                </a:solidFill>
                <a:latin typeface="Georgia" panose="02040502050405020303" pitchFamily="18" charset="0"/>
              </a:rPr>
              <a:t>See</a:t>
            </a:r>
            <a:r>
              <a:rPr lang="pl-PL" sz="2200">
                <a:solidFill>
                  <a:srgbClr val="7030A0"/>
                </a:solidFill>
                <a:latin typeface="Georgia" panose="02040502050405020303" pitchFamily="18" charset="0"/>
              </a:rPr>
              <a:t>, </a:t>
            </a:r>
            <a:r>
              <a:rPr lang="pl-PL" sz="2200" err="1">
                <a:solidFill>
                  <a:srgbClr val="7030A0"/>
                </a:solidFill>
                <a:latin typeface="Georgia" panose="02040502050405020303" pitchFamily="18" charset="0"/>
              </a:rPr>
              <a:t>esp</a:t>
            </a:r>
            <a:r>
              <a:rPr lang="pl-PL" sz="2200">
                <a:solidFill>
                  <a:srgbClr val="7030A0"/>
                </a:solidFill>
                <a:latin typeface="Georgia" panose="02040502050405020303" pitchFamily="18" charset="0"/>
              </a:rPr>
              <a:t>., </a:t>
            </a:r>
            <a:r>
              <a:rPr lang="pl-PL" sz="2200" i="1" err="1">
                <a:solidFill>
                  <a:srgbClr val="7030A0"/>
                </a:solidFill>
                <a:latin typeface="Georgia" panose="02040502050405020303" pitchFamily="18" charset="0"/>
              </a:rPr>
              <a:t>Tyrer</a:t>
            </a:r>
            <a:r>
              <a:rPr lang="pl-PL" sz="2200" i="1">
                <a:solidFill>
                  <a:srgbClr val="7030A0"/>
                </a:solidFill>
                <a:latin typeface="Georgia" panose="02040502050405020303" pitchFamily="18" charset="0"/>
              </a:rPr>
              <a:t> v. the United </a:t>
            </a:r>
            <a:r>
              <a:rPr lang="pl-PL" sz="2200" i="1" err="1">
                <a:solidFill>
                  <a:srgbClr val="7030A0"/>
                </a:solidFill>
                <a:latin typeface="Georgia" panose="02040502050405020303" pitchFamily="18" charset="0"/>
              </a:rPr>
              <a:t>Kingdom</a:t>
            </a:r>
            <a:r>
              <a:rPr lang="pl-PL" sz="2200" i="1">
                <a:solidFill>
                  <a:srgbClr val="7030A0"/>
                </a:solidFill>
                <a:latin typeface="Georgia" panose="02040502050405020303" pitchFamily="18" charset="0"/>
              </a:rPr>
              <a:t> </a:t>
            </a:r>
            <a:r>
              <a:rPr lang="pl-PL" sz="2200">
                <a:solidFill>
                  <a:srgbClr val="7030A0"/>
                </a:solidFill>
                <a:latin typeface="Georgia" panose="02040502050405020303" pitchFamily="18" charset="0"/>
              </a:rPr>
              <a:t>(</a:t>
            </a:r>
            <a:r>
              <a:rPr lang="pl-PL" sz="2200" err="1">
                <a:solidFill>
                  <a:srgbClr val="7030A0"/>
                </a:solidFill>
                <a:latin typeface="Georgia" panose="02040502050405020303" pitchFamily="18" charset="0"/>
              </a:rPr>
              <a:t>Appl</a:t>
            </a:r>
            <a:r>
              <a:rPr lang="pl-PL" sz="2200">
                <a:solidFill>
                  <a:srgbClr val="7030A0"/>
                </a:solidFill>
                <a:latin typeface="Georgia" panose="02040502050405020303" pitchFamily="18" charset="0"/>
              </a:rPr>
              <a:t>. No. 5856/72); </a:t>
            </a:r>
            <a:r>
              <a:rPr lang="pl-PL" sz="2200" i="1" err="1">
                <a:solidFill>
                  <a:srgbClr val="7030A0"/>
                </a:solidFill>
                <a:latin typeface="Georgia" panose="02040502050405020303" pitchFamily="18" charset="0"/>
              </a:rPr>
              <a:t>Marckx</a:t>
            </a:r>
            <a:r>
              <a:rPr lang="pl-PL" sz="2200" i="1">
                <a:solidFill>
                  <a:srgbClr val="7030A0"/>
                </a:solidFill>
                <a:latin typeface="Georgia" panose="02040502050405020303" pitchFamily="18" charset="0"/>
              </a:rPr>
              <a:t> v. </a:t>
            </a:r>
            <a:r>
              <a:rPr lang="pl-PL" sz="2200" i="1" err="1">
                <a:solidFill>
                  <a:srgbClr val="7030A0"/>
                </a:solidFill>
                <a:latin typeface="Georgia" panose="02040502050405020303" pitchFamily="18" charset="0"/>
              </a:rPr>
              <a:t>Belgium</a:t>
            </a:r>
            <a:r>
              <a:rPr lang="pl-PL" sz="2200" i="1">
                <a:solidFill>
                  <a:srgbClr val="7030A0"/>
                </a:solidFill>
                <a:latin typeface="Georgia" panose="02040502050405020303" pitchFamily="18" charset="0"/>
              </a:rPr>
              <a:t> </a:t>
            </a:r>
            <a:r>
              <a:rPr lang="pl-PL" sz="2200">
                <a:solidFill>
                  <a:srgbClr val="7030A0"/>
                </a:solidFill>
                <a:latin typeface="Georgia" panose="02040502050405020303" pitchFamily="18" charset="0"/>
              </a:rPr>
              <a:t>(</a:t>
            </a:r>
            <a:r>
              <a:rPr lang="pl-PL" sz="2200" err="1">
                <a:solidFill>
                  <a:srgbClr val="7030A0"/>
                </a:solidFill>
                <a:latin typeface="Georgia" panose="02040502050405020303" pitchFamily="18" charset="0"/>
              </a:rPr>
              <a:t>Appl</a:t>
            </a:r>
            <a:r>
              <a:rPr lang="pl-PL" sz="2200">
                <a:solidFill>
                  <a:srgbClr val="7030A0"/>
                </a:solidFill>
                <a:latin typeface="Georgia" panose="02040502050405020303" pitchFamily="18" charset="0"/>
              </a:rPr>
              <a:t>. No. 6833/74); </a:t>
            </a:r>
            <a:r>
              <a:rPr lang="pl-PL" sz="2200" i="1" err="1">
                <a:solidFill>
                  <a:srgbClr val="7030A0"/>
                </a:solidFill>
                <a:latin typeface="Georgia" panose="02040502050405020303" pitchFamily="18" charset="0"/>
              </a:rPr>
              <a:t>Karner</a:t>
            </a:r>
            <a:r>
              <a:rPr lang="pl-PL" sz="2200" i="1">
                <a:solidFill>
                  <a:srgbClr val="7030A0"/>
                </a:solidFill>
                <a:latin typeface="Georgia" panose="02040502050405020303" pitchFamily="18" charset="0"/>
              </a:rPr>
              <a:t> v. Austria </a:t>
            </a:r>
            <a:r>
              <a:rPr lang="pl-PL" sz="2200">
                <a:solidFill>
                  <a:srgbClr val="7030A0"/>
                </a:solidFill>
                <a:latin typeface="Georgia" panose="02040502050405020303" pitchFamily="18" charset="0"/>
              </a:rPr>
              <a:t>(</a:t>
            </a:r>
            <a:r>
              <a:rPr lang="pl-PL" sz="2200" err="1">
                <a:solidFill>
                  <a:srgbClr val="7030A0"/>
                </a:solidFill>
                <a:latin typeface="Georgia" panose="02040502050405020303" pitchFamily="18" charset="0"/>
              </a:rPr>
              <a:t>Appl</a:t>
            </a:r>
            <a:r>
              <a:rPr lang="pl-PL" sz="2200">
                <a:solidFill>
                  <a:srgbClr val="7030A0"/>
                </a:solidFill>
                <a:latin typeface="Georgia" panose="02040502050405020303" pitchFamily="18" charset="0"/>
              </a:rPr>
              <a:t>. No. 40016/98); </a:t>
            </a:r>
            <a:r>
              <a:rPr lang="pl-PL" sz="2200" i="1">
                <a:solidFill>
                  <a:srgbClr val="7030A0"/>
                </a:solidFill>
                <a:latin typeface="Georgia" panose="02040502050405020303" pitchFamily="18" charset="0"/>
              </a:rPr>
              <a:t>Kozak v. Poland </a:t>
            </a:r>
            <a:r>
              <a:rPr lang="pl-PL" sz="2200">
                <a:solidFill>
                  <a:srgbClr val="7030A0"/>
                </a:solidFill>
                <a:latin typeface="Georgia" panose="02040502050405020303" pitchFamily="18" charset="0"/>
              </a:rPr>
              <a:t>(</a:t>
            </a:r>
            <a:r>
              <a:rPr lang="pl-PL" sz="2200" err="1">
                <a:solidFill>
                  <a:srgbClr val="7030A0"/>
                </a:solidFill>
                <a:latin typeface="Georgia" panose="02040502050405020303" pitchFamily="18" charset="0"/>
              </a:rPr>
              <a:t>Appl</a:t>
            </a:r>
            <a:r>
              <a:rPr lang="pl-PL" sz="2200">
                <a:solidFill>
                  <a:srgbClr val="7030A0"/>
                </a:solidFill>
                <a:latin typeface="Georgia" panose="02040502050405020303" pitchFamily="18" charset="0"/>
              </a:rPr>
              <a:t>. No. 13102/02).</a:t>
            </a:r>
          </a:p>
          <a:p>
            <a:r>
              <a:rPr lang="it-IT" sz="2600">
                <a:latin typeface="Georgia" panose="02040502050405020303" pitchFamily="18" charset="0"/>
              </a:rPr>
              <a:t>ICCPR</a:t>
            </a:r>
            <a:endParaRPr sz="2600">
              <a:latin typeface="Georgia" panose="02040502050405020303" pitchFamily="18" charset="0"/>
            </a:endParaRPr>
          </a:p>
          <a:p>
            <a:r>
              <a:rPr sz="2600">
                <a:latin typeface="Georgia" panose="02040502050405020303" pitchFamily="18" charset="0"/>
              </a:rPr>
              <a:t>Charter of Fundamental Rights of the </a:t>
            </a:r>
            <a:r>
              <a:rPr lang="it-IT" sz="2600">
                <a:latin typeface="Georgia" panose="02040502050405020303" pitchFamily="18" charset="0"/>
              </a:rPr>
              <a:t>UE</a:t>
            </a:r>
            <a:endParaRPr sz="2600">
              <a:latin typeface="Georgia" panose="02040502050405020303" pitchFamily="18" charset="0"/>
            </a:endParaRPr>
          </a:p>
          <a:p>
            <a:r>
              <a:rPr lang="it-IT" sz="2600">
                <a:latin typeface="Georgia" panose="02040502050405020303" pitchFamily="18" charset="0"/>
              </a:rPr>
              <a:t>'</a:t>
            </a:r>
            <a:r>
              <a:rPr sz="2600">
                <a:latin typeface="Georgia" panose="02040502050405020303" pitchFamily="18" charset="0"/>
              </a:rPr>
              <a:t>Living Constitution</a:t>
            </a:r>
            <a:r>
              <a:rPr lang="it-IT" sz="2600">
                <a:latin typeface="Georgia" panose="02040502050405020303" pitchFamily="18" charset="0"/>
              </a:rPr>
              <a:t>'</a:t>
            </a:r>
            <a:r>
              <a:rPr sz="2600">
                <a:latin typeface="Georgia" panose="02040502050405020303" pitchFamily="18" charset="0"/>
              </a:rPr>
              <a:t> / loose constructionism - US constitutional law </a:t>
            </a:r>
          </a:p>
          <a:p>
            <a:r>
              <a:rPr lang="it-IT" sz="2600">
                <a:latin typeface="Georgia" panose="02040502050405020303" pitchFamily="18" charset="0"/>
              </a:rPr>
              <a:t>'</a:t>
            </a:r>
            <a:r>
              <a:rPr sz="2600">
                <a:latin typeface="Georgia" panose="02040502050405020303" pitchFamily="18" charset="0"/>
              </a:rPr>
              <a:t>Living Tree Doctrine</a:t>
            </a:r>
            <a:r>
              <a:rPr lang="it-IT" sz="2600">
                <a:latin typeface="Georgia" panose="02040502050405020303" pitchFamily="18" charset="0"/>
              </a:rPr>
              <a:t>'</a:t>
            </a:r>
            <a:r>
              <a:rPr sz="2600">
                <a:latin typeface="Georgia" panose="02040502050405020303" pitchFamily="18" charset="0"/>
              </a:rPr>
              <a:t> / doctrine of progressive interpretation - interpretation of the Canadian Constitution </a:t>
            </a:r>
          </a:p>
        </p:txBody>
      </p:sp>
      <p:pic>
        <p:nvPicPr>
          <p:cNvPr id="2" name="Immagine 3">
            <a:extLst>
              <a:ext uri="{FF2B5EF4-FFF2-40B4-BE49-F238E27FC236}">
                <a16:creationId xmlns:a16="http://schemas.microsoft.com/office/drawing/2014/main" id="{362B419B-83F0-CB01-AB4A-F7910B99346B}"/>
              </a:ext>
            </a:extLst>
          </p:cNvPr>
          <p:cNvPicPr>
            <a:picLocks noChangeAspect="1"/>
          </p:cNvPicPr>
          <p:nvPr/>
        </p:nvPicPr>
        <p:blipFill rotWithShape="1">
          <a:blip r:embed="rId2"/>
          <a:srcRect l="22798" t="38667" r="21540" b="39000"/>
          <a:stretch/>
        </p:blipFill>
        <p:spPr>
          <a:xfrm>
            <a:off x="-18289" y="-963"/>
            <a:ext cx="2871032" cy="1628303"/>
          </a:xfrm>
          <a:prstGeom prst="rect">
            <a:avLst/>
          </a:prstGeom>
        </p:spPr>
      </p:pic>
    </p:spTree>
    <p:extLst>
      <p:ext uri="{BB962C8B-B14F-4D97-AF65-F5344CB8AC3E}">
        <p14:creationId xmlns:p14="http://schemas.microsoft.com/office/powerpoint/2010/main" val="3167895"/>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99C6F09-24E4-25B8-CC1A-527208428051}"/>
              </a:ext>
            </a:extLst>
          </p:cNvPr>
          <p:cNvSpPr>
            <a:spLocks noGrp="1"/>
          </p:cNvSpPr>
          <p:nvPr>
            <p:ph type="body" idx="1"/>
          </p:nvPr>
        </p:nvSpPr>
        <p:spPr>
          <a:xfrm>
            <a:off x="476250" y="1649412"/>
            <a:ext cx="11239500" cy="5072063"/>
          </a:xfrm>
        </p:spPr>
        <p:txBody>
          <a:bodyPr>
            <a:normAutofit/>
          </a:bodyPr>
          <a:lstStyle/>
          <a:p>
            <a:pPr algn="l">
              <a:buNone/>
            </a:pPr>
            <a:r>
              <a:rPr lang="en-US" sz="2000" b="1" i="0" u="none" strike="noStrike">
                <a:solidFill>
                  <a:srgbClr val="000000"/>
                </a:solidFill>
                <a:effectLst/>
                <a:latin typeface="Georgia" panose="02040502050405020303" pitchFamily="18" charset="0"/>
              </a:rPr>
              <a:t>Exercise: Concept Clarification</a:t>
            </a:r>
          </a:p>
          <a:p>
            <a:pPr algn="l">
              <a:buNone/>
            </a:pPr>
            <a:r>
              <a:rPr lang="en-US" sz="2000" b="1" i="0" u="none" strike="noStrike">
                <a:solidFill>
                  <a:srgbClr val="000000"/>
                </a:solidFill>
                <a:effectLst/>
                <a:latin typeface="Georgia" panose="02040502050405020303" pitchFamily="18" charset="0"/>
              </a:rPr>
              <a:t>Format</a:t>
            </a:r>
            <a:r>
              <a:rPr lang="en-US" sz="2000" b="0" i="0" u="none" strike="noStrike">
                <a:solidFill>
                  <a:srgbClr val="000000"/>
                </a:solidFill>
                <a:effectLst/>
                <a:latin typeface="Georgia" panose="02040502050405020303" pitchFamily="18" charset="0"/>
              </a:rPr>
              <a:t>: Pairs or small groups.</a:t>
            </a:r>
          </a:p>
          <a:p>
            <a:pPr algn="l">
              <a:buNone/>
            </a:pPr>
            <a:r>
              <a:rPr lang="en-US" sz="2000" b="1" i="0" u="none" strike="noStrike">
                <a:solidFill>
                  <a:srgbClr val="000000"/>
                </a:solidFill>
                <a:effectLst/>
                <a:latin typeface="Georgia" panose="02040502050405020303" pitchFamily="18" charset="0"/>
              </a:rPr>
              <a:t>Objective</a:t>
            </a:r>
            <a:r>
              <a:rPr lang="en-US" sz="2000" b="0" i="0" u="none" strike="noStrike">
                <a:solidFill>
                  <a:srgbClr val="000000"/>
                </a:solidFill>
                <a:effectLst/>
                <a:latin typeface="Georgia" panose="02040502050405020303" pitchFamily="18" charset="0"/>
              </a:rPr>
              <a:t>: Distinguish between </a:t>
            </a:r>
            <a:r>
              <a:rPr lang="en-US" sz="2000" b="0" i="1" u="none" strike="noStrike">
                <a:solidFill>
                  <a:srgbClr val="000000"/>
                </a:solidFill>
                <a:effectLst/>
                <a:latin typeface="Georgia" panose="02040502050405020303" pitchFamily="18" charset="0"/>
              </a:rPr>
              <a:t>vagueness</a:t>
            </a:r>
            <a:r>
              <a:rPr lang="en-US" sz="2000" b="0" i="0" u="none" strike="noStrike">
                <a:solidFill>
                  <a:srgbClr val="000000"/>
                </a:solidFill>
                <a:effectLst/>
                <a:latin typeface="Georgia" panose="02040502050405020303" pitchFamily="18" charset="0"/>
              </a:rPr>
              <a:t> and </a:t>
            </a:r>
            <a:r>
              <a:rPr lang="en-US" sz="2000" b="0" i="1" u="none" strike="noStrike">
                <a:solidFill>
                  <a:srgbClr val="000000"/>
                </a:solidFill>
                <a:effectLst/>
                <a:latin typeface="Georgia" panose="02040502050405020303" pitchFamily="18" charset="0"/>
              </a:rPr>
              <a:t>open texture</a:t>
            </a:r>
            <a:r>
              <a:rPr lang="en-US" sz="2000" b="0" i="0" u="none" strike="noStrike">
                <a:solidFill>
                  <a:srgbClr val="000000"/>
                </a:solidFill>
                <a:effectLst/>
                <a:latin typeface="Georgia" panose="02040502050405020303" pitchFamily="18" charset="0"/>
              </a:rPr>
              <a:t>.</a:t>
            </a:r>
          </a:p>
          <a:p>
            <a:pPr indent="-215900" algn="l">
              <a:spcBef>
                <a:spcPts val="1600"/>
              </a:spcBef>
              <a:buNone/>
            </a:pPr>
            <a:r>
              <a:rPr lang="en-US" sz="2000" b="1" i="0" u="none" strike="noStrike">
                <a:solidFill>
                  <a:srgbClr val="000000"/>
                </a:solidFill>
                <a:effectLst/>
                <a:latin typeface="Georgia" panose="02040502050405020303" pitchFamily="18" charset="0"/>
              </a:rPr>
              <a:t>Instructions</a:t>
            </a:r>
            <a:r>
              <a:rPr lang="en-US" sz="2000" b="0" i="0" u="none" strike="noStrike">
                <a:solidFill>
                  <a:srgbClr val="000000"/>
                </a:solidFill>
                <a:effectLst/>
                <a:latin typeface="Georgia" panose="02040502050405020303" pitchFamily="18" charset="0"/>
              </a:rPr>
              <a:t>:</a:t>
            </a:r>
            <a:br>
              <a:rPr lang="en-US" sz="2000" b="0" i="0" u="none" strike="noStrike">
                <a:solidFill>
                  <a:srgbClr val="000000"/>
                </a:solidFill>
                <a:effectLst/>
                <a:latin typeface="Georgia" panose="02040502050405020303" pitchFamily="18" charset="0"/>
              </a:rPr>
            </a:br>
            <a:r>
              <a:rPr lang="en-US" sz="2000" b="0" i="0" u="none" strike="noStrike">
                <a:solidFill>
                  <a:srgbClr val="000000"/>
                </a:solidFill>
                <a:effectLst/>
                <a:latin typeface="Georgia" panose="02040502050405020303" pitchFamily="18" charset="0"/>
              </a:rPr>
              <a:t>In your group, list 3 empirical terms and 3 non-empirical terms (as per </a:t>
            </a:r>
            <a:r>
              <a:rPr lang="en-US" sz="2000" b="0" i="0" u="none" strike="noStrike" err="1">
                <a:solidFill>
                  <a:srgbClr val="000000"/>
                </a:solidFill>
                <a:effectLst/>
                <a:latin typeface="Georgia" panose="02040502050405020303" pitchFamily="18" charset="0"/>
              </a:rPr>
              <a:t>Waismann</a:t>
            </a:r>
            <a:r>
              <a:rPr lang="en-US" sz="2000" b="0" i="0" u="none" strike="noStrike">
                <a:solidFill>
                  <a:srgbClr val="000000"/>
                </a:solidFill>
                <a:effectLst/>
                <a:latin typeface="Georgia" panose="02040502050405020303" pitchFamily="18" charset="0"/>
              </a:rPr>
              <a:t>).</a:t>
            </a:r>
          </a:p>
          <a:p>
            <a:pPr indent="-39688" algn="l">
              <a:spcBef>
                <a:spcPts val="600"/>
              </a:spcBef>
              <a:buNone/>
            </a:pPr>
            <a:r>
              <a:rPr lang="en-US" sz="2000" b="0" i="0" u="none" strike="noStrike">
                <a:solidFill>
                  <a:srgbClr val="000000"/>
                </a:solidFill>
                <a:effectLst/>
                <a:latin typeface="Georgia" panose="02040502050405020303" pitchFamily="18" charset="0"/>
              </a:rPr>
              <a:t>For each empirical term, discuss:</a:t>
            </a:r>
          </a:p>
          <a:p>
            <a:pPr lvl="1"/>
            <a:r>
              <a:rPr lang="en-US" sz="2000" b="0" i="0" u="none" strike="noStrike">
                <a:solidFill>
                  <a:srgbClr val="000000"/>
                </a:solidFill>
                <a:effectLst/>
                <a:latin typeface="Georgia" panose="02040502050405020303" pitchFamily="18" charset="0"/>
              </a:rPr>
              <a:t>Is this term vague, or does it have open texture? Why?</a:t>
            </a:r>
          </a:p>
          <a:p>
            <a:pPr lvl="1"/>
            <a:r>
              <a:rPr lang="en-US" sz="2000" b="0" i="0" u="none" strike="noStrike">
                <a:solidFill>
                  <a:srgbClr val="000000"/>
                </a:solidFill>
                <a:effectLst/>
                <a:latin typeface="Georgia" panose="02040502050405020303" pitchFamily="18" charset="0"/>
              </a:rPr>
              <a:t>Can the vagueness be eliminated by a more precise definition, or do you believe it will still be subject to reinterpretation in extreme cases?</a:t>
            </a:r>
          </a:p>
          <a:p>
            <a:pPr marL="457200" lvl="1" indent="0">
              <a:buNone/>
            </a:pPr>
            <a:r>
              <a:rPr lang="en-US" sz="2000" i="0" u="sng" strike="noStrike">
                <a:solidFill>
                  <a:srgbClr val="000000"/>
                </a:solidFill>
                <a:effectLst/>
                <a:latin typeface="Georgia" panose="02040502050405020303" pitchFamily="18" charset="0"/>
              </a:rPr>
              <a:t>Example terms</a:t>
            </a:r>
            <a:r>
              <a:rPr lang="en-US" sz="2000" b="0" i="0" u="none" strike="noStrike">
                <a:solidFill>
                  <a:srgbClr val="000000"/>
                </a:solidFill>
                <a:effectLst/>
                <a:latin typeface="Georgia" panose="02040502050405020303" pitchFamily="18" charset="0"/>
              </a:rPr>
              <a:t>: </a:t>
            </a:r>
            <a:r>
              <a:rPr lang="en-US" sz="2000">
                <a:solidFill>
                  <a:srgbClr val="000000"/>
                </a:solidFill>
                <a:latin typeface="Georgia" panose="02040502050405020303" pitchFamily="18" charset="0"/>
              </a:rPr>
              <a:t>“</a:t>
            </a:r>
            <a:r>
              <a:rPr lang="en-US" sz="2000" b="0" i="0" u="none" strike="noStrike">
                <a:solidFill>
                  <a:srgbClr val="000000"/>
                </a:solidFill>
                <a:effectLst/>
                <a:latin typeface="Georgia" panose="02040502050405020303" pitchFamily="18" charset="0"/>
              </a:rPr>
              <a:t>Doctor</a:t>
            </a:r>
            <a:r>
              <a:rPr lang="en-US" sz="2000">
                <a:solidFill>
                  <a:srgbClr val="000000"/>
                </a:solidFill>
                <a:latin typeface="Georgia" panose="02040502050405020303" pitchFamily="18" charset="0"/>
              </a:rPr>
              <a:t>”</a:t>
            </a:r>
            <a:r>
              <a:rPr lang="en-US" sz="2000" b="0" i="0" u="none" strike="noStrike">
                <a:solidFill>
                  <a:srgbClr val="000000"/>
                </a:solidFill>
                <a:effectLst/>
                <a:latin typeface="Georgia" panose="02040502050405020303" pitchFamily="18" charset="0"/>
              </a:rPr>
              <a:t>, “Tree</a:t>
            </a:r>
            <a:r>
              <a:rPr lang="en-US" sz="2000">
                <a:solidFill>
                  <a:srgbClr val="000000"/>
                </a:solidFill>
                <a:latin typeface="Georgia" panose="02040502050405020303" pitchFamily="18" charset="0"/>
              </a:rPr>
              <a:t>”</a:t>
            </a:r>
            <a:r>
              <a:rPr lang="en-US" sz="2000" b="0" i="0" u="none" strike="noStrike">
                <a:solidFill>
                  <a:srgbClr val="000000"/>
                </a:solidFill>
                <a:effectLst/>
                <a:latin typeface="Georgia" panose="02040502050405020303" pitchFamily="18" charset="0"/>
              </a:rPr>
              <a:t>, “Justice”, “Weapon”, “Triangle”, “Poetry”</a:t>
            </a:r>
          </a:p>
          <a:p>
            <a:pPr marL="0" indent="0">
              <a:buNone/>
            </a:pPr>
            <a:endParaRPr lang="en-US"/>
          </a:p>
        </p:txBody>
      </p:sp>
      <p:sp>
        <p:nvSpPr>
          <p:cNvPr id="3" name="Slide Number Placeholder 2">
            <a:extLst>
              <a:ext uri="{FF2B5EF4-FFF2-40B4-BE49-F238E27FC236}">
                <a16:creationId xmlns:a16="http://schemas.microsoft.com/office/drawing/2014/main" id="{FD7F5050-3218-D91B-EF10-69D04FF1CD89}"/>
              </a:ext>
            </a:extLst>
          </p:cNvPr>
          <p:cNvSpPr>
            <a:spLocks noGrp="1"/>
          </p:cNvSpPr>
          <p:nvPr>
            <p:ph type="sldNum" sz="quarter" idx="2"/>
          </p:nvPr>
        </p:nvSpPr>
        <p:spPr/>
        <p:txBody>
          <a:bodyPr/>
          <a:lstStyle/>
          <a:p>
            <a:fld id="{86CB4B4D-7CA3-9044-876B-883B54F8677D}" type="slidenum">
              <a:rPr lang="en-US" smtClean="0"/>
              <a:t>8</a:t>
            </a:fld>
            <a:endParaRPr lang="en-US"/>
          </a:p>
        </p:txBody>
      </p:sp>
      <p:sp>
        <p:nvSpPr>
          <p:cNvPr id="4" name="Living instrument doctrine in other regimes">
            <a:extLst>
              <a:ext uri="{FF2B5EF4-FFF2-40B4-BE49-F238E27FC236}">
                <a16:creationId xmlns:a16="http://schemas.microsoft.com/office/drawing/2014/main" id="{F0EF9CBA-3147-8EA2-E2FC-53D960B6C3A8}"/>
              </a:ext>
            </a:extLst>
          </p:cNvPr>
          <p:cNvSpPr txBox="1">
            <a:spLocks/>
          </p:cNvSpPr>
          <p:nvPr/>
        </p:nvSpPr>
        <p:spPr>
          <a:xfrm>
            <a:off x="3048000" y="340548"/>
            <a:ext cx="8305800" cy="1286792"/>
          </a:xfrm>
          <a:prstGeom prst="rect">
            <a:avLst/>
          </a:prstGeom>
        </p:spPr>
        <p:txBody>
          <a:bodyPr>
            <a:normAutofit/>
          </a:bodyPr>
          <a:lstStyle>
            <a:lvl1pPr algn="l" defTabSz="473201" rtl="0" eaLnBrk="1" latinLnBrk="0" hangingPunct="1">
              <a:lnSpc>
                <a:spcPct val="90000"/>
              </a:lnSpc>
              <a:spcBef>
                <a:spcPts val="1200"/>
              </a:spcBef>
              <a:buNone/>
              <a:defRPr sz="5670" kern="1200">
                <a:solidFill>
                  <a:schemeClr val="tx1"/>
                </a:solidFill>
                <a:latin typeface="+mj-lt"/>
                <a:ea typeface="+mj-ea"/>
                <a:cs typeface="+mj-cs"/>
              </a:defRPr>
            </a:lvl1pPr>
          </a:lstStyle>
          <a:p>
            <a:pPr algn="just"/>
            <a:r>
              <a:rPr lang="pl-PL" sz="3200" b="1" cap="all" err="1">
                <a:solidFill>
                  <a:schemeClr val="tx1">
                    <a:lumMod val="85000"/>
                    <a:lumOff val="15000"/>
                  </a:schemeClr>
                </a:solidFill>
                <a:latin typeface="High Tower Text" panose="02040502050506030303" pitchFamily="18" charset="77"/>
                <a:cs typeface="Phosphate Inline" panose="02000506050000020004" pitchFamily="2" charset="77"/>
              </a:rPr>
              <a:t>Communication</a:t>
            </a:r>
            <a:r>
              <a:rPr lang="pl-PL" sz="3200" b="1" cap="all">
                <a:solidFill>
                  <a:schemeClr val="tx1">
                    <a:lumMod val="85000"/>
                    <a:lumOff val="15000"/>
                  </a:schemeClr>
                </a:solidFill>
                <a:latin typeface="High Tower Text" panose="02040502050506030303" pitchFamily="18" charset="77"/>
                <a:cs typeface="Phosphate Inline" panose="02000506050000020004" pitchFamily="2" charset="77"/>
              </a:rPr>
              <a:t> with </a:t>
            </a:r>
            <a:r>
              <a:rPr lang="pl-PL" sz="3200" b="1" cap="all" err="1">
                <a:solidFill>
                  <a:schemeClr val="tx1">
                    <a:lumMod val="85000"/>
                    <a:lumOff val="15000"/>
                  </a:schemeClr>
                </a:solidFill>
                <a:latin typeface="High Tower Text" panose="02040502050506030303" pitchFamily="18" charset="77"/>
                <a:cs typeface="Phosphate Inline" panose="02000506050000020004" pitchFamily="2" charset="77"/>
              </a:rPr>
              <a:t>States</a:t>
            </a:r>
            <a:r>
              <a:rPr lang="pl-PL" sz="3200" b="1" cap="all">
                <a:solidFill>
                  <a:schemeClr val="tx1">
                    <a:lumMod val="85000"/>
                    <a:lumOff val="15000"/>
                  </a:schemeClr>
                </a:solidFill>
                <a:latin typeface="High Tower Text" panose="02040502050506030303" pitchFamily="18" charset="77"/>
                <a:cs typeface="Phosphate Inline" panose="02000506050000020004" pitchFamily="2" charset="77"/>
              </a:rPr>
              <a:t> </a:t>
            </a:r>
            <a:r>
              <a:rPr lang="pl-PL" sz="3200" b="1" cap="all" err="1">
                <a:solidFill>
                  <a:schemeClr val="tx1">
                    <a:lumMod val="85000"/>
                    <a:lumOff val="15000"/>
                  </a:schemeClr>
                </a:solidFill>
                <a:latin typeface="High Tower Text" panose="02040502050506030303" pitchFamily="18" charset="77"/>
                <a:cs typeface="Phosphate Inline" panose="02000506050000020004" pitchFamily="2" charset="77"/>
              </a:rPr>
              <a:t>parties</a:t>
            </a:r>
            <a:r>
              <a:rPr lang="pl-PL" sz="3200" b="1" cap="all">
                <a:solidFill>
                  <a:schemeClr val="tx1">
                    <a:lumMod val="85000"/>
                    <a:lumOff val="15000"/>
                  </a:schemeClr>
                </a:solidFill>
                <a:latin typeface="High Tower Text" panose="02040502050506030303" pitchFamily="18" charset="77"/>
                <a:cs typeface="Phosphate Inline" panose="02000506050000020004" pitchFamily="2" charset="77"/>
              </a:rPr>
              <a:t> (6)</a:t>
            </a:r>
          </a:p>
        </p:txBody>
      </p:sp>
      <p:pic>
        <p:nvPicPr>
          <p:cNvPr id="5" name="Immagine 3">
            <a:extLst>
              <a:ext uri="{FF2B5EF4-FFF2-40B4-BE49-F238E27FC236}">
                <a16:creationId xmlns:a16="http://schemas.microsoft.com/office/drawing/2014/main" id="{DDB8B393-F42A-7455-2975-5A0604759067}"/>
              </a:ext>
            </a:extLst>
          </p:cNvPr>
          <p:cNvPicPr>
            <a:picLocks noChangeAspect="1"/>
          </p:cNvPicPr>
          <p:nvPr/>
        </p:nvPicPr>
        <p:blipFill rotWithShape="1">
          <a:blip r:embed="rId2"/>
          <a:srcRect l="22798" t="38667" r="21540" b="39000"/>
          <a:stretch/>
        </p:blipFill>
        <p:spPr>
          <a:xfrm>
            <a:off x="-18289" y="-963"/>
            <a:ext cx="2871032" cy="1628303"/>
          </a:xfrm>
          <a:prstGeom prst="rect">
            <a:avLst/>
          </a:prstGeom>
        </p:spPr>
      </p:pic>
    </p:spTree>
    <p:extLst>
      <p:ext uri="{BB962C8B-B14F-4D97-AF65-F5344CB8AC3E}">
        <p14:creationId xmlns:p14="http://schemas.microsoft.com/office/powerpoint/2010/main" val="1317272626"/>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6BABA1D-FB83-5DEE-5E6A-AA54D5182334}"/>
              </a:ext>
            </a:extLst>
          </p:cNvPr>
          <p:cNvSpPr>
            <a:spLocks noGrp="1"/>
          </p:cNvSpPr>
          <p:nvPr>
            <p:ph type="body" idx="1"/>
          </p:nvPr>
        </p:nvSpPr>
        <p:spPr>
          <a:xfrm>
            <a:off x="177421" y="641494"/>
            <a:ext cx="11538329" cy="6584950"/>
          </a:xfrm>
        </p:spPr>
        <p:txBody>
          <a:bodyPr>
            <a:normAutofit fontScale="62500" lnSpcReduction="20000"/>
          </a:bodyPr>
          <a:lstStyle/>
          <a:p>
            <a:pPr algn="just">
              <a:buNone/>
            </a:pPr>
            <a:endParaRPr lang="en-US" b="1" i="0" u="none" strike="noStrike">
              <a:solidFill>
                <a:srgbClr val="000000"/>
              </a:solidFill>
              <a:effectLst/>
              <a:latin typeface="Georgia" panose="02040502050405020303" pitchFamily="18" charset="0"/>
            </a:endParaRPr>
          </a:p>
          <a:p>
            <a:pPr algn="just">
              <a:buNone/>
            </a:pPr>
            <a:endParaRPr lang="en-US" b="1">
              <a:solidFill>
                <a:srgbClr val="000000"/>
              </a:solidFill>
              <a:latin typeface="Georgia" panose="02040502050405020303" pitchFamily="18" charset="0"/>
            </a:endParaRPr>
          </a:p>
          <a:p>
            <a:pPr algn="just">
              <a:buNone/>
            </a:pPr>
            <a:endParaRPr lang="en-US" b="1" i="0" u="none" strike="noStrike">
              <a:solidFill>
                <a:srgbClr val="000000"/>
              </a:solidFill>
              <a:effectLst/>
              <a:latin typeface="Georgia" panose="02040502050405020303" pitchFamily="18" charset="0"/>
            </a:endParaRPr>
          </a:p>
          <a:p>
            <a:pPr algn="just">
              <a:buNone/>
            </a:pPr>
            <a:endParaRPr lang="en-US" b="1">
              <a:solidFill>
                <a:srgbClr val="000000"/>
              </a:solidFill>
              <a:latin typeface="Georgia" panose="02040502050405020303" pitchFamily="18" charset="0"/>
            </a:endParaRPr>
          </a:p>
          <a:p>
            <a:pPr algn="just">
              <a:buNone/>
            </a:pPr>
            <a:r>
              <a:rPr lang="en-US" b="1" i="0" u="none" strike="noStrike">
                <a:solidFill>
                  <a:srgbClr val="000000"/>
                </a:solidFill>
                <a:effectLst/>
                <a:latin typeface="Georgia" panose="02040502050405020303" pitchFamily="18" charset="0"/>
              </a:rPr>
              <a:t>Exercise: Concept Clarification (Model Answer)</a:t>
            </a:r>
          </a:p>
          <a:p>
            <a:pPr algn="just">
              <a:buNone/>
            </a:pPr>
            <a:r>
              <a:rPr lang="en-US" b="1" i="0" u="none" strike="noStrike">
                <a:solidFill>
                  <a:srgbClr val="000000"/>
                </a:solidFill>
                <a:effectLst/>
                <a:latin typeface="Georgia" panose="02040502050405020303" pitchFamily="18" charset="0"/>
              </a:rPr>
              <a:t>Empirical Terms:</a:t>
            </a:r>
            <a:endParaRPr lang="en-US" b="0" i="0" u="none" strike="noStrike">
              <a:solidFill>
                <a:srgbClr val="000000"/>
              </a:solidFill>
              <a:effectLst/>
              <a:latin typeface="Georgia" panose="02040502050405020303" pitchFamily="18" charset="0"/>
            </a:endParaRPr>
          </a:p>
          <a:p>
            <a:pPr algn="just">
              <a:buFont typeface="+mj-lt"/>
              <a:buAutoNum type="arabicPeriod"/>
            </a:pPr>
            <a:r>
              <a:rPr lang="en-US" b="1" i="0" u="none" strike="noStrike">
                <a:solidFill>
                  <a:srgbClr val="000000"/>
                </a:solidFill>
                <a:effectLst/>
                <a:latin typeface="Georgia" panose="02040502050405020303" pitchFamily="18" charset="0"/>
              </a:rPr>
              <a:t>Doctor: open texture</a:t>
            </a:r>
            <a:endParaRPr lang="en-US" b="0" i="0" u="none" strike="noStrike">
              <a:solidFill>
                <a:srgbClr val="000000"/>
              </a:solidFill>
              <a:effectLst/>
              <a:latin typeface="Georgia" panose="02040502050405020303" pitchFamily="18" charset="0"/>
            </a:endParaRPr>
          </a:p>
          <a:p>
            <a:pPr marL="457200" lvl="1" indent="0" algn="just">
              <a:buNone/>
            </a:pPr>
            <a:r>
              <a:rPr lang="en-US" b="0" i="0" u="none" strike="noStrike">
                <a:solidFill>
                  <a:srgbClr val="000000"/>
                </a:solidFill>
                <a:effectLst/>
                <a:latin typeface="Georgia" panose="02040502050405020303" pitchFamily="18" charset="0"/>
              </a:rPr>
              <a:t>While we can define a doctor as someone licensed to practice medicine, there are edge cases (e.g., AI-driven diagnostics, alternative medicine practitioners). These raise questions about future applications beyond current definitions. Vagueness can’t be fully eliminated — the definition will remain open to reinterpretation in extreme or novel scenarios.</a:t>
            </a:r>
          </a:p>
          <a:p>
            <a:pPr algn="just">
              <a:buFont typeface="+mj-lt"/>
              <a:buAutoNum type="arabicPeriod"/>
            </a:pPr>
            <a:r>
              <a:rPr lang="en-US" b="1" i="0" u="none" strike="noStrike">
                <a:solidFill>
                  <a:srgbClr val="000000"/>
                </a:solidFill>
                <a:effectLst/>
                <a:latin typeface="Georgia" panose="02040502050405020303" pitchFamily="18" charset="0"/>
              </a:rPr>
              <a:t>Tree</a:t>
            </a:r>
            <a:r>
              <a:rPr lang="en-US">
                <a:solidFill>
                  <a:srgbClr val="000000"/>
                </a:solidFill>
                <a:latin typeface="Georgia" panose="02040502050405020303" pitchFamily="18" charset="0"/>
              </a:rPr>
              <a:t>: </a:t>
            </a:r>
            <a:r>
              <a:rPr lang="en-US" b="1">
                <a:solidFill>
                  <a:srgbClr val="000000"/>
                </a:solidFill>
                <a:latin typeface="Georgia" panose="02040502050405020303" pitchFamily="18" charset="0"/>
              </a:rPr>
              <a:t>v</a:t>
            </a:r>
            <a:r>
              <a:rPr lang="en-US" b="1" i="0" u="none" strike="noStrike">
                <a:solidFill>
                  <a:srgbClr val="000000"/>
                </a:solidFill>
                <a:effectLst/>
                <a:latin typeface="Georgia" panose="02040502050405020303" pitchFamily="18" charset="0"/>
              </a:rPr>
              <a:t>ague</a:t>
            </a:r>
            <a:endParaRPr lang="en-US" b="0" i="0" u="none" strike="noStrike">
              <a:solidFill>
                <a:srgbClr val="000000"/>
              </a:solidFill>
              <a:effectLst/>
              <a:latin typeface="Georgia" panose="02040502050405020303" pitchFamily="18" charset="0"/>
            </a:endParaRPr>
          </a:p>
          <a:p>
            <a:pPr marL="457200" lvl="1" indent="0" algn="just">
              <a:buNone/>
            </a:pPr>
            <a:r>
              <a:rPr lang="en-US" b="0" i="0" u="none" strike="noStrike">
                <a:solidFill>
                  <a:srgbClr val="000000"/>
                </a:solidFill>
                <a:effectLst/>
                <a:latin typeface="Georgia" panose="02040502050405020303" pitchFamily="18" charset="0"/>
              </a:rPr>
              <a:t>There are borderline species (e.g., very large shrubs or small trees), but no technological or futuristic redefinitions are likely to disrupt the concept. Vagueness could be reduced with botanical precision (e.g., taxonomy), though some ambiguity may remain.</a:t>
            </a:r>
          </a:p>
          <a:p>
            <a:pPr algn="just">
              <a:buFont typeface="+mj-lt"/>
              <a:buAutoNum type="arabicPeriod"/>
            </a:pPr>
            <a:r>
              <a:rPr lang="en-US" b="1" i="0" u="none" strike="noStrike">
                <a:solidFill>
                  <a:srgbClr val="000000"/>
                </a:solidFill>
                <a:effectLst/>
                <a:latin typeface="Georgia" panose="02040502050405020303" pitchFamily="18" charset="0"/>
              </a:rPr>
              <a:t>Weapon: </a:t>
            </a:r>
            <a:r>
              <a:rPr lang="en-US" b="1">
                <a:solidFill>
                  <a:srgbClr val="000000"/>
                </a:solidFill>
                <a:latin typeface="Georgia" panose="02040502050405020303" pitchFamily="18" charset="0"/>
              </a:rPr>
              <a:t>o</a:t>
            </a:r>
            <a:r>
              <a:rPr lang="en-US" b="1" i="0" u="none" strike="noStrike">
                <a:solidFill>
                  <a:srgbClr val="000000"/>
                </a:solidFill>
                <a:effectLst/>
                <a:latin typeface="Georgia" panose="02040502050405020303" pitchFamily="18" charset="0"/>
              </a:rPr>
              <a:t>pen texture</a:t>
            </a:r>
            <a:endParaRPr lang="en-US" b="0" i="0" u="none" strike="noStrike">
              <a:solidFill>
                <a:srgbClr val="000000"/>
              </a:solidFill>
              <a:effectLst/>
              <a:latin typeface="Georgia" panose="02040502050405020303" pitchFamily="18" charset="0"/>
            </a:endParaRPr>
          </a:p>
          <a:p>
            <a:pPr marL="457200" lvl="1" indent="0" algn="just">
              <a:buNone/>
            </a:pPr>
            <a:r>
              <a:rPr lang="en-US" b="0" i="0" u="none" strike="noStrike">
                <a:solidFill>
                  <a:srgbClr val="000000"/>
                </a:solidFill>
                <a:effectLst/>
                <a:latin typeface="Georgia" panose="02040502050405020303" pitchFamily="18" charset="0"/>
              </a:rPr>
              <a:t>The definition evolves with use and technology (e.g., cyber weapons, drones, biological agents). Impossible to fully define once and for all — future developments will challenge the limits of the concept.</a:t>
            </a:r>
          </a:p>
          <a:p>
            <a:pPr algn="just">
              <a:buNone/>
            </a:pPr>
            <a:r>
              <a:rPr lang="en-US" b="1" i="0" u="none" strike="noStrike">
                <a:solidFill>
                  <a:srgbClr val="000000"/>
                </a:solidFill>
                <a:effectLst/>
                <a:latin typeface="Georgia" panose="02040502050405020303" pitchFamily="18" charset="0"/>
              </a:rPr>
              <a:t>Non-Empirical Terms:</a:t>
            </a:r>
            <a:endParaRPr lang="en-US" b="0" i="0" u="none" strike="noStrike">
              <a:solidFill>
                <a:srgbClr val="000000"/>
              </a:solidFill>
              <a:effectLst/>
              <a:latin typeface="Georgia" panose="02040502050405020303" pitchFamily="18" charset="0"/>
            </a:endParaRPr>
          </a:p>
          <a:p>
            <a:pPr algn="just">
              <a:buFont typeface="+mj-lt"/>
              <a:buAutoNum type="arabicPeriod"/>
            </a:pPr>
            <a:r>
              <a:rPr lang="en-US" b="1" i="0" u="none" strike="noStrike">
                <a:solidFill>
                  <a:srgbClr val="000000"/>
                </a:solidFill>
                <a:effectLst/>
                <a:latin typeface="Georgia" panose="02040502050405020303" pitchFamily="18" charset="0"/>
              </a:rPr>
              <a:t>Justice</a:t>
            </a:r>
            <a:endParaRPr lang="en-US" b="0" i="0" u="none" strike="noStrike">
              <a:solidFill>
                <a:srgbClr val="000000"/>
              </a:solidFill>
              <a:effectLst/>
              <a:latin typeface="Georgia" panose="02040502050405020303" pitchFamily="18" charset="0"/>
            </a:endParaRPr>
          </a:p>
          <a:p>
            <a:pPr marL="457200" lvl="1" indent="0" algn="just">
              <a:buNone/>
            </a:pPr>
            <a:r>
              <a:rPr lang="en-US" b="0" i="0" u="none" strike="noStrike">
                <a:solidFill>
                  <a:srgbClr val="000000"/>
                </a:solidFill>
                <a:effectLst/>
                <a:latin typeface="Georgia" panose="02040502050405020303" pitchFamily="18" charset="0"/>
              </a:rPr>
              <a:t>Abstract, normative; not empirically verifiable.</a:t>
            </a:r>
          </a:p>
          <a:p>
            <a:pPr algn="just">
              <a:buFont typeface="+mj-lt"/>
              <a:buAutoNum type="arabicPeriod"/>
            </a:pPr>
            <a:r>
              <a:rPr lang="en-US" b="1" i="0" u="none" strike="noStrike">
                <a:solidFill>
                  <a:srgbClr val="000000"/>
                </a:solidFill>
                <a:effectLst/>
                <a:latin typeface="Georgia" panose="02040502050405020303" pitchFamily="18" charset="0"/>
              </a:rPr>
              <a:t>Triangle</a:t>
            </a:r>
            <a:endParaRPr lang="en-US" b="0" i="0" u="none" strike="noStrike">
              <a:solidFill>
                <a:srgbClr val="000000"/>
              </a:solidFill>
              <a:effectLst/>
              <a:latin typeface="Georgia" panose="02040502050405020303" pitchFamily="18" charset="0"/>
            </a:endParaRPr>
          </a:p>
          <a:p>
            <a:pPr marL="457200" lvl="1" indent="0" algn="just">
              <a:buNone/>
            </a:pPr>
            <a:r>
              <a:rPr lang="en-US" b="0" i="0" u="none" strike="noStrike">
                <a:solidFill>
                  <a:srgbClr val="000000"/>
                </a:solidFill>
                <a:effectLst/>
                <a:latin typeface="Georgia" panose="02040502050405020303" pitchFamily="18" charset="0"/>
              </a:rPr>
              <a:t>Defined in formal geometry; a closed concept, not empirical.</a:t>
            </a:r>
          </a:p>
          <a:p>
            <a:pPr algn="just">
              <a:buFont typeface="+mj-lt"/>
              <a:buAutoNum type="arabicPeriod"/>
            </a:pPr>
            <a:r>
              <a:rPr lang="en-US" b="1" i="0" u="none" strike="noStrike">
                <a:solidFill>
                  <a:srgbClr val="000000"/>
                </a:solidFill>
                <a:effectLst/>
                <a:latin typeface="Georgia" panose="02040502050405020303" pitchFamily="18" charset="0"/>
              </a:rPr>
              <a:t>Poetry</a:t>
            </a:r>
            <a:endParaRPr lang="en-US" b="0" i="0" u="none" strike="noStrike">
              <a:solidFill>
                <a:srgbClr val="000000"/>
              </a:solidFill>
              <a:effectLst/>
              <a:latin typeface="Georgia" panose="02040502050405020303" pitchFamily="18" charset="0"/>
            </a:endParaRPr>
          </a:p>
          <a:p>
            <a:pPr marL="457200" lvl="1" indent="0" algn="just">
              <a:buNone/>
            </a:pPr>
            <a:r>
              <a:rPr lang="en-US" b="0" i="0" u="none" strike="noStrike">
                <a:solidFill>
                  <a:srgbClr val="000000"/>
                </a:solidFill>
                <a:effectLst/>
                <a:latin typeface="Georgia" panose="02040502050405020303" pitchFamily="18" charset="0"/>
              </a:rPr>
              <a:t>Normative/aesthetic term; not grounded in empirical observation, though its form can be.</a:t>
            </a:r>
          </a:p>
        </p:txBody>
      </p:sp>
      <p:sp>
        <p:nvSpPr>
          <p:cNvPr id="3" name="Slide Number Placeholder 2">
            <a:extLst>
              <a:ext uri="{FF2B5EF4-FFF2-40B4-BE49-F238E27FC236}">
                <a16:creationId xmlns:a16="http://schemas.microsoft.com/office/drawing/2014/main" id="{AF8B9FB9-3B7F-B014-3F72-DF04FEAE04CD}"/>
              </a:ext>
            </a:extLst>
          </p:cNvPr>
          <p:cNvSpPr>
            <a:spLocks noGrp="1"/>
          </p:cNvSpPr>
          <p:nvPr>
            <p:ph type="sldNum" sz="quarter" idx="2"/>
          </p:nvPr>
        </p:nvSpPr>
        <p:spPr/>
        <p:txBody>
          <a:bodyPr/>
          <a:lstStyle/>
          <a:p>
            <a:fld id="{86CB4B4D-7CA3-9044-876B-883B54F8677D}" type="slidenum">
              <a:rPr lang="en-US" smtClean="0"/>
              <a:t>9</a:t>
            </a:fld>
            <a:endParaRPr lang="en-US"/>
          </a:p>
        </p:txBody>
      </p:sp>
      <p:sp>
        <p:nvSpPr>
          <p:cNvPr id="4" name="Living instrument doctrine in other regimes">
            <a:extLst>
              <a:ext uri="{FF2B5EF4-FFF2-40B4-BE49-F238E27FC236}">
                <a16:creationId xmlns:a16="http://schemas.microsoft.com/office/drawing/2014/main" id="{95A572EA-B5FA-B607-9271-4B05D27FC60D}"/>
              </a:ext>
            </a:extLst>
          </p:cNvPr>
          <p:cNvSpPr txBox="1">
            <a:spLocks/>
          </p:cNvSpPr>
          <p:nvPr/>
        </p:nvSpPr>
        <p:spPr>
          <a:xfrm>
            <a:off x="3048000" y="340548"/>
            <a:ext cx="8305800" cy="1286792"/>
          </a:xfrm>
          <a:prstGeom prst="rect">
            <a:avLst/>
          </a:prstGeom>
        </p:spPr>
        <p:txBody>
          <a:bodyPr>
            <a:normAutofit/>
          </a:bodyPr>
          <a:lstStyle>
            <a:lvl1pPr algn="l" defTabSz="473201" rtl="0" eaLnBrk="1" latinLnBrk="0" hangingPunct="1">
              <a:lnSpc>
                <a:spcPct val="90000"/>
              </a:lnSpc>
              <a:spcBef>
                <a:spcPts val="1200"/>
              </a:spcBef>
              <a:buNone/>
              <a:defRPr sz="5670" kern="1200">
                <a:solidFill>
                  <a:schemeClr val="tx1"/>
                </a:solidFill>
                <a:latin typeface="+mj-lt"/>
                <a:ea typeface="+mj-ea"/>
                <a:cs typeface="+mj-cs"/>
              </a:defRPr>
            </a:lvl1pPr>
          </a:lstStyle>
          <a:p>
            <a:pPr algn="just"/>
            <a:r>
              <a:rPr lang="pl-PL" sz="3200" b="1" cap="all" err="1">
                <a:solidFill>
                  <a:schemeClr val="tx1">
                    <a:lumMod val="85000"/>
                    <a:lumOff val="15000"/>
                  </a:schemeClr>
                </a:solidFill>
                <a:latin typeface="High Tower Text" panose="02040502050506030303" pitchFamily="18" charset="77"/>
                <a:cs typeface="Phosphate Inline" panose="02000506050000020004" pitchFamily="2" charset="77"/>
              </a:rPr>
              <a:t>Communication</a:t>
            </a:r>
            <a:r>
              <a:rPr lang="pl-PL" sz="3200" b="1" cap="all">
                <a:solidFill>
                  <a:schemeClr val="tx1">
                    <a:lumMod val="85000"/>
                    <a:lumOff val="15000"/>
                  </a:schemeClr>
                </a:solidFill>
                <a:latin typeface="High Tower Text" panose="02040502050506030303" pitchFamily="18" charset="77"/>
                <a:cs typeface="Phosphate Inline" panose="02000506050000020004" pitchFamily="2" charset="77"/>
              </a:rPr>
              <a:t> with </a:t>
            </a:r>
            <a:r>
              <a:rPr lang="pl-PL" sz="3200" b="1" cap="all" err="1">
                <a:solidFill>
                  <a:schemeClr val="tx1">
                    <a:lumMod val="85000"/>
                    <a:lumOff val="15000"/>
                  </a:schemeClr>
                </a:solidFill>
                <a:latin typeface="High Tower Text" panose="02040502050506030303" pitchFamily="18" charset="77"/>
                <a:cs typeface="Phosphate Inline" panose="02000506050000020004" pitchFamily="2" charset="77"/>
              </a:rPr>
              <a:t>States</a:t>
            </a:r>
            <a:r>
              <a:rPr lang="pl-PL" sz="3200" b="1" cap="all">
                <a:solidFill>
                  <a:schemeClr val="tx1">
                    <a:lumMod val="85000"/>
                    <a:lumOff val="15000"/>
                  </a:schemeClr>
                </a:solidFill>
                <a:latin typeface="High Tower Text" panose="02040502050506030303" pitchFamily="18" charset="77"/>
                <a:cs typeface="Phosphate Inline" panose="02000506050000020004" pitchFamily="2" charset="77"/>
              </a:rPr>
              <a:t> </a:t>
            </a:r>
            <a:r>
              <a:rPr lang="pl-PL" sz="3200" b="1" cap="all" err="1">
                <a:solidFill>
                  <a:schemeClr val="tx1">
                    <a:lumMod val="85000"/>
                    <a:lumOff val="15000"/>
                  </a:schemeClr>
                </a:solidFill>
                <a:latin typeface="High Tower Text" panose="02040502050506030303" pitchFamily="18" charset="77"/>
                <a:cs typeface="Phosphate Inline" panose="02000506050000020004" pitchFamily="2" charset="77"/>
              </a:rPr>
              <a:t>parties</a:t>
            </a:r>
            <a:r>
              <a:rPr lang="pl-PL" sz="3200" b="1" cap="all">
                <a:solidFill>
                  <a:schemeClr val="tx1">
                    <a:lumMod val="85000"/>
                    <a:lumOff val="15000"/>
                  </a:schemeClr>
                </a:solidFill>
                <a:latin typeface="High Tower Text" panose="02040502050506030303" pitchFamily="18" charset="77"/>
                <a:cs typeface="Phosphate Inline" panose="02000506050000020004" pitchFamily="2" charset="77"/>
              </a:rPr>
              <a:t> (7)</a:t>
            </a:r>
          </a:p>
        </p:txBody>
      </p:sp>
      <p:pic>
        <p:nvPicPr>
          <p:cNvPr id="5" name="Immagine 3">
            <a:extLst>
              <a:ext uri="{FF2B5EF4-FFF2-40B4-BE49-F238E27FC236}">
                <a16:creationId xmlns:a16="http://schemas.microsoft.com/office/drawing/2014/main" id="{E085B82B-A9E9-3725-C193-9D1742111435}"/>
              </a:ext>
            </a:extLst>
          </p:cNvPr>
          <p:cNvPicPr>
            <a:picLocks noChangeAspect="1"/>
          </p:cNvPicPr>
          <p:nvPr/>
        </p:nvPicPr>
        <p:blipFill rotWithShape="1">
          <a:blip r:embed="rId2"/>
          <a:srcRect l="22798" t="38667" r="21540" b="39000"/>
          <a:stretch/>
        </p:blipFill>
        <p:spPr>
          <a:xfrm>
            <a:off x="-18289" y="-963"/>
            <a:ext cx="2871032" cy="1628303"/>
          </a:xfrm>
          <a:prstGeom prst="rect">
            <a:avLst/>
          </a:prstGeom>
        </p:spPr>
      </p:pic>
    </p:spTree>
    <p:extLst>
      <p:ext uri="{BB962C8B-B14F-4D97-AF65-F5344CB8AC3E}">
        <p14:creationId xmlns:p14="http://schemas.microsoft.com/office/powerpoint/2010/main" val="3103288371"/>
      </p:ext>
    </p:extLst>
  </p:cSld>
  <p:clrMapOvr>
    <a:masterClrMapping/>
  </p:clrMapOvr>
  <p:transition spd="med"/>
</p:sld>
</file>

<file path=ppt/theme/theme1.xml><?xml version="1.0" encoding="utf-8"?>
<a:theme xmlns:a="http://schemas.openxmlformats.org/drawingml/2006/main" name="Tema di Office">
  <a:themeElements>
    <a:clrScheme name="Office Theme">
      <a:dk1>
        <a:sysClr val="windowText" lastClr="000000"/>
      </a:dk1>
      <a:lt1>
        <a:sysClr val="window" lastClr="FFFFFF"/>
      </a:lt1>
      <a:dk2>
        <a:srgbClr val="0E2841"/>
      </a:dk2>
      <a:lt2>
        <a:srgbClr val="E8E8E8"/>
      </a:lt2>
      <a:accent1>
        <a:srgbClr val="156082"/>
      </a:accent1>
      <a:accent2>
        <a:srgbClr val="2E9CB8"/>
      </a:accent2>
      <a:accent3>
        <a:srgbClr val="E97132"/>
      </a:accent3>
      <a:accent4>
        <a:srgbClr val="196B24"/>
      </a:accent4>
      <a:accent5>
        <a:srgbClr val="4EA72E"/>
      </a:accent5>
      <a:accent6>
        <a:srgbClr val="C80724"/>
      </a:accent6>
      <a:hlink>
        <a:srgbClr val="518B9B"/>
      </a:hlink>
      <a:folHlink>
        <a:srgbClr val="96607D"/>
      </a:folHlink>
    </a:clrScheme>
    <a:fontScheme name="Office Theme">
      <a:majorFont>
        <a:latin typeface="Bierstadt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Bierstadt"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i Office 2013-202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Tema di Office</Template>
  <TotalTime>11345</TotalTime>
  <Words>1669</Words>
  <Application>Microsoft Macintosh PowerPoint</Application>
  <PresentationFormat>Widescreen</PresentationFormat>
  <Paragraphs>162</Paragraphs>
  <Slides>14</Slides>
  <Notes>1</Notes>
  <HiddenSlides>0</HiddenSlides>
  <MMClips>0</MMClips>
  <ScaleCrop>false</ScaleCrop>
  <HeadingPairs>
    <vt:vector size="6" baseType="variant">
      <vt:variant>
        <vt:lpstr>Caratteri utilizzati</vt:lpstr>
      </vt:variant>
      <vt:variant>
        <vt:i4>9</vt:i4>
      </vt:variant>
      <vt:variant>
        <vt:lpstr>Tema</vt:lpstr>
      </vt:variant>
      <vt:variant>
        <vt:i4>1</vt:i4>
      </vt:variant>
      <vt:variant>
        <vt:lpstr>Titoli diapositive</vt:lpstr>
      </vt:variant>
      <vt:variant>
        <vt:i4>14</vt:i4>
      </vt:variant>
    </vt:vector>
  </HeadingPairs>
  <TitlesOfParts>
    <vt:vector size="24" baseType="lpstr">
      <vt:lpstr>Arial</vt:lpstr>
      <vt:lpstr>Bierstadt</vt:lpstr>
      <vt:lpstr>BierstadtDisplay</vt:lpstr>
      <vt:lpstr>Calibri</vt:lpstr>
      <vt:lpstr>Georgia</vt:lpstr>
      <vt:lpstr>High Tower Text</vt:lpstr>
      <vt:lpstr>Phosphate Inline</vt:lpstr>
      <vt:lpstr>Roboto</vt:lpstr>
      <vt:lpstr>Tw Cen MT</vt:lpstr>
      <vt:lpstr>Tema di Office</vt:lpstr>
      <vt:lpstr>Presentazione standard di PowerPoint</vt:lpstr>
      <vt:lpstr>Heterogeneous nature of recipients of law</vt:lpstr>
      <vt:lpstr>Presentazione standard di PowerPoint</vt:lpstr>
      <vt:lpstr>Knowledge in Waismann’s concept</vt:lpstr>
      <vt:lpstr>Presentazione standard di PowerPoint</vt:lpstr>
      <vt:lpstr>Presentazione standard di PowerPoint</vt:lpstr>
      <vt:lpstr>Communication with States parties (5)</vt:lpstr>
      <vt:lpstr>Presentazione standard di PowerPoint</vt:lpstr>
      <vt:lpstr>Presentazione standard di PowerPoint</vt:lpstr>
      <vt:lpstr>Presentazione standard di PowerPoint</vt:lpstr>
      <vt:lpstr>“Clear and plain language” (GDPR)</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Federica Favuzza</dc:creator>
  <cp:lastModifiedBy>Federica Favuzza</cp:lastModifiedBy>
  <cp:revision>83</cp:revision>
  <dcterms:created xsi:type="dcterms:W3CDTF">2023-01-18T11:50:09Z</dcterms:created>
  <dcterms:modified xsi:type="dcterms:W3CDTF">2025-12-13T13:29:39Z</dcterms:modified>
</cp:coreProperties>
</file>