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502" r:id="rId5"/>
    <p:sldId id="503" r:id="rId6"/>
    <p:sldId id="504" r:id="rId7"/>
    <p:sldId id="505" r:id="rId8"/>
    <p:sldId id="507" r:id="rId9"/>
    <p:sldId id="302" r:id="rId10"/>
    <p:sldId id="258" r:id="rId11"/>
    <p:sldId id="272" r:id="rId12"/>
    <p:sldId id="508" r:id="rId13"/>
    <p:sldId id="509" r:id="rId14"/>
    <p:sldId id="51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A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0818"/>
  </p:normalViewPr>
  <p:slideViewPr>
    <p:cSldViewPr snapToGrid="0">
      <p:cViewPr>
        <p:scale>
          <a:sx n="100" d="100"/>
          <a:sy n="100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7FAB-4C08-C048-B703-9843F8965AE8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1CA9-42EB-4440-90E5-77D0D261FD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b="0" i="1" dirty="0">
              <a:solidFill>
                <a:srgbClr val="333333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7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FD2F-03EA-0F12-0E83-50702D0DB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4EB4FE-AE87-48E1-E1A7-836B27315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64EAB33-9414-A1FA-CA0D-D5404E154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3DC138-E673-91A0-87AB-2D3AD6034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9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8825-E68F-79C4-4FF5-DA7984BD4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54147A-B2A3-CD99-AB5A-89A614E03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EE2112-3F5A-414C-9F00-F0C9B24FB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B11B86-D0B0-E10B-370D-2CC2FD6F8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9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D2D3-38F0-AD04-F813-EA75A3480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566A3E-8CB7-750A-7CE6-DDCFB911D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5DF294-A502-53C8-C8A3-66FEA3B5F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0FE693-E918-A81D-C69D-14619A548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6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  <a:sym typeface="Wingdings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2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14F43-3686-8B8E-8812-38D13DBC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272D62-5FD8-0D4D-83C4-BD438DFE9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F67BCD-B6B0-B95C-5E7E-12A489DCF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  <a:sym typeface="Wingdings" pitchFamily="2" charset="2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0BCA38-A44C-8CA6-2E80-6A177E1C8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6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E259-38D6-F2E3-D6B7-844477613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AC6B01-F36F-DCBF-3BFA-C8FA12576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51308EF-C13E-5E72-AF25-92E753250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  <a:sym typeface="Wingdings" pitchFamily="2" charset="2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6228FD-F6A0-E5D9-D90E-91249B098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0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7D423-A330-066E-416F-2368D0B4C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818208-985D-D17D-3200-1B8F3848C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644975-DA67-01CC-5E5A-4C1D52BCD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  <a:sym typeface="Wingdings" pitchFamily="2" charset="2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02919D-A146-2FC1-725C-AA9A90929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9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D7B6B-39A5-47D0-8067-718BE12DE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EC970DD-0EFB-9437-3BA5-8DFE4B378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0DE3392-FFD8-A57B-05DD-111FB3A13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  <a:sym typeface="Wingdings" pitchFamily="2" charset="2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6A8293-0B96-D0C1-E8EC-54154AB95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9ED23-DD12-ED2C-11D9-B1789C8CE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6866D9-E630-475F-17A2-FC6858A7D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42EE12-3FCA-43E0-094E-D52270000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  <a:sym typeface="Wingdings" pitchFamily="2" charset="2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86754C-1407-6EDD-BB31-2715EB628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6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6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720-96EB-E944-9BD4-B0B280585ED4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ADB2-E33B-504B-9BAF-FCBB7A7AC14B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9242-D871-C845-BAA3-1BF963663E6D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6914-A3AB-0542-9C78-C4E840E8ED59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C1A-A209-E54F-AE61-2ABD436CED97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F419-F58F-2A41-B405-A0BF7C6CB90D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8E9-18A7-D54B-8FCB-088F226597E4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E151-7222-1549-BE7F-4369F8454D1C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ECD-3B5A-7541-844B-30CEE13DAA09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3293-77AD-E046-8991-BCC6539FCB1A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C175-1BFB-3442-A643-5798CB8DEAD6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359C-09F4-5A40-B54A-70B6786F5B8B}" type="datetime1">
              <a:rPr lang="it-IT" smtClean="0"/>
              <a:t>12/12/25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hare.google/YAsqmBtgDoZf7E6m8" TargetMode="Externa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ishr.ch/latest-updates/urgent-support-needed-for-the-un-treaty-bod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hchr.org/en/treaty-bodi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RPD%20views%20Bujdoso%20v.%20Hungary%20201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059180-9475-0CB7-7E3A-0BD40519D30E}"/>
              </a:ext>
            </a:extLst>
          </p:cNvPr>
          <p:cNvSpPr txBox="1"/>
          <p:nvPr/>
        </p:nvSpPr>
        <p:spPr>
          <a:xfrm>
            <a:off x="6570249" y="1312413"/>
            <a:ext cx="5267143" cy="3081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bg1">
                  <a:lumMod val="65000"/>
                  <a:lumOff val="35000"/>
                </a:schemeClr>
              </a:solidFill>
              <a:latin typeface="High Tower Text" panose="02040502050506030303" pitchFamily="18" charset="0"/>
              <a:ea typeface="+mj-ea"/>
              <a:cs typeface="Phosphate Inline" panose="02000506050000020004" pitchFamily="2" charset="77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Avenues for participation in the UN human rights treaty system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24F698-799D-97BE-FC64-5DAF1097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752856" y="1108199"/>
            <a:ext cx="5077769" cy="28798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4E800FA-EB2F-528C-AD9B-9782F698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14" y="5892160"/>
            <a:ext cx="993619" cy="9608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0AC2F-B39D-5F00-F6AC-55F15D691211}"/>
              </a:ext>
            </a:extLst>
          </p:cNvPr>
          <p:cNvSpPr txBox="1"/>
          <p:nvPr/>
        </p:nvSpPr>
        <p:spPr>
          <a:xfrm>
            <a:off x="7126095" y="5905520"/>
            <a:ext cx="47245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Funded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by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Union. Views and opinions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expressed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are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however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author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(s)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only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and do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necessarily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reflect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or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Education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and Culture Executive Agency (EACEA).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Neither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granting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authority can be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held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responsible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for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them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E974534-D5BF-708F-90AF-52DCCF720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 b="-8324"/>
          <a:stretch/>
        </p:blipFill>
        <p:spPr bwMode="auto">
          <a:xfrm>
            <a:off x="196069" y="5921511"/>
            <a:ext cx="4810868" cy="866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9B2FBE91-B7EA-72A6-FA72-0780BC5E40B7}"/>
              </a:ext>
            </a:extLst>
          </p:cNvPr>
          <p:cNvCxnSpPr>
            <a:cxnSpLocks/>
          </p:cNvCxnSpPr>
          <p:nvPr/>
        </p:nvCxnSpPr>
        <p:spPr>
          <a:xfrm>
            <a:off x="6096000" y="499504"/>
            <a:ext cx="0" cy="40972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AEE8A902-A994-9F8B-F9DD-B4B3533E435A}"/>
              </a:ext>
            </a:extLst>
          </p:cNvPr>
          <p:cNvCxnSpPr>
            <a:cxnSpLocks/>
          </p:cNvCxnSpPr>
          <p:nvPr/>
        </p:nvCxnSpPr>
        <p:spPr>
          <a:xfrm>
            <a:off x="0" y="5851384"/>
            <a:ext cx="1219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8">
            <a:extLst>
              <a:ext uri="{FF2B5EF4-FFF2-40B4-BE49-F238E27FC236}">
                <a16:creationId xmlns:a16="http://schemas.microsoft.com/office/drawing/2014/main" id="{98FC5A35-9966-F5D4-A990-C40222945B91}"/>
              </a:ext>
            </a:extLst>
          </p:cNvPr>
          <p:cNvSpPr/>
          <p:nvPr/>
        </p:nvSpPr>
        <p:spPr>
          <a:xfrm>
            <a:off x="5159510" y="5933129"/>
            <a:ext cx="674598" cy="813801"/>
          </a:xfrm>
          <a:custGeom>
            <a:avLst/>
            <a:gdLst/>
            <a:ahLst/>
            <a:cxnLst/>
            <a:rect l="l" t="t" r="r" b="b"/>
            <a:pathLst>
              <a:path w="524577" h="585106">
                <a:moveTo>
                  <a:pt x="0" y="0"/>
                </a:moveTo>
                <a:lnTo>
                  <a:pt x="524578" y="0"/>
                </a:lnTo>
                <a:lnTo>
                  <a:pt x="524578" y="585106"/>
                </a:lnTo>
                <a:lnTo>
                  <a:pt x="0" y="585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8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selle con punto interrogativo">
            <a:extLst>
              <a:ext uri="{FF2B5EF4-FFF2-40B4-BE49-F238E27FC236}">
                <a16:creationId xmlns:a16="http://schemas.microsoft.com/office/drawing/2014/main" id="{C45BCE29-1A85-F1DE-2176-416FE5FE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062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D32E0-F2F4-A9D0-6733-8D35A55E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5" y="3417573"/>
            <a:ext cx="694871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Questions?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Please contact: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…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</a:endParaRPr>
          </a:p>
        </p:txBody>
      </p:sp>
      <p:sp>
        <p:nvSpPr>
          <p:cNvPr id="2" name="Segnaposto numero diapositiva 17">
            <a:extLst>
              <a:ext uri="{FF2B5EF4-FFF2-40B4-BE49-F238E27FC236}">
                <a16:creationId xmlns:a16="http://schemas.microsoft.com/office/drawing/2014/main" id="{C46DD378-300C-5D33-17D6-79FC49104EFE}"/>
              </a:ext>
            </a:extLst>
          </p:cNvPr>
          <p:cNvSpPr txBox="1">
            <a:spLocks/>
          </p:cNvSpPr>
          <p:nvPr/>
        </p:nvSpPr>
        <p:spPr>
          <a:xfrm>
            <a:off x="9430949" y="64917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3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ZOOM-IN (1)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D7580F-EA99-DFC8-706F-D25D2854A615}"/>
              </a:ext>
            </a:extLst>
          </p:cNvPr>
          <p:cNvSpPr txBox="1"/>
          <p:nvPr/>
        </p:nvSpPr>
        <p:spPr>
          <a:xfrm>
            <a:off x="4198454" y="6366546"/>
            <a:ext cx="3795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effectLst/>
                <a:latin typeface="High Tower Text" panose="02040502050506030303" pitchFamily="18" charset="77"/>
              </a:rPr>
              <a:t>[</a:t>
            </a:r>
            <a:r>
              <a:rPr lang="it-IT" sz="1400" b="0" i="0" dirty="0">
                <a:effectLst/>
                <a:latin typeface="High Tower Text" panose="02040502050506030303" pitchFamily="18" charset="77"/>
                <a:hlinkClick r:id="rId4" action="ppaction://hlinksldjump"/>
              </a:rPr>
              <a:t>Back</a:t>
            </a:r>
            <a:r>
              <a:rPr lang="it-IT" sz="1400" b="0" i="0" dirty="0">
                <a:effectLst/>
                <a:latin typeface="High Tower Text" panose="02040502050506030303" pitchFamily="18" charset="77"/>
              </a:rPr>
              <a:t>]</a:t>
            </a:r>
            <a:endParaRPr lang="en-GB" sz="1400" dirty="0">
              <a:latin typeface="High Tower Text" panose="02040502050506030303" pitchFamily="18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90FB93-97EB-41C3-1DB7-E01A7F6D1235}"/>
              </a:ext>
            </a:extLst>
          </p:cNvPr>
          <p:cNvSpPr txBox="1"/>
          <p:nvPr/>
        </p:nvSpPr>
        <p:spPr>
          <a:xfrm>
            <a:off x="317500" y="1627340"/>
            <a:ext cx="11655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GB" sz="2000" b="1" cap="small" dirty="0">
                <a:solidFill>
                  <a:srgbClr val="7030A0"/>
                </a:solidFill>
                <a:latin typeface="Georgia" panose="02040502050405020303" pitchFamily="18" charset="0"/>
              </a:rPr>
              <a:t>NGO as victim’s representative</a:t>
            </a: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r>
              <a:rPr lang="en-GB" dirty="0">
                <a:latin typeface="Georgia" panose="02040502050405020303" pitchFamily="18" charset="0"/>
              </a:rPr>
              <a:t>It may be regulated in the rules of procedure</a:t>
            </a:r>
          </a:p>
          <a:p>
            <a:pPr lvl="1" algn="just">
              <a:buClr>
                <a:srgbClr val="7030A0"/>
              </a:buClr>
            </a:pPr>
            <a:r>
              <a:rPr lang="en-GB" dirty="0">
                <a:latin typeface="Georgia" panose="02040502050405020303" pitchFamily="18" charset="0"/>
              </a:rPr>
              <a:t>E.g., </a:t>
            </a:r>
            <a:r>
              <a:rPr lang="en-GB" dirty="0" err="1">
                <a:latin typeface="Georgia" panose="02040502050405020303" pitchFamily="18" charset="0"/>
              </a:rPr>
              <a:t>HRCttee’s</a:t>
            </a:r>
            <a:r>
              <a:rPr lang="en-GB" dirty="0">
                <a:latin typeface="Georgia" panose="02040502050405020303" pitchFamily="18" charset="0"/>
              </a:rPr>
              <a:t> Rules of procedure, Rule 91:</a:t>
            </a:r>
          </a:p>
          <a:p>
            <a:pPr lvl="1" algn="just">
              <a:buClr>
                <a:srgbClr val="7030A0"/>
              </a:buClr>
            </a:pPr>
            <a:r>
              <a:rPr lang="en-GB" dirty="0">
                <a:latin typeface="Georgia" panose="02040502050405020303" pitchFamily="18" charset="0"/>
              </a:rPr>
              <a:t>‘Communications may be submitted by or on behalf of one or several individuals, whose names should be provided. Where a communication is submitted on behalf of one or several individuals, this shall be with their consent, unless the author(s) can justify acting on their behalf without such consent.’</a:t>
            </a: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  <a:p>
            <a:pPr algn="ctr">
              <a:buClr>
                <a:srgbClr val="7030A0"/>
              </a:buClr>
            </a:pP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Example: </a:t>
            </a: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</a:rPr>
              <a:t>Osmani v. Serbia</a:t>
            </a: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, CAT decision of 25 May 2009</a:t>
            </a: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58149-B417-81DD-31E0-AB1AA4A6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E2AFC-5BB7-4449-03B2-69CA3898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ZOOM-IN (2)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5DC911-15A8-13E5-6FB3-7588F044A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62C9FF4B-2978-4829-FC37-0165A54A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72FA03-EA1D-18BF-0D70-D4F47BF851F2}"/>
              </a:ext>
            </a:extLst>
          </p:cNvPr>
          <p:cNvSpPr txBox="1"/>
          <p:nvPr/>
        </p:nvSpPr>
        <p:spPr>
          <a:xfrm>
            <a:off x="4198454" y="6366546"/>
            <a:ext cx="3795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effectLst/>
                <a:latin typeface="High Tower Text" panose="02040502050506030303" pitchFamily="18" charset="77"/>
              </a:rPr>
              <a:t>[</a:t>
            </a:r>
            <a:r>
              <a:rPr lang="it-IT" sz="1400" b="0" i="0" dirty="0">
                <a:effectLst/>
                <a:latin typeface="High Tower Text" panose="02040502050506030303" pitchFamily="18" charset="77"/>
                <a:hlinkClick r:id="rId4" action="ppaction://hlinksldjump"/>
              </a:rPr>
              <a:t>Back</a:t>
            </a:r>
            <a:r>
              <a:rPr lang="it-IT" sz="1400" b="0" i="0" dirty="0">
                <a:effectLst/>
                <a:latin typeface="High Tower Text" panose="02040502050506030303" pitchFamily="18" charset="77"/>
              </a:rPr>
              <a:t>]</a:t>
            </a:r>
            <a:endParaRPr lang="en-GB" sz="1400" dirty="0">
              <a:latin typeface="High Tower Text" panose="02040502050506030303" pitchFamily="18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3CC8E23-D824-293C-F12B-33EA5EF921F6}"/>
              </a:ext>
            </a:extLst>
          </p:cNvPr>
          <p:cNvSpPr txBox="1"/>
          <p:nvPr/>
        </p:nvSpPr>
        <p:spPr>
          <a:xfrm>
            <a:off x="317500" y="1627340"/>
            <a:ext cx="11655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GB" sz="2000" b="1" cap="small" dirty="0">
                <a:solidFill>
                  <a:srgbClr val="7030A0"/>
                </a:solidFill>
                <a:latin typeface="Georgia" panose="02040502050405020303" pitchFamily="18" charset="0"/>
              </a:rPr>
              <a:t>NGO acting on behalf of victim</a:t>
            </a:r>
          </a:p>
          <a:p>
            <a:pPr algn="ctr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r>
              <a:rPr lang="en-GB" dirty="0">
                <a:latin typeface="Georgia" panose="02040502050405020303" pitchFamily="18" charset="0"/>
              </a:rPr>
              <a:t>See: </a:t>
            </a:r>
            <a:r>
              <a:rPr lang="en-GB" dirty="0" err="1">
                <a:latin typeface="Georgia" panose="02040502050405020303" pitchFamily="18" charset="0"/>
              </a:rPr>
              <a:t>HRCttee’s</a:t>
            </a:r>
            <a:r>
              <a:rPr lang="en-GB" dirty="0">
                <a:latin typeface="Georgia" panose="02040502050405020303" pitchFamily="18" charset="0"/>
              </a:rPr>
              <a:t> Rules of procedure, Rule 91</a:t>
            </a: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ctr">
              <a:buClr>
                <a:srgbClr val="7030A0"/>
              </a:buClr>
            </a:pP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Example: </a:t>
            </a:r>
            <a:r>
              <a:rPr lang="en-GB" i="1" dirty="0" err="1">
                <a:solidFill>
                  <a:srgbClr val="7030A0"/>
                </a:solidFill>
                <a:latin typeface="Georgia" panose="02040502050405020303" pitchFamily="18" charset="0"/>
              </a:rPr>
              <a:t>Goekce</a:t>
            </a: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</a:rPr>
              <a:t> v. Austria</a:t>
            </a: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, CEDAW views of 6 August 2007</a:t>
            </a:r>
          </a:p>
          <a:p>
            <a:pPr algn="ctr">
              <a:buClr>
                <a:srgbClr val="7030A0"/>
              </a:buClr>
            </a:pPr>
            <a:endParaRPr lang="en-GB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>
              <a:buClr>
                <a:srgbClr val="7030A0"/>
              </a:buClr>
            </a:pP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Compare and </a:t>
            </a:r>
            <a:r>
              <a:rPr lang="en-GB" dirty="0" err="1">
                <a:solidFill>
                  <a:srgbClr val="7030A0"/>
                </a:solidFill>
                <a:latin typeface="Georgia" panose="02040502050405020303" pitchFamily="18" charset="0"/>
              </a:rPr>
              <a:t>cntrast</a:t>
            </a: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 with </a:t>
            </a: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</a:rPr>
              <a:t>U.R. v. Uruguay</a:t>
            </a: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, </a:t>
            </a:r>
            <a:r>
              <a:rPr lang="en-GB" dirty="0" err="1">
                <a:solidFill>
                  <a:srgbClr val="7030A0"/>
                </a:solidFill>
                <a:latin typeface="Georgia" panose="02040502050405020303" pitchFamily="18" charset="0"/>
              </a:rPr>
              <a:t>HRCttee</a:t>
            </a: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 inadmissibility decision of 6 April 1983</a:t>
            </a:r>
          </a:p>
          <a:p>
            <a:pPr algn="ctr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EA70-0FDF-48A3-AB86-3284F06E1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7F45D-DFEB-E642-36A2-54E71530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ZOOM-IN (3)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8340F3-DDFC-7C5A-40A1-F2EFCE0F2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B543A936-8EA2-D044-A600-A453C856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1A6C2D-79A6-4E3E-2D31-10DAF4A8BD14}"/>
              </a:ext>
            </a:extLst>
          </p:cNvPr>
          <p:cNvSpPr txBox="1"/>
          <p:nvPr/>
        </p:nvSpPr>
        <p:spPr>
          <a:xfrm>
            <a:off x="4198454" y="6366546"/>
            <a:ext cx="3795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effectLst/>
                <a:latin typeface="High Tower Text" panose="02040502050506030303" pitchFamily="18" charset="77"/>
              </a:rPr>
              <a:t>[</a:t>
            </a:r>
            <a:r>
              <a:rPr lang="it-IT" sz="1400" b="0" i="0" dirty="0">
                <a:effectLst/>
                <a:latin typeface="High Tower Text" panose="02040502050506030303" pitchFamily="18" charset="77"/>
                <a:hlinkClick r:id="rId4" action="ppaction://hlinksldjump"/>
              </a:rPr>
              <a:t>Back</a:t>
            </a:r>
            <a:r>
              <a:rPr lang="it-IT" sz="1400" b="0" i="0" dirty="0">
                <a:effectLst/>
                <a:latin typeface="High Tower Text" panose="02040502050506030303" pitchFamily="18" charset="77"/>
              </a:rPr>
              <a:t>]</a:t>
            </a:r>
            <a:endParaRPr lang="en-GB" sz="1400" dirty="0">
              <a:latin typeface="High Tower Text" panose="02040502050506030303" pitchFamily="18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DFB65A0-8090-7E50-04F1-B04809F90419}"/>
              </a:ext>
            </a:extLst>
          </p:cNvPr>
          <p:cNvSpPr txBox="1"/>
          <p:nvPr/>
        </p:nvSpPr>
        <p:spPr>
          <a:xfrm>
            <a:off x="317500" y="1627340"/>
            <a:ext cx="11655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GB" sz="2000" b="1" cap="small" dirty="0">
                <a:solidFill>
                  <a:srgbClr val="7030A0"/>
                </a:solidFill>
                <a:latin typeface="Georgia" panose="02040502050405020303" pitchFamily="18" charset="0"/>
              </a:rPr>
              <a:t>NGO acting on its own behalf </a:t>
            </a:r>
          </a:p>
          <a:p>
            <a:pPr algn="ctr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r>
              <a:rPr lang="en-GB" b="1" dirty="0">
                <a:latin typeface="Georgia" panose="02040502050405020303" pitchFamily="18" charset="0"/>
              </a:rPr>
              <a:t>ICCPR </a:t>
            </a:r>
          </a:p>
          <a:p>
            <a:pPr algn="just">
              <a:buClr>
                <a:srgbClr val="7030A0"/>
              </a:buClr>
            </a:pPr>
            <a:r>
              <a:rPr lang="en-GB" dirty="0">
                <a:latin typeface="Georgia" panose="02040502050405020303" pitchFamily="18" charset="0"/>
              </a:rPr>
              <a:t>Communications may be submitted by ‘individuals’ (groups of individuals admitted by </a:t>
            </a:r>
            <a:r>
              <a:rPr lang="en-GB" dirty="0" err="1">
                <a:latin typeface="Georgia" panose="02040502050405020303" pitchFamily="18" charset="0"/>
              </a:rPr>
              <a:t>HRCttee</a:t>
            </a:r>
            <a:r>
              <a:rPr lang="en-GB" dirty="0">
                <a:latin typeface="Georgia" panose="02040502050405020303" pitchFamily="18" charset="0"/>
              </a:rPr>
              <a:t>, but not NGOs)</a:t>
            </a: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r>
              <a:rPr lang="en-GB" b="1" dirty="0">
                <a:latin typeface="Georgia" panose="02040502050405020303" pitchFamily="18" charset="0"/>
              </a:rPr>
              <a:t>CERD</a:t>
            </a:r>
          </a:p>
          <a:p>
            <a:pPr algn="just">
              <a:buClr>
                <a:srgbClr val="7030A0"/>
              </a:buClr>
            </a:pPr>
            <a:r>
              <a:rPr lang="en-GB" dirty="0">
                <a:latin typeface="Georgia" panose="02040502050405020303" pitchFamily="18" charset="0"/>
              </a:rPr>
              <a:t>Communications may be submitted by ‘individuals or groups of individuals’ (interpreted by CERD as including NGOs)</a:t>
            </a: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ctr">
              <a:buClr>
                <a:srgbClr val="7030A0"/>
              </a:buClr>
            </a:pP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Example: </a:t>
            </a:r>
            <a:r>
              <a:rPr lang="en-GB" i="1" dirty="0" err="1">
                <a:solidFill>
                  <a:srgbClr val="7030A0"/>
                </a:solidFill>
                <a:latin typeface="Georgia" panose="02040502050405020303" pitchFamily="18" charset="0"/>
              </a:rPr>
              <a:t>Zentralrat</a:t>
            </a: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</a:rPr>
              <a:t> v. Germany</a:t>
            </a:r>
            <a:r>
              <a:rPr lang="en-GB" dirty="0">
                <a:solidFill>
                  <a:srgbClr val="7030A0"/>
                </a:solidFill>
                <a:latin typeface="Georgia" panose="02040502050405020303" pitchFamily="18" charset="0"/>
              </a:rPr>
              <a:t>, CERD opinion of 22 February 2008</a:t>
            </a: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09832-E255-C2AF-7653-F602F9DF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8B5C6-1AEB-C467-166F-C84D2918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ZOOM-IN (4)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88BC84-F940-7197-8ABD-9511F2D55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FD4A7831-4CF7-88E0-6B1E-A63C8578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3575CE-0E35-0876-CBA4-90192DBCD7F3}"/>
              </a:ext>
            </a:extLst>
          </p:cNvPr>
          <p:cNvSpPr txBox="1"/>
          <p:nvPr/>
        </p:nvSpPr>
        <p:spPr>
          <a:xfrm>
            <a:off x="4198454" y="6366546"/>
            <a:ext cx="3795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effectLst/>
                <a:latin typeface="High Tower Text" panose="02040502050506030303" pitchFamily="18" charset="77"/>
              </a:rPr>
              <a:t>[</a:t>
            </a:r>
            <a:r>
              <a:rPr lang="it-IT" sz="1400" b="0" i="0" dirty="0">
                <a:effectLst/>
                <a:latin typeface="High Tower Text" panose="02040502050506030303" pitchFamily="18" charset="77"/>
                <a:hlinkClick r:id="rId4" action="ppaction://hlinksldjump"/>
              </a:rPr>
              <a:t>Back</a:t>
            </a:r>
            <a:r>
              <a:rPr lang="it-IT" sz="1400" b="0" i="0" dirty="0">
                <a:effectLst/>
                <a:latin typeface="High Tower Text" panose="02040502050506030303" pitchFamily="18" charset="77"/>
              </a:rPr>
              <a:t>]</a:t>
            </a:r>
            <a:endParaRPr lang="en-GB" sz="1400" dirty="0">
              <a:latin typeface="High Tower Text" panose="02040502050506030303" pitchFamily="18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5E21C3D-96B2-393E-4B85-66AE6FC23FAF}"/>
              </a:ext>
            </a:extLst>
          </p:cNvPr>
          <p:cNvSpPr txBox="1"/>
          <p:nvPr/>
        </p:nvSpPr>
        <p:spPr>
          <a:xfrm>
            <a:off x="317500" y="1309840"/>
            <a:ext cx="11655044" cy="584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GB" sz="2000" b="1" cap="small" dirty="0">
                <a:solidFill>
                  <a:srgbClr val="7030A0"/>
                </a:solidFill>
                <a:latin typeface="Georgia" panose="02040502050405020303" pitchFamily="18" charset="0"/>
              </a:rPr>
              <a:t>NGO acting as </a:t>
            </a:r>
            <a:r>
              <a:rPr lang="en-GB" sz="2000" b="1" i="1" cap="small" dirty="0">
                <a:solidFill>
                  <a:srgbClr val="7030A0"/>
                </a:solidFill>
                <a:latin typeface="Georgia" panose="02040502050405020303" pitchFamily="18" charset="0"/>
              </a:rPr>
              <a:t>amicus curiae</a:t>
            </a:r>
          </a:p>
          <a:p>
            <a:pPr algn="ctr">
              <a:buClr>
                <a:srgbClr val="7030A0"/>
              </a:buClr>
            </a:pPr>
            <a:endParaRPr lang="en-GB" b="1" cap="small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r>
              <a:rPr lang="en-GB" i="1" dirty="0">
                <a:latin typeface="Georgia" panose="02040502050405020303" pitchFamily="18" charset="0"/>
              </a:rPr>
              <a:t>Amicus curiae </a:t>
            </a:r>
            <a:r>
              <a:rPr lang="en-GB" dirty="0">
                <a:latin typeface="Georgia" panose="02040502050405020303" pitchFamily="18" charset="0"/>
              </a:rPr>
              <a:t>brief = third party submission to a treaty body. Purpose: to provide a legal opinion (clarifying or developing legal reasoning on admissibility or on the merits); to provide additional information (on the context).</a:t>
            </a:r>
          </a:p>
          <a:p>
            <a:pPr>
              <a:spcBef>
                <a:spcPts val="1200"/>
              </a:spcBef>
            </a:pP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Only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some committees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have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special rules for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third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party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submissions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.</a:t>
            </a:r>
          </a:p>
          <a:p>
            <a:pPr lvl="1"/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E.g.,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HRCttee’s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Rules of procedure, Rule 96:</a:t>
            </a:r>
          </a:p>
          <a:p>
            <a:pPr lvl="1"/>
            <a:r>
              <a:rPr lang="en-US" altLang="it-IT" sz="1200" dirty="0">
                <a:solidFill>
                  <a:srgbClr val="000000"/>
                </a:solidFill>
                <a:latin typeface="Georgia" panose="02040502050405020303" pitchFamily="18" charset="0"/>
              </a:rPr>
              <a:t>1. When considering communications under the Optional Protocol, the Committee or its special rapporteur </a:t>
            </a:r>
            <a:r>
              <a:rPr lang="en-US" altLang="it-IT" sz="1200" b="1" dirty="0">
                <a:solidFill>
                  <a:srgbClr val="000000"/>
                </a:solidFill>
                <a:latin typeface="Georgia" panose="02040502050405020303" pitchFamily="18" charset="0"/>
              </a:rPr>
              <a:t>may accept information and documentation submitted by third parties </a:t>
            </a:r>
            <a:r>
              <a:rPr lang="en-US" altLang="it-IT" sz="1200" dirty="0">
                <a:solidFill>
                  <a:srgbClr val="000000"/>
                </a:solidFill>
                <a:latin typeface="Georgia" panose="02040502050405020303" pitchFamily="18" charset="0"/>
              </a:rPr>
              <a:t>which may be relevant for the proper determination of the case. </a:t>
            </a:r>
          </a:p>
          <a:p>
            <a:pPr lvl="1"/>
            <a:r>
              <a:rPr lang="en-US" altLang="it-IT" sz="1200" dirty="0">
                <a:solidFill>
                  <a:srgbClr val="000000"/>
                </a:solidFill>
                <a:latin typeface="Georgia" panose="02040502050405020303" pitchFamily="18" charset="0"/>
              </a:rPr>
              <a:t>2. The Committee will establish </a:t>
            </a:r>
            <a:r>
              <a:rPr lang="en-US" altLang="it-IT" sz="1200" b="1" dirty="0">
                <a:solidFill>
                  <a:srgbClr val="000000"/>
                </a:solidFill>
                <a:latin typeface="Georgia" panose="02040502050405020303" pitchFamily="18" charset="0"/>
                <a:hlinkClick r:id="rId5"/>
              </a:rPr>
              <a:t>guidelines</a:t>
            </a:r>
            <a:r>
              <a:rPr lang="en-US" altLang="it-IT" sz="1200" dirty="0">
                <a:solidFill>
                  <a:srgbClr val="000000"/>
                </a:solidFill>
                <a:latin typeface="Georgia" panose="02040502050405020303" pitchFamily="18" charset="0"/>
              </a:rPr>
              <a:t> for the requirements to be observed for third-party submissions. </a:t>
            </a:r>
          </a:p>
          <a:p>
            <a:pPr lvl="1"/>
            <a:r>
              <a:rPr lang="en-US" altLang="it-IT" sz="1200" dirty="0">
                <a:solidFill>
                  <a:srgbClr val="000000"/>
                </a:solidFill>
                <a:latin typeface="Georgia" panose="02040502050405020303" pitchFamily="18" charset="0"/>
              </a:rPr>
              <a:t>3. The Committee shall forward third-party submissions to the parties to the communication, who are entitled to submit written observations and comments in reply. </a:t>
            </a:r>
          </a:p>
          <a:p>
            <a:pPr lvl="1"/>
            <a:r>
              <a:rPr lang="en-US" altLang="it-IT" sz="1200" dirty="0">
                <a:solidFill>
                  <a:srgbClr val="000000"/>
                </a:solidFill>
                <a:latin typeface="Georgia" panose="02040502050405020303" pitchFamily="18" charset="0"/>
              </a:rPr>
              <a:t>4. Individuals or entities that are third parties shall not be considered parties to the communication.</a:t>
            </a:r>
            <a:endParaRPr lang="it-IT" altLang="zh-CN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Proper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i="1" dirty="0" err="1">
                <a:latin typeface="Georgia" panose="02040502050405020303" pitchFamily="18" charset="0"/>
                <a:ea typeface="宋体" panose="02010600030101010101" pitchFamily="2" charset="-122"/>
              </a:rPr>
              <a:t>amicus</a:t>
            </a:r>
            <a:r>
              <a:rPr lang="it-IT" altLang="zh-CN" i="1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i="1" dirty="0" err="1">
                <a:latin typeface="Georgia" panose="02040502050405020303" pitchFamily="18" charset="0"/>
                <a:ea typeface="宋体" panose="02010600030101010101" pitchFamily="2" charset="-122"/>
              </a:rPr>
              <a:t>curiae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briefs are 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</a:rPr>
              <a:t>submitted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</a:rPr>
              <a:t>autonomously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,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which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is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not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possible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before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all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committees.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Third parties’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submissions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can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however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be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provided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also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</a:rPr>
              <a:t>at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</a:rPr>
              <a:t> the 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</a:rPr>
              <a:t>request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</a:rPr>
              <a:t>either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</a:rPr>
              <a:t>of a 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</a:rPr>
              <a:t>treaty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</a:rPr>
              <a:t> body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or 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</a:rPr>
              <a:t>a party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</a:rPr>
              <a:t> to the case (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 ‘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legal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 opinion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’ / ‘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expert</a:t>
            </a:r>
            <a:r>
              <a:rPr lang="it-IT" altLang="zh-CN" u="sng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 </a:t>
            </a:r>
            <a:r>
              <a:rPr lang="it-IT" altLang="zh-CN" u="sng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submission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’).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Usually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 by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specialist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organisations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, or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authors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 with </a:t>
            </a:r>
            <a:r>
              <a:rPr lang="it-IT" altLang="zh-CN" dirty="0" err="1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specific</a:t>
            </a:r>
            <a:r>
              <a:rPr lang="it-IT" altLang="zh-CN" dirty="0">
                <a:latin typeface="Georgia" panose="02040502050405020303" pitchFamily="18" charset="0"/>
                <a:ea typeface="宋体" panose="02010600030101010101" pitchFamily="2" charset="-122"/>
                <a:sym typeface="Wingdings" pitchFamily="2" charset="2"/>
              </a:rPr>
              <a:t> expertise.</a:t>
            </a:r>
          </a:p>
          <a:p>
            <a:pPr algn="ctr">
              <a:lnSpc>
                <a:spcPts val="1620"/>
              </a:lnSpc>
              <a:spcBef>
                <a:spcPts val="600"/>
              </a:spcBef>
              <a:buClr>
                <a:srgbClr val="7030A0"/>
              </a:buClr>
            </a:pPr>
            <a:r>
              <a:rPr lang="en-GB" sz="1600" dirty="0">
                <a:solidFill>
                  <a:srgbClr val="7030A0"/>
                </a:solidFill>
                <a:latin typeface="Georgia" panose="02040502050405020303" pitchFamily="18" charset="0"/>
              </a:rPr>
              <a:t>Example: </a:t>
            </a:r>
            <a:br>
              <a:rPr lang="en-GB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en-GB" sz="1600" i="1" dirty="0">
                <a:solidFill>
                  <a:srgbClr val="7030A0"/>
                </a:solidFill>
                <a:latin typeface="Georgia" panose="02040502050405020303" pitchFamily="18" charset="0"/>
              </a:rPr>
              <a:t>Bujdosó v. Hungary</a:t>
            </a:r>
            <a:r>
              <a:rPr lang="en-GB" sz="1600" dirty="0">
                <a:solidFill>
                  <a:srgbClr val="7030A0"/>
                </a:solidFill>
                <a:latin typeface="Georgia" panose="02040502050405020303" pitchFamily="18" charset="0"/>
              </a:rPr>
              <a:t>, CRPD views of 9 September 2013 (autonomous intervention of Harvard Law School Project on Disability (HPOD))</a:t>
            </a:r>
          </a:p>
          <a:p>
            <a:pPr algn="ctr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algn="just">
              <a:buClr>
                <a:srgbClr val="7030A0"/>
              </a:buClr>
            </a:pPr>
            <a:endParaRPr lang="en-GB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7030A0"/>
              </a:buClr>
              <a:buFont typeface="Wingdings" pitchFamily="2" charset="2"/>
              <a:buChar char="§"/>
            </a:pP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42" y="82853"/>
            <a:ext cx="9119801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UN Human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Rights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treaty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system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283935" y="1517177"/>
            <a:ext cx="1168860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it-IT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9 core HR treaties </a:t>
            </a:r>
            <a:r>
              <a:rPr lang="en-GB" altLang="it-IT" sz="2000" b="1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9 (+ 1) treaty bodies</a:t>
            </a:r>
          </a:p>
          <a:p>
            <a:pPr algn="ctr">
              <a:spcBef>
                <a:spcPts val="600"/>
              </a:spcBef>
            </a:pPr>
            <a:endParaRPr lang="en-GB" altLang="it-IT" sz="2000" b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International Convention on the Elimination of all forms of Racial Discrimination (1965-1969)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CERD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International Covenant on Civil and Political Rights (1966-1976)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GB" altLang="it-IT" dirty="0" err="1">
                <a:solidFill>
                  <a:srgbClr val="7030A0"/>
                </a:solidFill>
                <a:latin typeface="Georgia" panose="02040502050405020303" pitchFamily="18" charset="0"/>
              </a:rPr>
              <a:t>HRCttee</a:t>
            </a:r>
            <a:endParaRPr lang="en-GB" altLang="it-IT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International Covenant on Economic, Social and Cultural Rights (1966-1976)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CESCR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Convention on the Elimination of all forms of Discrimination against Women (1979-1981)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CEDAW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Convention against Torture and other cruel, inhuman or degrading treatment (1984-1987)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CAT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		    OPCAT (2002-2006)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SPT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Convention on the Rights of the Child (1989-1990)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CRC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International Convention on the Protection of the Rights of all Migrant Workers and Members of their Families (1990-2003)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CMW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Convention on the Rights of Persons with Disabilities (2006-2008)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CRPD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International Convention on the Protection of All Persons from Enforced Disappearance (2006-2010) 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  <a:sym typeface="Wingdings" pitchFamily="2" charset="2"/>
              </a:rPr>
              <a:t></a:t>
            </a:r>
            <a:r>
              <a:rPr lang="en-GB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CED</a:t>
            </a:r>
          </a:p>
          <a:p>
            <a:pPr algn="ctr">
              <a:spcBef>
                <a:spcPts val="600"/>
              </a:spcBef>
            </a:pPr>
            <a:endParaRPr lang="en-GB" altLang="it-IT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endParaRPr lang="en-GB" altLang="it-IT" sz="16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8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283935" y="1714397"/>
            <a:ext cx="116886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altLang="it-IT" dirty="0">
              <a:solidFill>
                <a:srgbClr val="262626"/>
              </a:solidFill>
              <a:latin typeface="Georgia" panose="02040502050405020303" pitchFamily="18" charset="0"/>
            </a:endParaRPr>
          </a:p>
          <a:p>
            <a:pPr algn="just"/>
            <a:endParaRPr lang="en-GB" altLang="it-IT" sz="16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812CAD0-C1F4-696C-02FD-7BC7D98CC4BC}"/>
              </a:ext>
            </a:extLst>
          </p:cNvPr>
          <p:cNvSpPr txBox="1">
            <a:spLocks/>
          </p:cNvSpPr>
          <p:nvPr/>
        </p:nvSpPr>
        <p:spPr>
          <a:xfrm>
            <a:off x="2852742" y="82853"/>
            <a:ext cx="9119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Treaty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bodies’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role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078A1-46EA-F1F2-A061-44EC27F36AFF}"/>
              </a:ext>
            </a:extLst>
          </p:cNvPr>
          <p:cNvSpPr txBox="1"/>
          <p:nvPr/>
        </p:nvSpPr>
        <p:spPr>
          <a:xfrm>
            <a:off x="283935" y="1851639"/>
            <a:ext cx="116241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They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monitor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the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implementation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by State parties of the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respective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treaties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ts val="206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While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doing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so,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they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provide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authoritative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interpretation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of the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treaties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ts val="2060"/>
              </a:lnSpc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ts val="2060"/>
              </a:lnSpc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ts val="2060"/>
              </a:lnSpc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ts val="2060"/>
              </a:lnSpc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2060"/>
              </a:lnSpc>
              <a:defRPr/>
            </a:pP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Tools:</a:t>
            </a:r>
          </a:p>
          <a:p>
            <a:pPr marL="514350" indent="-514350" algn="just">
              <a:lnSpc>
                <a:spcPts val="2060"/>
              </a:lnSpc>
              <a:buFont typeface="+mj-lt"/>
              <a:buAutoNum type="arabicPeriod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State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reporting </a:t>
            </a:r>
          </a:p>
          <a:p>
            <a:pPr lvl="2" algn="just">
              <a:lnSpc>
                <a:spcPts val="2060"/>
              </a:lnSpc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Presentation 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exam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(</a:t>
            </a:r>
            <a:r>
              <a:rPr lang="it-IT" altLang="it-IT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constructive</a:t>
            </a:r>
            <a:r>
              <a:rPr lang="it-IT" altLang="it-IT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dialogue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)  </a:t>
            </a:r>
            <a:r>
              <a:rPr lang="it-IT" altLang="it-IT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concluding</a:t>
            </a:r>
            <a:r>
              <a:rPr lang="it-IT" altLang="it-IT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observations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 </a:t>
            </a:r>
            <a:r>
              <a:rPr lang="it-IT" altLang="it-IT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follow-up</a:t>
            </a: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514350" indent="-514350" algn="just">
              <a:lnSpc>
                <a:spcPts val="2060"/>
              </a:lnSpc>
              <a:buFont typeface="+mj-lt"/>
              <a:buAutoNum type="arabicPeriod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Quasi-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judicial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competences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</a:p>
          <a:p>
            <a:pPr lvl="2" algn="just">
              <a:lnSpc>
                <a:spcPts val="2060"/>
              </a:lnSpc>
              <a:defRPr/>
            </a:pP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Exam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of </a:t>
            </a:r>
            <a:r>
              <a:rPr lang="it-IT" alt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individual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(and State) </a:t>
            </a:r>
            <a:r>
              <a:rPr lang="it-IT" alt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communications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views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/opinion (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not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legally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binding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)</a:t>
            </a:r>
          </a:p>
          <a:p>
            <a:pPr marL="514350" indent="-514350" algn="just">
              <a:lnSpc>
                <a:spcPts val="2060"/>
              </a:lnSpc>
              <a:buFont typeface="+mj-lt"/>
              <a:buAutoNum type="arabicPeriod"/>
              <a:defRPr/>
            </a:pP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Issuing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General </a:t>
            </a:r>
            <a:r>
              <a:rPr lang="it-IT" alt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comments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/General </a:t>
            </a:r>
            <a:r>
              <a:rPr lang="it-IT" alt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recommendations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.</a:t>
            </a:r>
          </a:p>
          <a:p>
            <a:pPr marL="0" indent="0" algn="just">
              <a:lnSpc>
                <a:spcPts val="2060"/>
              </a:lnSpc>
              <a:buFontTx/>
              <a:buNone/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 algn="just">
              <a:lnSpc>
                <a:spcPts val="2060"/>
              </a:lnSpc>
              <a:buFontTx/>
              <a:buNone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[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SPT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: special task of visiting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detention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sites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in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order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to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prevent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torture and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cruel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,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inhuman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degrading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treatment]</a:t>
            </a: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D95D6D3-0407-91DD-22B9-7F2089840707}"/>
              </a:ext>
            </a:extLst>
          </p:cNvPr>
          <p:cNvSpPr/>
          <p:nvPr/>
        </p:nvSpPr>
        <p:spPr>
          <a:xfrm>
            <a:off x="283935" y="3657600"/>
            <a:ext cx="11624130" cy="2729948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6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9A2F-727C-811E-4E95-89EE271E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6FCB3-B84C-6BD2-13B7-05749CF3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42" y="82853"/>
            <a:ext cx="9119801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NGOs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’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role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26F3F2-CD1E-ABAC-8921-2C4DF56AA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39D978-B8D0-FEBD-65B1-1DD6396F8154}"/>
              </a:ext>
            </a:extLst>
          </p:cNvPr>
          <p:cNvSpPr txBox="1"/>
          <p:nvPr/>
        </p:nvSpPr>
        <p:spPr>
          <a:xfrm>
            <a:off x="283935" y="1517177"/>
            <a:ext cx="1168860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000" b="1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Relevant</a:t>
            </a:r>
            <a:r>
              <a:rPr lang="it-IT" altLang="it-IT" sz="20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altLang="it-IT" sz="2000" b="1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treaty</a:t>
            </a:r>
            <a:r>
              <a:rPr lang="it-IT" altLang="it-IT" sz="20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rules</a:t>
            </a:r>
          </a:p>
          <a:p>
            <a:endParaRPr lang="it-IT" altLang="it-IT" dirty="0">
              <a:latin typeface="Georgia" panose="02040502050405020303" pitchFamily="18" charset="0"/>
            </a:endParaRPr>
          </a:p>
          <a:p>
            <a:r>
              <a:rPr lang="it-IT" altLang="it-IT" dirty="0">
                <a:latin typeface="Georgia" panose="02040502050405020303" pitchFamily="18" charset="0"/>
              </a:rPr>
              <a:t>In </a:t>
            </a:r>
            <a:r>
              <a:rPr lang="it-IT" altLang="it-IT" dirty="0" err="1">
                <a:latin typeface="Georgia" panose="02040502050405020303" pitchFamily="18" charset="0"/>
              </a:rPr>
              <a:t>older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treaties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(e.g., ICCPR), </a:t>
            </a:r>
            <a:r>
              <a:rPr lang="it-IT" altLang="it-IT" dirty="0" err="1">
                <a:latin typeface="Georgia" panose="02040502050405020303" pitchFamily="18" charset="0"/>
              </a:rPr>
              <a:t>NGOs</a:t>
            </a:r>
            <a:r>
              <a:rPr lang="it-IT" altLang="it-IT" dirty="0">
                <a:latin typeface="Georgia" panose="02040502050405020303" pitchFamily="18" charset="0"/>
              </a:rPr>
              <a:t> are </a:t>
            </a:r>
            <a:r>
              <a:rPr lang="it-IT" altLang="it-IT" dirty="0" err="1">
                <a:latin typeface="Georgia" panose="02040502050405020303" pitchFamily="18" charset="0"/>
              </a:rPr>
              <a:t>not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considered</a:t>
            </a:r>
            <a:r>
              <a:rPr lang="it-IT" altLang="it-IT" dirty="0">
                <a:latin typeface="Georgia" panose="02040502050405020303" pitchFamily="18" charset="0"/>
              </a:rPr>
              <a:t> in the text of the </a:t>
            </a:r>
            <a:r>
              <a:rPr lang="it-IT" altLang="it-IT" dirty="0" err="1">
                <a:latin typeface="Georgia" panose="02040502050405020303" pitchFamily="18" charset="0"/>
              </a:rPr>
              <a:t>treaty</a:t>
            </a:r>
            <a:r>
              <a:rPr lang="it-IT" altLang="it-IT" dirty="0">
                <a:latin typeface="Georgia" panose="02040502050405020303" pitchFamily="18" charset="0"/>
              </a:rPr>
              <a:t>.</a:t>
            </a:r>
          </a:p>
          <a:p>
            <a:r>
              <a:rPr lang="it-IT" altLang="it-IT" dirty="0" err="1">
                <a:latin typeface="Georgia" panose="02040502050405020303" pitchFamily="18" charset="0"/>
              </a:rPr>
              <a:t>There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may</a:t>
            </a:r>
            <a:r>
              <a:rPr lang="it-IT" altLang="it-IT" dirty="0">
                <a:latin typeface="Georgia" panose="02040502050405020303" pitchFamily="18" charset="0"/>
              </a:rPr>
              <a:t> be </a:t>
            </a:r>
            <a:r>
              <a:rPr lang="it-IT" altLang="it-IT" dirty="0" err="1">
                <a:latin typeface="Georgia" panose="02040502050405020303" pitchFamily="18" charset="0"/>
              </a:rPr>
              <a:t>provisions</a:t>
            </a:r>
            <a:r>
              <a:rPr lang="it-IT" altLang="it-IT" dirty="0">
                <a:latin typeface="Georgia" panose="02040502050405020303" pitchFamily="18" charset="0"/>
              </a:rPr>
              <a:t> in the </a:t>
            </a:r>
            <a:r>
              <a:rPr lang="it-IT" altLang="it-IT" dirty="0" err="1">
                <a:latin typeface="Georgia" panose="02040502050405020303" pitchFamily="18" charset="0"/>
              </a:rPr>
              <a:t>Committee’s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b="1" dirty="0">
                <a:solidFill>
                  <a:srgbClr val="7030A0"/>
                </a:solidFill>
                <a:latin typeface="Georgia" panose="02040502050405020303" pitchFamily="18" charset="0"/>
              </a:rPr>
              <a:t>Rules of procedure</a:t>
            </a:r>
            <a:r>
              <a:rPr lang="it-IT" altLang="it-IT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it-IT" altLang="it-IT" dirty="0">
                <a:latin typeface="Georgia" panose="02040502050405020303" pitchFamily="18" charset="0"/>
              </a:rPr>
              <a:t>E.g., </a:t>
            </a:r>
            <a:r>
              <a:rPr lang="it-IT" altLang="it-IT" dirty="0" err="1">
                <a:solidFill>
                  <a:srgbClr val="7030A0"/>
                </a:solidFill>
                <a:latin typeface="Georgia" panose="02040502050405020303" pitchFamily="18" charset="0"/>
              </a:rPr>
              <a:t>HRCttee’s</a:t>
            </a:r>
            <a:r>
              <a:rPr lang="it-IT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Rules of procedure (2021)</a:t>
            </a:r>
            <a:r>
              <a:rPr lang="it-IT" altLang="it-IT" dirty="0">
                <a:latin typeface="Georgia" panose="02040502050405020303" pitchFamily="18" charset="0"/>
              </a:rPr>
              <a:t>, </a:t>
            </a:r>
            <a:r>
              <a:rPr lang="it-IT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Rule 96.1</a:t>
            </a:r>
            <a:r>
              <a:rPr lang="it-IT" altLang="it-IT" dirty="0">
                <a:latin typeface="Georgia" panose="02040502050405020303" pitchFamily="18" charset="0"/>
              </a:rPr>
              <a:t>:</a:t>
            </a:r>
          </a:p>
          <a:p>
            <a:pPr lvl="1" algn="just"/>
            <a:r>
              <a:rPr lang="en-US" altLang="it-IT" sz="1600" dirty="0">
                <a:solidFill>
                  <a:srgbClr val="000000"/>
                </a:solidFill>
                <a:latin typeface="Georgia" panose="02040502050405020303" pitchFamily="18" charset="0"/>
              </a:rPr>
              <a:t>‘When considering communications under the Optional Protocol, the Committee or its special rapporteur may accept information and documentation submitted by </a:t>
            </a:r>
            <a:r>
              <a:rPr lang="en-US" altLang="it-IT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third parties</a:t>
            </a:r>
            <a:r>
              <a:rPr lang="en-US" altLang="it-IT" sz="1600" dirty="0">
                <a:solidFill>
                  <a:srgbClr val="000000"/>
                </a:solidFill>
                <a:latin typeface="Georgia" panose="02040502050405020303" pitchFamily="18" charset="0"/>
              </a:rPr>
              <a:t> which may be relevant for the proper determination of the case.’</a:t>
            </a:r>
          </a:p>
          <a:p>
            <a:endParaRPr lang="it-IT" altLang="it-IT" dirty="0">
              <a:latin typeface="Georgia" panose="02040502050405020303" pitchFamily="18" charset="0"/>
            </a:endParaRPr>
          </a:p>
          <a:p>
            <a:r>
              <a:rPr lang="it-IT" altLang="it-IT" dirty="0">
                <a:latin typeface="Georgia" panose="02040502050405020303" pitchFamily="18" charset="0"/>
              </a:rPr>
              <a:t>Convention on the </a:t>
            </a:r>
            <a:r>
              <a:rPr lang="it-IT" altLang="it-IT" dirty="0" err="1">
                <a:latin typeface="Georgia" panose="02040502050405020303" pitchFamily="18" charset="0"/>
              </a:rPr>
              <a:t>Rights</a:t>
            </a:r>
            <a:r>
              <a:rPr lang="it-IT" altLang="it-IT" dirty="0">
                <a:latin typeface="Georgia" panose="02040502050405020303" pitchFamily="18" charset="0"/>
              </a:rPr>
              <a:t> of the Child </a:t>
            </a:r>
          </a:p>
          <a:p>
            <a:pPr lvl="1"/>
            <a:r>
              <a:rPr lang="it-IT" altLang="it-IT" dirty="0" err="1">
                <a:solidFill>
                  <a:srgbClr val="7030A0"/>
                </a:solidFill>
                <a:latin typeface="Georgia" panose="02040502050405020303" pitchFamily="18" charset="0"/>
              </a:rPr>
              <a:t>Article</a:t>
            </a:r>
            <a:r>
              <a:rPr lang="it-IT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 45(a)</a:t>
            </a:r>
            <a:r>
              <a:rPr lang="it-IT" altLang="it-IT" dirty="0">
                <a:latin typeface="Georgia" panose="02040502050405020303" pitchFamily="18" charset="0"/>
              </a:rPr>
              <a:t>:</a:t>
            </a:r>
          </a:p>
          <a:p>
            <a:pPr lvl="1"/>
            <a:r>
              <a:rPr lang="en-US" altLang="it-IT" sz="1600" dirty="0">
                <a:latin typeface="Georgia" panose="02040502050405020303" pitchFamily="18" charset="0"/>
              </a:rPr>
              <a:t>‘The Committee may invite the specialized agencies, the United Nations Children's Fund and </a:t>
            </a:r>
            <a:r>
              <a:rPr lang="en-US" altLang="it-IT" sz="1600" b="1" dirty="0">
                <a:latin typeface="Georgia" panose="02040502050405020303" pitchFamily="18" charset="0"/>
              </a:rPr>
              <a:t>other competent bodies</a:t>
            </a:r>
            <a:r>
              <a:rPr lang="en-US" altLang="it-IT" sz="1600" dirty="0">
                <a:latin typeface="Georgia" panose="02040502050405020303" pitchFamily="18" charset="0"/>
              </a:rPr>
              <a:t> as it may consider appropriate to provide expert advice on the implementation of the Convention in areas falling within the scope of their respective mandates.’</a:t>
            </a:r>
          </a:p>
          <a:p>
            <a:r>
              <a:rPr lang="en-US" altLang="it-IT" dirty="0">
                <a:latin typeface="Georgia" panose="02040502050405020303" pitchFamily="18" charset="0"/>
              </a:rPr>
              <a:t>Similarly, </a:t>
            </a:r>
            <a:r>
              <a:rPr lang="en-US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CRPD, Article 38(a).</a:t>
            </a:r>
            <a:endParaRPr lang="it-IT" altLang="it-IT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endParaRPr lang="it-IT" alt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9DA00E75-52EF-358B-0ACA-7A5DF3B9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98BB-9FA1-6456-7D2C-C07807D4B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146C5-5FB0-F936-00AD-0F3C5A03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42" y="82853"/>
            <a:ext cx="9119801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NGOs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’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role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5C117E-7F16-FAEE-41C9-44CEB9208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5F614D-CE9F-8F97-B9CD-DA7D4C77F1A5}"/>
              </a:ext>
            </a:extLst>
          </p:cNvPr>
          <p:cNvSpPr txBox="1"/>
          <p:nvPr/>
        </p:nvSpPr>
        <p:spPr>
          <a:xfrm>
            <a:off x="283935" y="1415577"/>
            <a:ext cx="1168860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000" b="1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Contribution</a:t>
            </a:r>
            <a:r>
              <a:rPr lang="it-IT" altLang="it-IT" sz="20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(1)</a:t>
            </a:r>
          </a:p>
          <a:p>
            <a:endParaRPr lang="it-IT" altLang="it-IT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Georgia" panose="02040502050405020303" pitchFamily="18" charset="0"/>
              </a:rPr>
              <a:t>To the </a:t>
            </a:r>
            <a:r>
              <a:rPr lang="it-IT" altLang="it-IT" sz="2000" dirty="0" err="1">
                <a:latin typeface="Georgia" panose="02040502050405020303" pitchFamily="18" charset="0"/>
              </a:rPr>
              <a:t>drafting</a:t>
            </a:r>
            <a:r>
              <a:rPr lang="it-IT" altLang="it-IT" sz="2000" dirty="0">
                <a:latin typeface="Georgia" panose="02040502050405020303" pitchFamily="18" charset="0"/>
              </a:rPr>
              <a:t> of the </a:t>
            </a:r>
            <a:r>
              <a:rPr lang="it-IT" altLang="it-IT" sz="2000" dirty="0" err="1">
                <a:latin typeface="Georgia" panose="02040502050405020303" pitchFamily="18" charset="0"/>
              </a:rPr>
              <a:t>nine</a:t>
            </a:r>
            <a:r>
              <a:rPr lang="it-IT" altLang="it-IT" sz="2000" dirty="0">
                <a:latin typeface="Georgia" panose="02040502050405020303" pitchFamily="18" charset="0"/>
              </a:rPr>
              <a:t> core HR </a:t>
            </a:r>
            <a:r>
              <a:rPr lang="it-IT" altLang="it-IT" sz="2000" dirty="0" err="1">
                <a:latin typeface="Georgia" panose="02040502050405020303" pitchFamily="18" charset="0"/>
              </a:rPr>
              <a:t>treaties</a:t>
            </a:r>
            <a:r>
              <a:rPr lang="it-IT" altLang="it-IT" sz="2000" dirty="0">
                <a:latin typeface="Georgia" panose="02040502050405020303" pitchFamily="18" charset="0"/>
              </a:rPr>
              <a:t>.</a:t>
            </a:r>
          </a:p>
          <a:p>
            <a:pPr lvl="1"/>
            <a:r>
              <a:rPr lang="it-IT" altLang="it-IT" dirty="0">
                <a:latin typeface="Georgia" panose="02040502050405020303" pitchFamily="18" charset="0"/>
              </a:rPr>
              <a:t>Esp. CRC, CRPD.</a:t>
            </a:r>
          </a:p>
          <a:p>
            <a:endParaRPr lang="it-IT" altLang="it-IT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Georgia" panose="02040502050405020303" pitchFamily="18" charset="0"/>
              </a:rPr>
              <a:t>To </a:t>
            </a:r>
            <a:r>
              <a:rPr lang="it-IT" altLang="it-IT" sz="2000" dirty="0" err="1">
                <a:latin typeface="Georgia" panose="02040502050405020303" pitchFamily="18" charset="0"/>
              </a:rPr>
              <a:t>treaty</a:t>
            </a:r>
            <a:r>
              <a:rPr lang="it-IT" altLang="it-IT" sz="2000" dirty="0">
                <a:latin typeface="Georgia" panose="02040502050405020303" pitchFamily="18" charset="0"/>
              </a:rPr>
              <a:t> bodies’ activities:</a:t>
            </a:r>
          </a:p>
          <a:p>
            <a:pPr lvl="1"/>
            <a:r>
              <a:rPr lang="it-IT" altLang="it-IT" u="sng" dirty="0">
                <a:solidFill>
                  <a:srgbClr val="7030A0"/>
                </a:solidFill>
                <a:latin typeface="Georgia" panose="02040502050405020303" pitchFamily="18" charset="0"/>
              </a:rPr>
              <a:t>States’ reporting</a:t>
            </a:r>
            <a:r>
              <a:rPr lang="it-IT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Provide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the Committee with alternative information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Influence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the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selection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of the list of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issues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prior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to reporting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Provide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shadow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/alternative reports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Influence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questions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asked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during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constructive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dialogue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(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but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no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speaking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right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) and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recommendations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contained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in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concluding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observations</a:t>
            </a: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Intervene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in the follow-up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phase</a:t>
            </a: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Brief Committee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members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(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informal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lunchtime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briefing sessions;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informal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meetings with single Committee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members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)</a:t>
            </a:r>
          </a:p>
          <a:p>
            <a:pPr marL="457200" lvl="2"/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…</a:t>
            </a:r>
          </a:p>
          <a:p>
            <a:endParaRPr lang="it-IT" alt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F8A972A7-F1A1-5BDE-2203-3C0B93B9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2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3456-5990-EABE-2B79-EE4722F5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E3C08-FB91-E90C-14CD-4503D3E7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42" y="82853"/>
            <a:ext cx="9119801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NGOs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’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role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53E2D4-99F6-0189-E7B5-B3C1FAFAC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5FD834-0123-D73C-F725-E45B09DE4B9D}"/>
              </a:ext>
            </a:extLst>
          </p:cNvPr>
          <p:cNvSpPr txBox="1"/>
          <p:nvPr/>
        </p:nvSpPr>
        <p:spPr>
          <a:xfrm>
            <a:off x="283935" y="1517177"/>
            <a:ext cx="1168860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000" b="1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Contribution</a:t>
            </a:r>
            <a:r>
              <a:rPr lang="it-IT" altLang="it-IT" sz="20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(2)</a:t>
            </a:r>
          </a:p>
          <a:p>
            <a:endParaRPr lang="it-IT" altLang="it-IT" dirty="0">
              <a:latin typeface="Georgia" panose="02040502050405020303" pitchFamily="18" charset="0"/>
            </a:endParaRPr>
          </a:p>
          <a:p>
            <a:endParaRPr lang="it-IT" altLang="it-IT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Georgia" panose="02040502050405020303" pitchFamily="18" charset="0"/>
              </a:rPr>
              <a:t>To </a:t>
            </a:r>
            <a:r>
              <a:rPr lang="it-IT" altLang="it-IT" sz="2000" dirty="0" err="1">
                <a:latin typeface="Georgia" panose="02040502050405020303" pitchFamily="18" charset="0"/>
              </a:rPr>
              <a:t>treaty</a:t>
            </a:r>
            <a:r>
              <a:rPr lang="it-IT" altLang="it-IT" sz="2000" dirty="0">
                <a:latin typeface="Georgia" panose="02040502050405020303" pitchFamily="18" charset="0"/>
              </a:rPr>
              <a:t> bodies’ activities:</a:t>
            </a:r>
          </a:p>
          <a:p>
            <a:pPr lvl="1"/>
            <a:r>
              <a:rPr lang="it-IT" altLang="it-IT" dirty="0">
                <a:solidFill>
                  <a:srgbClr val="7030A0"/>
                </a:solidFill>
                <a:latin typeface="Georgia" panose="02040502050405020303" pitchFamily="18" charset="0"/>
              </a:rPr>
              <a:t>…</a:t>
            </a: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457200" lvl="2"/>
            <a:r>
              <a:rPr lang="it-IT" altLang="zh-CN" u="sng" dirty="0" err="1">
                <a:solidFill>
                  <a:srgbClr val="7030A0"/>
                </a:solidFill>
                <a:latin typeface="Georgia" panose="02040502050405020303" pitchFamily="18" charset="0"/>
              </a:rPr>
              <a:t>Individual</a:t>
            </a:r>
            <a:r>
              <a:rPr lang="it-IT" altLang="zh-CN" u="sng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it-IT" altLang="zh-CN" u="sng" dirty="0" err="1">
                <a:solidFill>
                  <a:srgbClr val="7030A0"/>
                </a:solidFill>
                <a:latin typeface="Georgia" panose="02040502050405020303" pitchFamily="18" charset="0"/>
              </a:rPr>
              <a:t>communications</a:t>
            </a:r>
            <a:r>
              <a:rPr lang="it-IT" altLang="zh-CN" dirty="0">
                <a:solidFill>
                  <a:srgbClr val="7030A0"/>
                </a:solidFill>
                <a:latin typeface="Georgia" panose="02040502050405020303" pitchFamily="18" charset="0"/>
              </a:rPr>
              <a:t>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NGO acts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as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representative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 of the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petitioner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4" action="ppaction://hlinksldjump"/>
              </a:rPr>
              <a:t> 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(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only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form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admitted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by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all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committees); or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NGO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submits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communication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 on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behalf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 of the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5" action="ppaction://hlinksldjump"/>
              </a:rPr>
              <a:t>victim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,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who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is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unable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to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bring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the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complaint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and to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give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consent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(NGO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shall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prove </a:t>
            </a:r>
            <a:r>
              <a:rPr lang="it-IT" altLang="zh-CN" sz="1600" i="1" dirty="0">
                <a:latin typeface="Georgia" panose="02040502050405020303" pitchFamily="18" charset="0"/>
                <a:ea typeface="宋体" panose="02010600030101010101" pitchFamily="2" charset="-122"/>
              </a:rPr>
              <a:t>locus </a:t>
            </a:r>
            <a:r>
              <a:rPr lang="it-IT" altLang="zh-CN" sz="1600" i="1" dirty="0" err="1">
                <a:latin typeface="Georgia" panose="02040502050405020303" pitchFamily="18" charset="0"/>
                <a:ea typeface="宋体" panose="02010600030101010101" pitchFamily="2" charset="-122"/>
              </a:rPr>
              <a:t>standi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); or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6" action="ppaction://hlinksldjump"/>
              </a:rPr>
              <a:t>NGO acts on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6" action="ppaction://hlinksldjump"/>
              </a:rPr>
              <a:t>its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6" action="ppaction://hlinksldjump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6" action="ppaction://hlinksldjump"/>
              </a:rPr>
              <a:t>own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6" action="ppaction://hlinksldjump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6" action="ppaction://hlinksldjump"/>
              </a:rPr>
              <a:t>behalf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; or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7" action="ppaction://hlinksldjump"/>
              </a:rPr>
              <a:t>NGO acts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  <a:hlinkClick r:id="rId7" action="ppaction://hlinksldjump"/>
              </a:rPr>
              <a:t>as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  <a:hlinkClick r:id="rId7" action="ppaction://hlinksldjump"/>
              </a:rPr>
              <a:t> </a:t>
            </a:r>
            <a:r>
              <a:rPr lang="it-IT" altLang="zh-CN" sz="1600" i="1" dirty="0" err="1">
                <a:latin typeface="Georgia" panose="02040502050405020303" pitchFamily="18" charset="0"/>
                <a:ea typeface="宋体" panose="02010600030101010101" pitchFamily="2" charset="-122"/>
                <a:hlinkClick r:id="rId7" action="ppaction://hlinksldjump"/>
              </a:rPr>
              <a:t>amicus</a:t>
            </a:r>
            <a:r>
              <a:rPr lang="it-IT" altLang="zh-CN" sz="1600" i="1" dirty="0">
                <a:latin typeface="Georgia" panose="02040502050405020303" pitchFamily="18" charset="0"/>
                <a:ea typeface="宋体" panose="02010600030101010101" pitchFamily="2" charset="-122"/>
                <a:hlinkClick r:id="rId7" action="ppaction://hlinksldjump"/>
              </a:rPr>
              <a:t> </a:t>
            </a:r>
            <a:r>
              <a:rPr lang="it-IT" altLang="zh-CN" sz="1600" i="1" dirty="0" err="1">
                <a:latin typeface="Georgia" panose="02040502050405020303" pitchFamily="18" charset="0"/>
                <a:ea typeface="宋体" panose="02010600030101010101" pitchFamily="2" charset="-122"/>
                <a:hlinkClick r:id="rId7" action="ppaction://hlinksldjump"/>
              </a:rPr>
              <a:t>curiae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.</a:t>
            </a:r>
            <a:endParaRPr lang="it-IT" altLang="it-IT" sz="1600" dirty="0">
              <a:latin typeface="Georgia" panose="02040502050405020303" pitchFamily="18" charset="0"/>
            </a:endParaRPr>
          </a:p>
          <a:p>
            <a:pPr marL="457200" lvl="2"/>
            <a:r>
              <a:rPr lang="it-IT" altLang="zh-CN" u="sng" dirty="0">
                <a:solidFill>
                  <a:srgbClr val="7030A0"/>
                </a:solidFill>
                <a:latin typeface="Georgia" panose="02040502050405020303" pitchFamily="18" charset="0"/>
              </a:rPr>
              <a:t>General </a:t>
            </a:r>
            <a:r>
              <a:rPr lang="it-IT" altLang="zh-CN" u="sng" dirty="0" err="1">
                <a:solidFill>
                  <a:srgbClr val="7030A0"/>
                </a:solidFill>
                <a:latin typeface="Georgia" panose="02040502050405020303" pitchFamily="18" charset="0"/>
              </a:rPr>
              <a:t>Comments</a:t>
            </a:r>
            <a:r>
              <a:rPr lang="it-IT" altLang="zh-CN" dirty="0">
                <a:solidFill>
                  <a:srgbClr val="7030A0"/>
                </a:solidFill>
                <a:latin typeface="Georgia" panose="02040502050405020303" pitchFamily="18" charset="0"/>
              </a:rPr>
              <a:t>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E.g., International League for Human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Rights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in the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drafting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of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CEDAW’s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General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Recommendation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19 on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violence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it-IT" altLang="zh-CN" sz="1600" dirty="0" err="1">
                <a:latin typeface="Georgia" panose="02040502050405020303" pitchFamily="18" charset="0"/>
                <a:ea typeface="宋体" panose="02010600030101010101" pitchFamily="2" charset="-122"/>
              </a:rPr>
              <a:t>against</a:t>
            </a:r>
            <a:r>
              <a:rPr lang="it-IT" altLang="zh-CN" sz="1600" dirty="0">
                <a:latin typeface="Georgia" panose="02040502050405020303" pitchFamily="18" charset="0"/>
                <a:ea typeface="宋体" panose="02010600030101010101" pitchFamily="2" charset="-122"/>
              </a:rPr>
              <a:t> women (1992).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457200" lvl="2"/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it-IT" dirty="0">
              <a:latin typeface="Georgia" panose="02040502050405020303" pitchFamily="18" charset="0"/>
            </a:endParaRPr>
          </a:p>
          <a:p>
            <a:endParaRPr lang="it-IT" alt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BF27A0B9-7DA0-A9FF-8D91-57278000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0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7710-D066-F69E-04A6-F754F43B3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C7E01-A807-918B-08DC-0900C30A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42" y="82853"/>
            <a:ext cx="9119801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2025 Financial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crisis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A9EF0E6-1E13-0245-1EAC-40AA14136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DE6E83-6846-79F0-6CD7-4600B74326A4}"/>
              </a:ext>
            </a:extLst>
          </p:cNvPr>
          <p:cNvSpPr txBox="1"/>
          <p:nvPr/>
        </p:nvSpPr>
        <p:spPr>
          <a:xfrm>
            <a:off x="283935" y="1517177"/>
            <a:ext cx="11688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alt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90420AEE-D654-7217-5619-F9155618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F37E6B-3256-02AF-D858-A0BCA3D5AAE3}"/>
              </a:ext>
            </a:extLst>
          </p:cNvPr>
          <p:cNvSpPr txBox="1"/>
          <p:nvPr/>
        </p:nvSpPr>
        <p:spPr>
          <a:xfrm>
            <a:off x="393700" y="3049322"/>
            <a:ext cx="4813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000" dirty="0">
                <a:latin typeface="Georgia" panose="02040502050405020303" pitchFamily="18" charset="0"/>
              </a:rPr>
              <a:t>12 June 2025: </a:t>
            </a:r>
            <a:r>
              <a:rPr lang="it-IT" altLang="it-IT" sz="2000" dirty="0" err="1">
                <a:latin typeface="Georgia" panose="02040502050405020303" pitchFamily="18" charset="0"/>
              </a:rPr>
              <a:t>CSOs</a:t>
            </a:r>
            <a:r>
              <a:rPr lang="it-IT" altLang="it-IT" sz="2000" dirty="0">
                <a:latin typeface="Georgia" panose="02040502050405020303" pitchFamily="18" charset="0"/>
              </a:rPr>
              <a:t>’ </a:t>
            </a:r>
            <a:r>
              <a:rPr lang="it-IT" altLang="it-IT" sz="2000" dirty="0">
                <a:latin typeface="Georgia" panose="02040502050405020303" pitchFamily="18" charset="0"/>
                <a:hlinkClick r:id="rId4"/>
              </a:rPr>
              <a:t>joint call</a:t>
            </a:r>
            <a:endParaRPr lang="it-IT" altLang="it-IT" sz="2000" dirty="0">
              <a:latin typeface="Georgia" panose="02040502050405020303" pitchFamily="18" charset="0"/>
            </a:endParaRPr>
          </a:p>
          <a:p>
            <a:pPr algn="ctr"/>
            <a:endParaRPr lang="it-IT" altLang="it-IT" sz="2000" dirty="0">
              <a:latin typeface="Georgia" panose="02040502050405020303" pitchFamily="18" charset="0"/>
            </a:endParaRPr>
          </a:p>
          <a:p>
            <a:pPr algn="ctr"/>
            <a:r>
              <a:rPr lang="it-IT" altLang="it-IT" sz="2000" dirty="0">
                <a:latin typeface="Georgia" panose="02040502050405020303" pitchFamily="18" charset="0"/>
              </a:rPr>
              <a:t>‘</a:t>
            </a:r>
            <a:r>
              <a:rPr lang="it-IT" altLang="it-IT" sz="2000" dirty="0" err="1">
                <a:latin typeface="Georgia" panose="02040502050405020303" pitchFamily="18" charset="0"/>
              </a:rPr>
              <a:t>Urgent</a:t>
            </a:r>
            <a:r>
              <a:rPr lang="it-IT" altLang="it-IT" sz="2000" dirty="0">
                <a:latin typeface="Georgia" panose="02040502050405020303" pitchFamily="18" charset="0"/>
              </a:rPr>
              <a:t> support </a:t>
            </a:r>
            <a:r>
              <a:rPr lang="it-IT" altLang="it-IT" sz="2000" dirty="0" err="1">
                <a:latin typeface="Georgia" panose="02040502050405020303" pitchFamily="18" charset="0"/>
              </a:rPr>
              <a:t>needed</a:t>
            </a:r>
            <a:r>
              <a:rPr lang="it-IT" altLang="it-IT" sz="2000" dirty="0">
                <a:latin typeface="Georgia" panose="02040502050405020303" pitchFamily="18" charset="0"/>
              </a:rPr>
              <a:t> for the UN </a:t>
            </a:r>
            <a:r>
              <a:rPr lang="it-IT" altLang="it-IT" sz="2000" dirty="0" err="1">
                <a:latin typeface="Georgia" panose="02040502050405020303" pitchFamily="18" charset="0"/>
              </a:rPr>
              <a:t>Treaty</a:t>
            </a:r>
            <a:r>
              <a:rPr lang="it-IT" altLang="it-IT" sz="2000" dirty="0">
                <a:latin typeface="Georgia" panose="02040502050405020303" pitchFamily="18" charset="0"/>
              </a:rPr>
              <a:t> Bodies’</a:t>
            </a:r>
          </a:p>
        </p:txBody>
      </p:sp>
      <p:pic>
        <p:nvPicPr>
          <p:cNvPr id="8" name="Immagine 7" descr="Immagine che contiene aria aperta, cielo, edificio, ferro&#10;&#10;Il contenuto generato dall'IA potrebbe non essere corretto.">
            <a:extLst>
              <a:ext uri="{FF2B5EF4-FFF2-40B4-BE49-F238E27FC236}">
                <a16:creationId xmlns:a16="http://schemas.microsoft.com/office/drawing/2014/main" id="{5BCB8CCB-A3E0-E1BB-2B1C-7E9F8C5CD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1712908"/>
            <a:ext cx="5994400" cy="39962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238274-2127-5EDB-1529-5DBB3F637ED3}"/>
              </a:ext>
            </a:extLst>
          </p:cNvPr>
          <p:cNvSpPr txBox="1"/>
          <p:nvPr/>
        </p:nvSpPr>
        <p:spPr>
          <a:xfrm>
            <a:off x="7198821" y="5736669"/>
            <a:ext cx="320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i="0" dirty="0">
                <a:solidFill>
                  <a:srgbClr val="8651A0"/>
                </a:solidFill>
                <a:effectLst/>
                <a:latin typeface="Georgia" panose="02040502050405020303" pitchFamily="18" charset="0"/>
              </a:rPr>
              <a:t>© </a:t>
            </a:r>
            <a:r>
              <a:rPr lang="it-IT" sz="1200" b="0" i="0" dirty="0">
                <a:solidFill>
                  <a:srgbClr val="8651A0"/>
                </a:solidFill>
                <a:effectLst/>
                <a:latin typeface="Georgia" panose="02040502050405020303" pitchFamily="18" charset="0"/>
                <a:hlinkClick r:id="rId4"/>
              </a:rPr>
              <a:t>UN Photo </a:t>
            </a:r>
            <a:r>
              <a:rPr lang="it-IT" sz="1200" b="0" i="0" dirty="0">
                <a:solidFill>
                  <a:srgbClr val="8651A0"/>
                </a:solidFill>
                <a:effectLst/>
                <a:latin typeface="Georgia" panose="02040502050405020303" pitchFamily="18" charset="0"/>
              </a:rPr>
              <a:t>/ Jean-Marc Ferré</a:t>
            </a:r>
            <a:endParaRPr lang="en-GB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B5A4E-8CC0-E3DC-4566-E53F24012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D92C2-CF51-DEE2-32F2-2621900C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42" y="82853"/>
            <a:ext cx="9119801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References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and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suggested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 readings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2E3CEA-2561-C88D-A459-7AFBACC5E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E8312A-F54F-DC2F-2DC7-7D715938C3A8}"/>
              </a:ext>
            </a:extLst>
          </p:cNvPr>
          <p:cNvSpPr txBox="1"/>
          <p:nvPr/>
        </p:nvSpPr>
        <p:spPr>
          <a:xfrm>
            <a:off x="283935" y="1517177"/>
            <a:ext cx="11688607" cy="552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it-IT" altLang="it-IT" dirty="0">
              <a:latin typeface="Georgia" panose="02040502050405020303" pitchFamily="18" charset="0"/>
              <a:hlinkClick r:id="rId4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it-IT" altLang="it-IT" dirty="0">
                <a:latin typeface="Georgia" panose="02040502050405020303" pitchFamily="18" charset="0"/>
              </a:rPr>
              <a:t>Fiona </a:t>
            </a:r>
            <a:r>
              <a:rPr lang="it-IT" altLang="it-IT" dirty="0" err="1">
                <a:latin typeface="Georgia" panose="02040502050405020303" pitchFamily="18" charset="0"/>
              </a:rPr>
              <a:t>McGaughey</a:t>
            </a:r>
            <a:r>
              <a:rPr lang="it-IT" altLang="it-IT" dirty="0">
                <a:latin typeface="Georgia" panose="02040502050405020303" pitchFamily="18" charset="0"/>
              </a:rPr>
              <a:t>, </a:t>
            </a:r>
            <a:r>
              <a:rPr lang="it-IT" altLang="it-IT" i="1" dirty="0">
                <a:latin typeface="Georgia" panose="02040502050405020303" pitchFamily="18" charset="0"/>
              </a:rPr>
              <a:t>Non-</a:t>
            </a:r>
            <a:r>
              <a:rPr lang="it-IT" altLang="it-IT" i="1" dirty="0" err="1">
                <a:latin typeface="Georgia" panose="02040502050405020303" pitchFamily="18" charset="0"/>
              </a:rPr>
              <a:t>Governmental</a:t>
            </a:r>
            <a:r>
              <a:rPr lang="it-IT" altLang="it-IT" i="1" dirty="0">
                <a:latin typeface="Georgia" panose="02040502050405020303" pitchFamily="18" charset="0"/>
              </a:rPr>
              <a:t> </a:t>
            </a:r>
            <a:r>
              <a:rPr lang="it-IT" altLang="it-IT" i="1" dirty="0" err="1">
                <a:latin typeface="Georgia" panose="02040502050405020303" pitchFamily="18" charset="0"/>
              </a:rPr>
              <a:t>Organisations</a:t>
            </a:r>
            <a:r>
              <a:rPr lang="it-IT" altLang="it-IT" i="1" dirty="0">
                <a:latin typeface="Georgia" panose="02040502050405020303" pitchFamily="18" charset="0"/>
              </a:rPr>
              <a:t> and the United Nations Human </a:t>
            </a:r>
            <a:r>
              <a:rPr lang="it-IT" altLang="it-IT" i="1" dirty="0" err="1">
                <a:latin typeface="Georgia" panose="02040502050405020303" pitchFamily="18" charset="0"/>
              </a:rPr>
              <a:t>Rights</a:t>
            </a:r>
            <a:r>
              <a:rPr lang="it-IT" altLang="it-IT" i="1" dirty="0">
                <a:latin typeface="Georgia" panose="02040502050405020303" pitchFamily="18" charset="0"/>
              </a:rPr>
              <a:t> System</a:t>
            </a:r>
            <a:r>
              <a:rPr lang="it-IT" altLang="it-IT" dirty="0">
                <a:latin typeface="Georgia" panose="02040502050405020303" pitchFamily="18" charset="0"/>
              </a:rPr>
              <a:t>, </a:t>
            </a:r>
            <a:r>
              <a:rPr lang="it-IT" altLang="it-IT" dirty="0" err="1">
                <a:latin typeface="Georgia" panose="02040502050405020303" pitchFamily="18" charset="0"/>
              </a:rPr>
              <a:t>Routledge</a:t>
            </a:r>
            <a:r>
              <a:rPr lang="it-IT" altLang="it-IT" dirty="0">
                <a:latin typeface="Georgia" panose="02040502050405020303" pitchFamily="18" charset="0"/>
              </a:rPr>
              <a:t>, 2021</a:t>
            </a:r>
          </a:p>
          <a:p>
            <a:pPr algn="just">
              <a:spcBef>
                <a:spcPts val="600"/>
              </a:spcBef>
            </a:pPr>
            <a:r>
              <a:rPr lang="it-IT" altLang="it-IT" dirty="0" err="1">
                <a:latin typeface="Georgia" panose="02040502050405020303" pitchFamily="18" charset="0"/>
              </a:rPr>
              <a:t>Katarzyna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Sękowska-Kozłowska</a:t>
            </a:r>
            <a:r>
              <a:rPr lang="it-IT" altLang="it-IT" dirty="0">
                <a:latin typeface="Georgia" panose="02040502050405020303" pitchFamily="18" charset="0"/>
              </a:rPr>
              <a:t>, «The </a:t>
            </a:r>
            <a:r>
              <a:rPr lang="it-IT" altLang="it-IT" dirty="0" err="1">
                <a:latin typeface="Georgia" panose="02040502050405020303" pitchFamily="18" charset="0"/>
              </a:rPr>
              <a:t>Role</a:t>
            </a:r>
            <a:r>
              <a:rPr lang="it-IT" altLang="it-IT" dirty="0">
                <a:latin typeface="Georgia" panose="02040502050405020303" pitchFamily="18" charset="0"/>
              </a:rPr>
              <a:t> of Non-</a:t>
            </a:r>
            <a:r>
              <a:rPr lang="it-IT" altLang="it-IT" dirty="0" err="1">
                <a:latin typeface="Georgia" panose="02040502050405020303" pitchFamily="18" charset="0"/>
              </a:rPr>
              <a:t>governmental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Organisations</a:t>
            </a:r>
            <a:r>
              <a:rPr lang="it-IT" altLang="it-IT" dirty="0">
                <a:latin typeface="Georgia" panose="02040502050405020303" pitchFamily="18" charset="0"/>
              </a:rPr>
              <a:t> in </a:t>
            </a:r>
            <a:r>
              <a:rPr lang="it-IT" altLang="it-IT" dirty="0" err="1">
                <a:latin typeface="Georgia" panose="02040502050405020303" pitchFamily="18" charset="0"/>
              </a:rPr>
              <a:t>Individual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Communication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Procedures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before</a:t>
            </a:r>
            <a:r>
              <a:rPr lang="it-IT" altLang="it-IT" dirty="0">
                <a:latin typeface="Georgia" panose="02040502050405020303" pitchFamily="18" charset="0"/>
              </a:rPr>
              <a:t> the UN Human </a:t>
            </a:r>
            <a:r>
              <a:rPr lang="it-IT" altLang="it-IT" dirty="0" err="1">
                <a:latin typeface="Georgia" panose="02040502050405020303" pitchFamily="18" charset="0"/>
              </a:rPr>
              <a:t>Rights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Treaty</a:t>
            </a:r>
            <a:r>
              <a:rPr lang="it-IT" altLang="it-IT" dirty="0">
                <a:latin typeface="Georgia" panose="02040502050405020303" pitchFamily="18" charset="0"/>
              </a:rPr>
              <a:t> Bodies», </a:t>
            </a:r>
            <a:r>
              <a:rPr lang="it-IT" altLang="it-IT" i="1" dirty="0" err="1">
                <a:latin typeface="Georgia" panose="02040502050405020303" pitchFamily="18" charset="0"/>
              </a:rPr>
              <a:t>Czech</a:t>
            </a:r>
            <a:r>
              <a:rPr lang="it-IT" altLang="it-IT" i="1" dirty="0">
                <a:latin typeface="Georgia" panose="02040502050405020303" pitchFamily="18" charset="0"/>
              </a:rPr>
              <a:t> Yearbook of International </a:t>
            </a:r>
            <a:r>
              <a:rPr lang="it-IT" altLang="it-IT" i="1" dirty="0" err="1">
                <a:latin typeface="Georgia" panose="02040502050405020303" pitchFamily="18" charset="0"/>
              </a:rPr>
              <a:t>Law</a:t>
            </a:r>
            <a:r>
              <a:rPr lang="it-IT" altLang="it-IT" dirty="0">
                <a:latin typeface="Georgia" panose="02040502050405020303" pitchFamily="18" charset="0"/>
              </a:rPr>
              <a:t>, V-2014, pp. 367-388</a:t>
            </a:r>
          </a:p>
          <a:p>
            <a:pPr algn="just">
              <a:spcBef>
                <a:spcPts val="600"/>
              </a:spcBef>
            </a:pPr>
            <a:r>
              <a:rPr lang="it-IT" altLang="it-IT" dirty="0" err="1">
                <a:latin typeface="Georgia" panose="02040502050405020303" pitchFamily="18" charset="0"/>
              </a:rPr>
              <a:t>Hinako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 err="1">
                <a:latin typeface="Georgia" panose="02040502050405020303" pitchFamily="18" charset="0"/>
              </a:rPr>
              <a:t>Takata</a:t>
            </a:r>
            <a:r>
              <a:rPr lang="it-IT" altLang="it-IT" dirty="0">
                <a:latin typeface="Georgia" panose="02040502050405020303" pitchFamily="18" charset="0"/>
              </a:rPr>
              <a:t>, «</a:t>
            </a:r>
            <a:r>
              <a:rPr lang="en-US" altLang="it-IT" dirty="0">
                <a:latin typeface="Georgia" panose="02040502050405020303" pitchFamily="18" charset="0"/>
              </a:rPr>
              <a:t>Dissecting Stakeholder Participation in UN Human Rights Treaty Body Activities with Normative and Empirical Approaches: A Comparison of NGO and NHRI Participation», </a:t>
            </a:r>
            <a:r>
              <a:rPr lang="en-US" altLang="it-IT" i="1" dirty="0">
                <a:latin typeface="Georgia" panose="02040502050405020303" pitchFamily="18" charset="0"/>
              </a:rPr>
              <a:t>German Law Journal</a:t>
            </a:r>
            <a:r>
              <a:rPr lang="en-US" altLang="it-IT" dirty="0">
                <a:latin typeface="Georgia" panose="02040502050405020303" pitchFamily="18" charset="0"/>
              </a:rPr>
              <a:t>, 25-2024, pp. 237-261</a:t>
            </a:r>
            <a:endParaRPr lang="it-IT" altLang="it-IT" dirty="0"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altLang="it-IT" dirty="0">
                <a:latin typeface="Georgia" panose="02040502050405020303" pitchFamily="18" charset="0"/>
              </a:rPr>
              <a:t>International Service for Human </a:t>
            </a:r>
            <a:r>
              <a:rPr lang="it-IT" altLang="it-IT" dirty="0" err="1">
                <a:latin typeface="Georgia" panose="02040502050405020303" pitchFamily="18" charset="0"/>
              </a:rPr>
              <a:t>Rights</a:t>
            </a:r>
            <a:r>
              <a:rPr lang="it-IT" altLang="it-IT" dirty="0">
                <a:latin typeface="Georgia" panose="02040502050405020303" pitchFamily="18" charset="0"/>
              </a:rPr>
              <a:t>, </a:t>
            </a:r>
            <a:r>
              <a:rPr lang="it-IT" altLang="it-IT" i="1" dirty="0">
                <a:latin typeface="Georgia" panose="02040502050405020303" pitchFamily="18" charset="0"/>
              </a:rPr>
              <a:t>Guide for Third Party </a:t>
            </a:r>
            <a:r>
              <a:rPr lang="it-IT" altLang="it-IT" i="1" dirty="0" err="1">
                <a:latin typeface="Georgia" panose="02040502050405020303" pitchFamily="18" charset="0"/>
              </a:rPr>
              <a:t>Intervention</a:t>
            </a:r>
            <a:r>
              <a:rPr lang="it-IT" altLang="it-IT" i="1" dirty="0">
                <a:latin typeface="Georgia" panose="02040502050405020303" pitchFamily="18" charset="0"/>
              </a:rPr>
              <a:t> </a:t>
            </a:r>
            <a:r>
              <a:rPr lang="it-IT" altLang="it-IT" i="1" dirty="0" err="1">
                <a:latin typeface="Georgia" panose="02040502050405020303" pitchFamily="18" charset="0"/>
              </a:rPr>
              <a:t>before</a:t>
            </a:r>
            <a:r>
              <a:rPr lang="it-IT" altLang="it-IT" i="1" dirty="0">
                <a:latin typeface="Georgia" panose="02040502050405020303" pitchFamily="18" charset="0"/>
              </a:rPr>
              <a:t> UN Human </a:t>
            </a:r>
            <a:r>
              <a:rPr lang="it-IT" altLang="it-IT" i="1" dirty="0" err="1">
                <a:latin typeface="Georgia" panose="02040502050405020303" pitchFamily="18" charset="0"/>
              </a:rPr>
              <a:t>Rights</a:t>
            </a:r>
            <a:r>
              <a:rPr lang="it-IT" altLang="it-IT" i="1" dirty="0">
                <a:latin typeface="Georgia" panose="02040502050405020303" pitchFamily="18" charset="0"/>
              </a:rPr>
              <a:t> </a:t>
            </a:r>
            <a:r>
              <a:rPr lang="it-IT" altLang="it-IT" i="1" dirty="0" err="1">
                <a:latin typeface="Georgia" panose="02040502050405020303" pitchFamily="18" charset="0"/>
              </a:rPr>
              <a:t>Treaty</a:t>
            </a:r>
            <a:r>
              <a:rPr lang="it-IT" altLang="it-IT" i="1" dirty="0">
                <a:latin typeface="Georgia" panose="02040502050405020303" pitchFamily="18" charset="0"/>
              </a:rPr>
              <a:t> Bodies</a:t>
            </a:r>
            <a:r>
              <a:rPr lang="it-IT" altLang="it-IT" dirty="0">
                <a:latin typeface="Georgia" panose="02040502050405020303" pitchFamily="18" charset="0"/>
              </a:rPr>
              <a:t> 2022</a:t>
            </a:r>
          </a:p>
          <a:p>
            <a:pPr algn="just">
              <a:spcBef>
                <a:spcPts val="600"/>
              </a:spcBef>
            </a:pPr>
            <a:r>
              <a:rPr lang="it-IT" altLang="it-IT" dirty="0">
                <a:latin typeface="Georgia" panose="02040502050405020303" pitchFamily="18" charset="0"/>
                <a:hlinkClick r:id="rId4"/>
              </a:rPr>
              <a:t>https://www.ohchr.org/en/treaty-bodies</a:t>
            </a:r>
            <a:endParaRPr lang="it-IT" altLang="it-IT" dirty="0"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</a:pPr>
            <a:endParaRPr lang="it-IT" altLang="it-IT" dirty="0">
              <a:latin typeface="Georgia" panose="02040502050405020303" pitchFamily="18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457200" lvl="2"/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zh-CN" sz="1600" dirty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it-IT" altLang="it-IT" dirty="0">
              <a:latin typeface="Georgia" panose="02040502050405020303" pitchFamily="18" charset="0"/>
            </a:endParaRPr>
          </a:p>
          <a:p>
            <a:endParaRPr lang="it-IT" alt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BF5B3656-EEDB-829E-C133-97404B23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1EC6F2-14D0-194C-4BA4-F9C9B21D5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zh-CN" sz="3600" dirty="0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NGO </a:t>
            </a:r>
            <a:r>
              <a:rPr lang="it-IT" altLang="zh-CN" sz="3600" dirty="0" err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acting</a:t>
            </a:r>
            <a:r>
              <a:rPr lang="it-IT" altLang="zh-CN" sz="3600" dirty="0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 </a:t>
            </a:r>
            <a:r>
              <a:rPr lang="it-IT" altLang="zh-CN" sz="3600" dirty="0" err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as</a:t>
            </a:r>
            <a:r>
              <a:rPr lang="it-IT" altLang="zh-CN" sz="3600" dirty="0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 </a:t>
            </a:r>
            <a:r>
              <a:rPr lang="it-IT" altLang="zh-CN" sz="3600" i="1" dirty="0" err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amicus</a:t>
            </a:r>
            <a:r>
              <a:rPr lang="it-IT" altLang="zh-CN" sz="3600" i="1" dirty="0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 </a:t>
            </a:r>
            <a:r>
              <a:rPr lang="it-IT" altLang="zh-CN" sz="3600" i="1" dirty="0" err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curiae</a:t>
            </a:r>
            <a:endParaRPr lang="it-IT" altLang="zh-CN" sz="3600" dirty="0">
              <a:solidFill>
                <a:schemeClr val="accent6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0D0C550-1D02-6FD7-0453-69F0BBE42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it-IT" altLang="zh-CN" dirty="0">
              <a:ea typeface="宋体" panose="02010600030101010101" pitchFamily="2" charset="-122"/>
            </a:endParaRPr>
          </a:p>
          <a:p>
            <a:pPr marL="609600" indent="-609600"/>
            <a:endParaRPr lang="it-IT" altLang="zh-CN" dirty="0">
              <a:ea typeface="宋体" panose="02010600030101010101" pitchFamily="2" charset="-122"/>
            </a:endParaRPr>
          </a:p>
          <a:p>
            <a:pPr marL="609600" indent="-609600"/>
            <a:r>
              <a:rPr lang="it-IT" altLang="zh-CN" dirty="0" err="1">
                <a:ea typeface="宋体" panose="02010600030101010101" pitchFamily="2" charset="-122"/>
              </a:rPr>
              <a:t>Example</a:t>
            </a:r>
            <a:r>
              <a:rPr lang="it-IT" altLang="zh-CN" dirty="0">
                <a:ea typeface="宋体" panose="02010600030101010101" pitchFamily="2" charset="-122"/>
              </a:rPr>
              <a:t>: </a:t>
            </a:r>
            <a:r>
              <a:rPr lang="it-IT" altLang="zh-CN" i="1" dirty="0" err="1">
                <a:ea typeface="宋体" panose="02010600030101010101" pitchFamily="2" charset="-122"/>
              </a:rPr>
              <a:t>Bujdosó</a:t>
            </a:r>
            <a:r>
              <a:rPr lang="it-IT" altLang="zh-CN" dirty="0">
                <a:ea typeface="宋体" panose="02010600030101010101" pitchFamily="2" charset="-122"/>
              </a:rPr>
              <a:t> v. </a:t>
            </a:r>
            <a:r>
              <a:rPr lang="it-IT" altLang="zh-CN" i="1" dirty="0" err="1">
                <a:ea typeface="宋体" panose="02010600030101010101" pitchFamily="2" charset="-122"/>
              </a:rPr>
              <a:t>Hungary</a:t>
            </a:r>
            <a:r>
              <a:rPr lang="it-IT" altLang="zh-CN" dirty="0">
                <a:ea typeface="宋体" panose="02010600030101010101" pitchFamily="2" charset="-122"/>
              </a:rPr>
              <a:t>, CRPD </a:t>
            </a:r>
            <a:r>
              <a:rPr lang="it-IT" altLang="zh-CN" dirty="0" err="1">
                <a:ea typeface="宋体" panose="02010600030101010101" pitchFamily="2" charset="-122"/>
              </a:rPr>
              <a:t>views</a:t>
            </a:r>
            <a:r>
              <a:rPr lang="it-IT" altLang="zh-CN" dirty="0">
                <a:ea typeface="宋体" panose="02010600030101010101" pitchFamily="2" charset="-122"/>
              </a:rPr>
              <a:t> of 9 </a:t>
            </a:r>
            <a:r>
              <a:rPr lang="it-IT" altLang="zh-CN" dirty="0" err="1">
                <a:ea typeface="宋体" panose="02010600030101010101" pitchFamily="2" charset="-122"/>
              </a:rPr>
              <a:t>September</a:t>
            </a:r>
            <a:r>
              <a:rPr lang="it-IT" altLang="zh-CN" dirty="0">
                <a:ea typeface="宋体" panose="02010600030101010101" pitchFamily="2" charset="-122"/>
              </a:rPr>
              <a:t> 2013 (</a:t>
            </a:r>
            <a:r>
              <a:rPr lang="it-IT" altLang="zh-CN" dirty="0">
                <a:ea typeface="宋体" panose="02010600030101010101" pitchFamily="2" charset="-122"/>
                <a:hlinkClick r:id="rId2" action="ppaction://hlinkfile"/>
              </a:rPr>
              <a:t>see</a:t>
            </a:r>
            <a:r>
              <a:rPr lang="it-IT" altLang="zh-CN" dirty="0">
                <a:ea typeface="宋体" panose="02010600030101010101" pitchFamily="2" charset="-122"/>
              </a:rPr>
              <a:t>)</a:t>
            </a:r>
          </a:p>
          <a:p>
            <a:pPr marL="609600" indent="-609600"/>
            <a:r>
              <a:rPr lang="it-IT" altLang="zh-CN" dirty="0" err="1">
                <a:ea typeface="宋体" panose="02010600030101010101" pitchFamily="2" charset="-122"/>
              </a:rPr>
              <a:t>Autonomous</a:t>
            </a:r>
            <a:r>
              <a:rPr lang="it-IT" altLang="zh-CN" dirty="0"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ea typeface="宋体" panose="02010600030101010101" pitchFamily="2" charset="-122"/>
              </a:rPr>
              <a:t>intervention</a:t>
            </a:r>
            <a:r>
              <a:rPr lang="it-IT" altLang="zh-CN" dirty="0">
                <a:ea typeface="宋体" panose="02010600030101010101" pitchFamily="2" charset="-122"/>
              </a:rPr>
              <a:t> of Harvard </a:t>
            </a:r>
            <a:r>
              <a:rPr lang="it-IT" altLang="zh-CN" dirty="0" err="1">
                <a:ea typeface="宋体" panose="02010600030101010101" pitchFamily="2" charset="-122"/>
              </a:rPr>
              <a:t>Law</a:t>
            </a:r>
            <a:r>
              <a:rPr lang="it-IT" altLang="zh-CN" dirty="0">
                <a:ea typeface="宋体" panose="02010600030101010101" pitchFamily="2" charset="-122"/>
              </a:rPr>
              <a:t> School Project on </a:t>
            </a:r>
            <a:r>
              <a:rPr lang="it-IT" altLang="zh-CN" dirty="0" err="1">
                <a:ea typeface="宋体" panose="02010600030101010101" pitchFamily="2" charset="-122"/>
              </a:rPr>
              <a:t>Disability</a:t>
            </a:r>
            <a:r>
              <a:rPr lang="it-IT" altLang="zh-CN" dirty="0">
                <a:ea typeface="宋体" panose="02010600030101010101" pitchFamily="2" charset="-122"/>
              </a:rPr>
              <a:t> (HPOD), </a:t>
            </a:r>
            <a:r>
              <a:rPr lang="it-IT" altLang="zh-CN" dirty="0" err="1">
                <a:ea typeface="宋体" panose="02010600030101010101" pitchFamily="2" charset="-122"/>
              </a:rPr>
              <a:t>whose</a:t>
            </a:r>
            <a:r>
              <a:rPr lang="it-IT" altLang="zh-CN" dirty="0"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ea typeface="宋体" panose="02010600030101010101" pitchFamily="2" charset="-122"/>
              </a:rPr>
              <a:t>theses</a:t>
            </a:r>
            <a:r>
              <a:rPr lang="it-IT" altLang="zh-CN" dirty="0">
                <a:ea typeface="宋体" panose="02010600030101010101" pitchFamily="2" charset="-122"/>
              </a:rPr>
              <a:t> (</a:t>
            </a:r>
            <a:r>
              <a:rPr lang="it-IT" altLang="zh-CN" dirty="0" err="1">
                <a:ea typeface="宋体" panose="02010600030101010101" pitchFamily="2" charset="-122"/>
              </a:rPr>
              <a:t>exposed</a:t>
            </a:r>
            <a:r>
              <a:rPr lang="it-IT" altLang="zh-CN" dirty="0">
                <a:ea typeface="宋体" panose="02010600030101010101" pitchFamily="2" charset="-122"/>
              </a:rPr>
              <a:t> in the </a:t>
            </a:r>
            <a:r>
              <a:rPr lang="it-IT" altLang="zh-CN" dirty="0" err="1">
                <a:ea typeface="宋体" panose="02010600030101010101" pitchFamily="2" charset="-122"/>
              </a:rPr>
              <a:t>views</a:t>
            </a:r>
            <a:r>
              <a:rPr lang="it-IT" altLang="zh-CN" dirty="0">
                <a:ea typeface="宋体" panose="02010600030101010101" pitchFamily="2" charset="-122"/>
              </a:rPr>
              <a:t>) </a:t>
            </a:r>
            <a:r>
              <a:rPr lang="it-IT" altLang="zh-CN" dirty="0" err="1">
                <a:ea typeface="宋体" panose="02010600030101010101" pitchFamily="2" charset="-122"/>
              </a:rPr>
              <a:t>were</a:t>
            </a:r>
            <a:r>
              <a:rPr lang="it-IT" altLang="zh-CN" dirty="0">
                <a:ea typeface="宋体" panose="02010600030101010101" pitchFamily="2" charset="-122"/>
              </a:rPr>
              <a:t> </a:t>
            </a:r>
            <a:r>
              <a:rPr lang="it-IT" altLang="zh-CN" dirty="0" err="1">
                <a:ea typeface="宋体" panose="02010600030101010101" pitchFamily="2" charset="-122"/>
              </a:rPr>
              <a:t>adopted</a:t>
            </a:r>
            <a:r>
              <a:rPr lang="it-IT" altLang="zh-CN" dirty="0">
                <a:ea typeface="宋体" panose="02010600030101010101" pitchFamily="2" charset="-122"/>
              </a:rPr>
              <a:t> by the Committee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Bierstadt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ierstadt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2908</TotalTime>
  <Words>1378</Words>
  <Application>Microsoft Macintosh PowerPoint</Application>
  <PresentationFormat>Widescreen</PresentationFormat>
  <Paragraphs>174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宋体</vt:lpstr>
      <vt:lpstr>Arial</vt:lpstr>
      <vt:lpstr>Bierstadt</vt:lpstr>
      <vt:lpstr>BierstadtDisplay</vt:lpstr>
      <vt:lpstr>Calibri</vt:lpstr>
      <vt:lpstr>Georgia</vt:lpstr>
      <vt:lpstr>High Tower Text</vt:lpstr>
      <vt:lpstr>Roboto</vt:lpstr>
      <vt:lpstr>Times</vt:lpstr>
      <vt:lpstr>Tw Cen MT</vt:lpstr>
      <vt:lpstr>Wingdings</vt:lpstr>
      <vt:lpstr>Tema di Office</vt:lpstr>
      <vt:lpstr>Presentazione standard di PowerPoint</vt:lpstr>
      <vt:lpstr>UN Human Rights treaty system</vt:lpstr>
      <vt:lpstr>Presentazione standard di PowerPoint</vt:lpstr>
      <vt:lpstr>NGOs’ role</vt:lpstr>
      <vt:lpstr>NGOs’ role</vt:lpstr>
      <vt:lpstr>NGOs’ role</vt:lpstr>
      <vt:lpstr>2025 Financial crisis</vt:lpstr>
      <vt:lpstr>References and suggested readings</vt:lpstr>
      <vt:lpstr>NGO acting as amicus curiae</vt:lpstr>
      <vt:lpstr>Presentazione standard di PowerPoint</vt:lpstr>
      <vt:lpstr>ZOOM-IN (1)</vt:lpstr>
      <vt:lpstr>ZOOM-IN (2)</vt:lpstr>
      <vt:lpstr>ZOOM-IN (3)</vt:lpstr>
      <vt:lpstr>ZOOM-IN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Favuzza</dc:creator>
  <cp:lastModifiedBy>Federica Favuzza</cp:lastModifiedBy>
  <cp:revision>204</cp:revision>
  <dcterms:created xsi:type="dcterms:W3CDTF">2023-01-18T11:50:09Z</dcterms:created>
  <dcterms:modified xsi:type="dcterms:W3CDTF">2025-12-12T11:56:53Z</dcterms:modified>
</cp:coreProperties>
</file>